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3797" r:id="rId2"/>
    <p:sldMasterId id="2147483816" r:id="rId3"/>
    <p:sldMasterId id="2147483683" r:id="rId4"/>
  </p:sldMasterIdLst>
  <p:notesMasterIdLst>
    <p:notesMasterId r:id="rId15"/>
  </p:notesMasterIdLst>
  <p:handoutMasterIdLst>
    <p:handoutMasterId r:id="rId16"/>
  </p:handoutMasterIdLst>
  <p:sldIdLst>
    <p:sldId id="282" r:id="rId5"/>
    <p:sldId id="336" r:id="rId6"/>
    <p:sldId id="342" r:id="rId7"/>
    <p:sldId id="343" r:id="rId8"/>
    <p:sldId id="344" r:id="rId9"/>
    <p:sldId id="349" r:id="rId10"/>
    <p:sldId id="347" r:id="rId11"/>
    <p:sldId id="346" r:id="rId12"/>
    <p:sldId id="339" r:id="rId13"/>
    <p:sldId id="280" r:id="rId14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 page_Image version" id="{E8D0D622-F6C6-F44A-B365-B4A5FF6195C2}">
          <p14:sldIdLst>
            <p14:sldId id="282"/>
          </p14:sldIdLst>
        </p14:section>
        <p14:section name="Chapter page" id="{FD05EE94-C931-8C4B-83A2-004B32AA1207}">
          <p14:sldIdLst>
            <p14:sldId id="336"/>
            <p14:sldId id="342"/>
            <p14:sldId id="343"/>
            <p14:sldId id="344"/>
            <p14:sldId id="349"/>
            <p14:sldId id="347"/>
            <p14:sldId id="346"/>
            <p14:sldId id="339"/>
          </p14:sldIdLst>
        </p14:section>
        <p14:section name="End page" id="{3F9D54A7-3BE2-2540-BB4C-DFE5509085F3}">
          <p14:sldIdLst>
            <p14:sldId id="280"/>
          </p14:sldIdLst>
        </p14:section>
      </p14:sectionLst>
    </p:ext>
    <p:ext uri="{EFAFB233-063F-42B5-8137-9DF3F51BA10A}">
      <p15:sldGuideLst xmlns:p15="http://schemas.microsoft.com/office/powerpoint/2012/main">
        <p15:guide id="5" pos="3701" userDrawn="1">
          <p15:clr>
            <a:srgbClr val="A4A3A4"/>
          </p15:clr>
        </p15:guide>
        <p15:guide id="6" orient="horz" pos="2159" userDrawn="1">
          <p15:clr>
            <a:srgbClr val="A4A3A4"/>
          </p15:clr>
        </p15:guide>
        <p15:guide id="7" pos="353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3530"/>
    <a:srgbClr val="4D4D4C"/>
    <a:srgbClr val="575756"/>
    <a:srgbClr val="4B4C4B"/>
    <a:srgbClr val="C7000B"/>
    <a:srgbClr val="DD4654"/>
    <a:srgbClr val="FFFFFF"/>
    <a:srgbClr val="F3D2D5"/>
    <a:srgbClr val="E6A8AD"/>
    <a:srgbClr val="E57B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517" autoAdjust="0"/>
    <p:restoredTop sz="95467"/>
  </p:normalViewPr>
  <p:slideViewPr>
    <p:cSldViewPr snapToGrid="0" snapToObjects="1">
      <p:cViewPr varScale="1">
        <p:scale>
          <a:sx n="111" d="100"/>
          <a:sy n="111" d="100"/>
        </p:scale>
        <p:origin x="1074" y="108"/>
      </p:cViewPr>
      <p:guideLst>
        <p:guide pos="3701"/>
        <p:guide orient="horz" pos="2159"/>
        <p:guide pos="353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10/2/2019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10/2/2019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845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plo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8227DEE9-8BE9-0D49-BF96-9E83C5312E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j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0221E27-F39A-5848-9F2D-07F8693DFA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llig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18" name="L 形 17"/>
          <p:cNvSpPr/>
          <p:nvPr userDrawn="1"/>
        </p:nvSpPr>
        <p:spPr>
          <a:xfrm rot="5400000">
            <a:off x="5824025" y="256863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62AA4863-E1EF-3342-A8CB-ECD4FD06CE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xmlns="" id="{4147E3B0-FDE0-A242-AAF3-F72E3D8498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448738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a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3">
            <a:extLst>
              <a:ext uri="{FF2B5EF4-FFF2-40B4-BE49-F238E27FC236}">
                <a16:creationId xmlns:a16="http://schemas.microsoft.com/office/drawing/2014/main" xmlns="" id="{C6D010F9-02DE-1949-B177-A4E0D2774E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2" b="14078"/>
          <a:stretch/>
        </p:blipFill>
        <p:spPr>
          <a:xfrm>
            <a:off x="0" y="0"/>
            <a:ext cx="12196996" cy="5602265"/>
          </a:xfrm>
          <a:prstGeom prst="rect">
            <a:avLst/>
          </a:prstGeom>
        </p:spPr>
      </p:pic>
      <p:sp>
        <p:nvSpPr>
          <p:cNvPr id="10" name="L 形 10">
            <a:extLst>
              <a:ext uri="{FF2B5EF4-FFF2-40B4-BE49-F238E27FC236}">
                <a16:creationId xmlns:a16="http://schemas.microsoft.com/office/drawing/2014/main" xmlns="" id="{0C595D57-06EA-3B46-AF21-C0EACD8F1C4E}"/>
              </a:ext>
            </a:extLst>
          </p:cNvPr>
          <p:cNvSpPr/>
          <p:nvPr userDrawn="1"/>
        </p:nvSpPr>
        <p:spPr>
          <a:xfrm rot="5400000">
            <a:off x="7881371" y="1995748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xmlns="" id="{C897A368-8F39-4049-9BB0-AEB315EB7E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xmlns="" id="{0FFED1EF-6729-004B-BC63-4B2C5E4E7D3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739974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nov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6763" cy="5602265"/>
          </a:xfrm>
          <a:prstGeom prst="rect">
            <a:avLst/>
          </a:prstGeom>
        </p:spPr>
      </p:pic>
      <p:sp>
        <p:nvSpPr>
          <p:cNvPr id="9" name="L 形 8"/>
          <p:cNvSpPr/>
          <p:nvPr userDrawn="1"/>
        </p:nvSpPr>
        <p:spPr>
          <a:xfrm rot="5400000">
            <a:off x="5945516" y="2323519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FB908F03-BBCC-164B-BE54-2E836D6E7C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j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xmlns="" id="{866BB8A3-0A0B-2141-A64F-D05D7347A0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40993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"/>
            <a:ext cx="12196762" cy="5602265"/>
          </a:xfrm>
          <a:prstGeom prst="rect">
            <a:avLst/>
          </a:prstGeom>
        </p:spPr>
      </p:pic>
      <p:sp>
        <p:nvSpPr>
          <p:cNvPr id="8" name="L 形 7"/>
          <p:cNvSpPr/>
          <p:nvPr userDrawn="1"/>
        </p:nvSpPr>
        <p:spPr>
          <a:xfrm rot="10800000">
            <a:off x="10502896" y="1522948"/>
            <a:ext cx="717936" cy="701032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3236E419-24FA-6844-8A51-A4590063A7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xmlns="" id="{4F4605C2-F6D4-AE4D-B6C5-05150BCBE5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291455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sc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25" r="2034" b="5607"/>
          <a:stretch/>
        </p:blipFill>
        <p:spPr>
          <a:xfrm>
            <a:off x="1" y="-36206"/>
            <a:ext cx="12196763" cy="5638471"/>
          </a:xfrm>
          <a:prstGeom prst="rect">
            <a:avLst/>
          </a:prstGeom>
        </p:spPr>
      </p:pic>
      <p:sp>
        <p:nvSpPr>
          <p:cNvPr id="8" name="L 形 7"/>
          <p:cNvSpPr/>
          <p:nvPr userDrawn="1"/>
        </p:nvSpPr>
        <p:spPr>
          <a:xfrm rot="5400000">
            <a:off x="7929967" y="165755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xmlns="" id="{C975CC09-2FFC-3347-952F-0382FEC9D1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+mn-lt"/>
                <a:ea typeface="Microsoft YaHei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xmlns="" id="{A70F0B11-A0FE-BD42-BECB-C879A05F5D4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36005" y="1940429"/>
            <a:ext cx="6522800" cy="1148459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737076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969" y="908050"/>
            <a:ext cx="11332826" cy="5218113"/>
          </a:xfrm>
          <a:prstGeom prst="rect">
            <a:avLst/>
          </a:prstGeom>
        </p:spPr>
        <p:txBody>
          <a:bodyPr/>
          <a:lstStyle>
            <a:lvl1pPr>
              <a:defRPr sz="1800" b="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20363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8847026" y="-4207"/>
            <a:ext cx="31006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4" algn="l"/>
            <a:r>
              <a:rPr lang="en-US" dirty="0" smtClean="0"/>
              <a:t>JVET-P0334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8455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pag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42AF307D-40F4-EC4C-9108-79E948007529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940" dirty="0">
                <a:solidFill>
                  <a:schemeClr val="tx1"/>
                </a:solidFill>
              </a:rPr>
              <a:t>Thank</a:t>
            </a:r>
            <a:r>
              <a:rPr lang="en-US" sz="4940" dirty="0">
                <a:solidFill>
                  <a:srgbClr val="575756"/>
                </a:solidFill>
              </a:rPr>
              <a:t> you.</a:t>
            </a:r>
          </a:p>
        </p:txBody>
      </p:sp>
    </p:spTree>
    <p:extLst>
      <p:ext uri="{BB962C8B-B14F-4D97-AF65-F5344CB8AC3E}">
        <p14:creationId xmlns:p14="http://schemas.microsoft.com/office/powerpoint/2010/main" val="36647860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6684" y="5976168"/>
            <a:ext cx="2258389" cy="482533"/>
          </a:xfrm>
          <a:prstGeom prst="rect">
            <a:avLst/>
          </a:prstGeom>
        </p:spPr>
      </p:pic>
      <p:sp>
        <p:nvSpPr>
          <p:cNvPr id="42" name="Text Placeholder 14">
            <a:extLst>
              <a:ext uri="{FF2B5EF4-FFF2-40B4-BE49-F238E27FC236}">
                <a16:creationId xmlns:a16="http://schemas.microsoft.com/office/drawing/2014/main" xmlns="" id="{AF72FAD7-C8C3-754A-A498-D3A7EC29AB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09309" y="6270651"/>
            <a:ext cx="1982316" cy="1536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2" r:id="rId3"/>
    <p:sldLayoutId id="2147483821" r:id="rId4"/>
    <p:sldLayoutId id="2147483823" r:id="rId5"/>
    <p:sldLayoutId id="2147483824" r:id="rId6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59" userDrawn="1">
          <p15:clr>
            <a:srgbClr val="F26B43"/>
          </p15:clr>
        </p15:guide>
        <p15:guide id="2" pos="3841" userDrawn="1">
          <p15:clr>
            <a:srgbClr val="F26B43"/>
          </p15:clr>
        </p15:guide>
        <p15:guide id="3" pos="565" userDrawn="1">
          <p15:clr>
            <a:srgbClr val="F26B43"/>
          </p15:clr>
        </p15:guide>
        <p15:guide id="4" orient="horz" pos="4007" userDrawn="1">
          <p15:clr>
            <a:srgbClr val="F26B43"/>
          </p15:clr>
        </p15:guide>
        <p15:guide id="5" orient="horz" pos="1235" userDrawn="1">
          <p15:clr>
            <a:srgbClr val="F26B43"/>
          </p15:clr>
        </p15:guide>
        <p15:guide id="6" orient="horz" pos="553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239436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9" y="6319870"/>
            <a:ext cx="1269075" cy="271153"/>
          </a:xfrm>
          <a:prstGeom prst="rect">
            <a:avLst/>
          </a:prstGeom>
        </p:spPr>
      </p:pic>
      <p:grpSp>
        <p:nvGrpSpPr>
          <p:cNvPr id="25" name="组合 24"/>
          <p:cNvGrpSpPr/>
          <p:nvPr userDrawn="1"/>
        </p:nvGrpSpPr>
        <p:grpSpPr>
          <a:xfrm>
            <a:off x="12310160" y="2949355"/>
            <a:ext cx="1889034" cy="3917264"/>
            <a:chOff x="12310160" y="2282859"/>
            <a:chExt cx="1889034" cy="4583761"/>
          </a:xfrm>
        </p:grpSpPr>
        <p:grpSp>
          <p:nvGrpSpPr>
            <p:cNvPr id="26" name="组合 25"/>
            <p:cNvGrpSpPr/>
            <p:nvPr userDrawn="1"/>
          </p:nvGrpSpPr>
          <p:grpSpPr>
            <a:xfrm>
              <a:off x="12310160" y="2282859"/>
              <a:ext cx="1889034" cy="672242"/>
              <a:chOff x="12310160" y="2227995"/>
              <a:chExt cx="1889034" cy="672242"/>
            </a:xfrm>
          </p:grpSpPr>
          <p:sp>
            <p:nvSpPr>
              <p:cNvPr id="44" name="矩形 5">
                <a:extLst>
                  <a:ext uri="{FF2B5EF4-FFF2-40B4-BE49-F238E27FC236}">
                    <a16:creationId xmlns:a16="http://schemas.microsoft.com/office/drawing/2014/main" xmlns="" id="{3B0B5EC2-EA55-CC45-A9D0-D5EA5D768C99}"/>
                  </a:ext>
                </a:extLst>
              </p:cNvPr>
              <p:cNvSpPr/>
              <p:nvPr userDrawn="1"/>
            </p:nvSpPr>
            <p:spPr>
              <a:xfrm>
                <a:off x="12315635" y="2401808"/>
                <a:ext cx="911019" cy="498429"/>
              </a:xfrm>
              <a:prstGeom prst="rect">
                <a:avLst/>
              </a:prstGeom>
              <a:solidFill>
                <a:srgbClr val="C810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186C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200/16/46</a:t>
                </a:r>
              </a:p>
            </p:txBody>
          </p:sp>
          <p:sp>
            <p:nvSpPr>
              <p:cNvPr id="45" name="矩形 9">
                <a:extLst>
                  <a:ext uri="{FF2B5EF4-FFF2-40B4-BE49-F238E27FC236}">
                    <a16:creationId xmlns:a16="http://schemas.microsoft.com/office/drawing/2014/main" xmlns="" id="{992224C5-04A6-C041-B257-13137945DBB8}"/>
                  </a:ext>
                </a:extLst>
              </p:cNvPr>
              <p:cNvSpPr/>
              <p:nvPr userDrawn="1"/>
            </p:nvSpPr>
            <p:spPr>
              <a:xfrm>
                <a:off x="13288175" y="2401808"/>
                <a:ext cx="911019" cy="498429"/>
              </a:xfrm>
              <a:prstGeom prst="rect">
                <a:avLst/>
              </a:prstGeom>
              <a:solidFill>
                <a:srgbClr val="C7000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P</a:t>
                </a:r>
                <a:r>
                  <a:rPr kumimoji="1" lang="en-US" altLang="zh-Hant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ANTONE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185C</a:t>
                </a:r>
              </a:p>
              <a:p>
                <a:pPr algn="ctr">
                  <a:lnSpc>
                    <a:spcPct val="100000"/>
                  </a:lnSpc>
                </a:pP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199/0/11</a:t>
                </a:r>
              </a:p>
            </p:txBody>
          </p:sp>
          <p:sp>
            <p:nvSpPr>
              <p:cNvPr id="46" name="文本框 31">
                <a:extLst>
                  <a:ext uri="{FF2B5EF4-FFF2-40B4-BE49-F238E27FC236}">
                    <a16:creationId xmlns:a16="http://schemas.microsoft.com/office/drawing/2014/main" xmlns="" id="{58918196-0639-EE4B-AFC2-315BE04587B9}"/>
                  </a:ext>
                </a:extLst>
              </p:cNvPr>
              <p:cNvSpPr txBox="1"/>
              <p:nvPr userDrawn="1"/>
            </p:nvSpPr>
            <p:spPr>
              <a:xfrm>
                <a:off x="12310160" y="2227995"/>
                <a:ext cx="613951" cy="144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>
                  <a:lnSpc>
                    <a:spcPct val="100000"/>
                  </a:lnSpc>
                </a:pPr>
                <a:r>
                  <a:rPr kumimoji="1" lang="en-US" altLang="zh-CN" sz="80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Brand colors</a:t>
                </a:r>
                <a:endParaRPr kumimoji="1" lang="zh-CN" altLang="en-US" sz="80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grpSp>
          <p:nvGrpSpPr>
            <p:cNvPr id="27" name="组合 26"/>
            <p:cNvGrpSpPr/>
            <p:nvPr userDrawn="1"/>
          </p:nvGrpSpPr>
          <p:grpSpPr>
            <a:xfrm>
              <a:off x="12315636" y="3056484"/>
              <a:ext cx="1883554" cy="3810136"/>
              <a:chOff x="12315636" y="3056484"/>
              <a:chExt cx="1883554" cy="3810136"/>
            </a:xfrm>
          </p:grpSpPr>
          <p:sp>
            <p:nvSpPr>
              <p:cNvPr id="28" name="矩形 12">
                <a:extLst>
                  <a:ext uri="{FF2B5EF4-FFF2-40B4-BE49-F238E27FC236}">
                    <a16:creationId xmlns:a16="http://schemas.microsoft.com/office/drawing/2014/main" xmlns="" id="{DCA8B73C-0B87-284F-805F-752EBF20B768}"/>
                  </a:ext>
                </a:extLst>
              </p:cNvPr>
              <p:cNvSpPr/>
              <p:nvPr userDrawn="1"/>
            </p:nvSpPr>
            <p:spPr>
              <a:xfrm>
                <a:off x="12315640" y="3785971"/>
                <a:ext cx="885201" cy="462672"/>
              </a:xfrm>
              <a:prstGeom prst="rect">
                <a:avLst/>
              </a:prstGeom>
              <a:solidFill>
                <a:srgbClr val="EA5A4F"/>
              </a:solidFill>
              <a:ln>
                <a:solidFill>
                  <a:srgbClr val="EA5A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234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90/79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29" name="矩形 13">
                <a:extLst>
                  <a:ext uri="{FF2B5EF4-FFF2-40B4-BE49-F238E27FC236}">
                    <a16:creationId xmlns:a16="http://schemas.microsoft.com/office/drawing/2014/main" xmlns="" id="{138A39A8-BB4E-CD4E-9201-F1785C874F92}"/>
                  </a:ext>
                </a:extLst>
              </p:cNvPr>
              <p:cNvSpPr/>
              <p:nvPr userDrawn="1"/>
            </p:nvSpPr>
            <p:spPr>
              <a:xfrm>
                <a:off x="12315640" y="3259312"/>
                <a:ext cx="885201" cy="462672"/>
              </a:xfrm>
              <a:prstGeom prst="rect">
                <a:avLst/>
              </a:prstGeom>
              <a:solidFill>
                <a:srgbClr val="7800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120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0/15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0" name="文本框 15">
                <a:extLst>
                  <a:ext uri="{FF2B5EF4-FFF2-40B4-BE49-F238E27FC236}">
                    <a16:creationId xmlns:a16="http://schemas.microsoft.com/office/drawing/2014/main" xmlns="" id="{8F53C07A-1022-C740-8F8D-97538E174D38}"/>
                  </a:ext>
                </a:extLst>
              </p:cNvPr>
              <p:cNvSpPr txBox="1"/>
              <p:nvPr userDrawn="1"/>
            </p:nvSpPr>
            <p:spPr>
              <a:xfrm>
                <a:off x="12320783" y="3056484"/>
                <a:ext cx="1221048" cy="16206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b" anchorCtr="0">
                <a:spAutoFit/>
              </a:bodyPr>
              <a:lstStyle/>
              <a:p>
                <a:pPr algn="l">
                  <a:lnSpc>
                    <a:spcPct val="100000"/>
                  </a:lnSpc>
                </a:pPr>
                <a:r>
                  <a:rPr kumimoji="1" lang="en-US" altLang="zh-CN" sz="90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Supporting</a:t>
                </a:r>
                <a:r>
                  <a:rPr kumimoji="1" lang="en-US" altLang="zh-CN" sz="900" baseline="0" dirty="0" smtClean="0">
                    <a:solidFill>
                      <a:schemeClr val="tx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 colors</a:t>
                </a:r>
                <a:endParaRPr kumimoji="1" lang="zh-CN" altLang="en-US" sz="90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31" name="矩形 16">
                <a:extLst>
                  <a:ext uri="{FF2B5EF4-FFF2-40B4-BE49-F238E27FC236}">
                    <a16:creationId xmlns:a16="http://schemas.microsoft.com/office/drawing/2014/main" xmlns="" id="{306A7598-C00D-994F-82DA-B39F3C2E0AAD}"/>
                  </a:ext>
                </a:extLst>
              </p:cNvPr>
              <p:cNvSpPr/>
              <p:nvPr userDrawn="1"/>
            </p:nvSpPr>
            <p:spPr>
              <a:xfrm>
                <a:off x="12315640" y="4836793"/>
                <a:ext cx="885201" cy="462672"/>
              </a:xfrm>
              <a:prstGeom prst="rect">
                <a:avLst/>
              </a:prstGeom>
              <a:solidFill>
                <a:srgbClr val="F8B5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248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181/60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2" name="矩形 17">
                <a:extLst>
                  <a:ext uri="{FF2B5EF4-FFF2-40B4-BE49-F238E27FC236}">
                    <a16:creationId xmlns:a16="http://schemas.microsoft.com/office/drawing/2014/main" xmlns="" id="{C1423292-FF2F-A74C-943E-1C3C47534098}"/>
                  </a:ext>
                </a:extLst>
              </p:cNvPr>
              <p:cNvSpPr/>
              <p:nvPr userDrawn="1"/>
            </p:nvSpPr>
            <p:spPr>
              <a:xfrm>
                <a:off x="12315640" y="4319278"/>
                <a:ext cx="885201" cy="462672"/>
              </a:xfrm>
              <a:prstGeom prst="rect">
                <a:avLst/>
              </a:prstGeom>
              <a:solidFill>
                <a:srgbClr val="EB5C0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235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92/1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3" name="矩形 18">
                <a:extLst>
                  <a:ext uri="{FF2B5EF4-FFF2-40B4-BE49-F238E27FC236}">
                    <a16:creationId xmlns:a16="http://schemas.microsoft.com/office/drawing/2014/main" xmlns="" id="{2A29AF15-F5C4-A842-A63B-5DBA549CB92F}"/>
                  </a:ext>
                </a:extLst>
              </p:cNvPr>
              <p:cNvSpPr/>
              <p:nvPr userDrawn="1"/>
            </p:nvSpPr>
            <p:spPr>
              <a:xfrm>
                <a:off x="12315636" y="5880294"/>
                <a:ext cx="911019" cy="462672"/>
              </a:xfrm>
              <a:prstGeom prst="rect">
                <a:avLst/>
              </a:prstGeom>
              <a:solidFill>
                <a:srgbClr val="89898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137/137/137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4" name="矩形 19">
                <a:extLst>
                  <a:ext uri="{FF2B5EF4-FFF2-40B4-BE49-F238E27FC236}">
                    <a16:creationId xmlns:a16="http://schemas.microsoft.com/office/drawing/2014/main" xmlns="" id="{E9EA970A-4D36-BC41-B8BE-40DF553320E7}"/>
                  </a:ext>
                </a:extLst>
              </p:cNvPr>
              <p:cNvSpPr/>
              <p:nvPr userDrawn="1"/>
            </p:nvSpPr>
            <p:spPr>
              <a:xfrm>
                <a:off x="12315636" y="5362779"/>
                <a:ext cx="911019" cy="462672"/>
              </a:xfrm>
              <a:prstGeom prst="rect">
                <a:avLst/>
              </a:prstGeom>
              <a:solidFill>
                <a:srgbClr val="23181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35/24/21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5" name="矩形 22">
                <a:extLst>
                  <a:ext uri="{FF2B5EF4-FFF2-40B4-BE49-F238E27FC236}">
                    <a16:creationId xmlns:a16="http://schemas.microsoft.com/office/drawing/2014/main" xmlns="" id="{14EE21FB-1D92-0241-ABA5-5E9A6AEE0DC8}"/>
                  </a:ext>
                </a:extLst>
              </p:cNvPr>
              <p:cNvSpPr/>
              <p:nvPr userDrawn="1"/>
            </p:nvSpPr>
            <p:spPr>
              <a:xfrm>
                <a:off x="12315636" y="6403948"/>
                <a:ext cx="911019" cy="462672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221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221/221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6" name="矩形 12">
                <a:extLst>
                  <a:ext uri="{FF2B5EF4-FFF2-40B4-BE49-F238E27FC236}">
                    <a16:creationId xmlns:a16="http://schemas.microsoft.com/office/drawing/2014/main" xmlns="" id="{883734A3-2645-434A-9DCC-1416B6C687CC}"/>
                  </a:ext>
                </a:extLst>
              </p:cNvPr>
              <p:cNvSpPr/>
              <p:nvPr userDrawn="1"/>
            </p:nvSpPr>
            <p:spPr>
              <a:xfrm>
                <a:off x="13288175" y="3785971"/>
                <a:ext cx="885201" cy="462672"/>
              </a:xfrm>
              <a:prstGeom prst="rect">
                <a:avLst/>
              </a:prstGeom>
              <a:solidFill>
                <a:srgbClr val="E98C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233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140/128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7" name="矩形 13">
                <a:extLst>
                  <a:ext uri="{FF2B5EF4-FFF2-40B4-BE49-F238E27FC236}">
                    <a16:creationId xmlns:a16="http://schemas.microsoft.com/office/drawing/2014/main" xmlns="" id="{1FF13552-FB3D-134A-A80A-6CFB35DFE1A1}"/>
                  </a:ext>
                </a:extLst>
              </p:cNvPr>
              <p:cNvSpPr/>
              <p:nvPr userDrawn="1"/>
            </p:nvSpPr>
            <p:spPr>
              <a:xfrm>
                <a:off x="13288175" y="3259312"/>
                <a:ext cx="885201" cy="462672"/>
              </a:xfrm>
              <a:prstGeom prst="rect">
                <a:avLst/>
              </a:prstGeom>
              <a:solidFill>
                <a:srgbClr val="A72126"/>
              </a:solidFill>
              <a:ln>
                <a:solidFill>
                  <a:srgbClr val="9F000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159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0/1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8" name="矩形 16">
                <a:extLst>
                  <a:ext uri="{FF2B5EF4-FFF2-40B4-BE49-F238E27FC236}">
                    <a16:creationId xmlns:a16="http://schemas.microsoft.com/office/drawing/2014/main" xmlns="" id="{0A96471B-CB12-1443-B01F-C14C9112C149}"/>
                  </a:ext>
                </a:extLst>
              </p:cNvPr>
              <p:cNvSpPr/>
              <p:nvPr userDrawn="1"/>
            </p:nvSpPr>
            <p:spPr>
              <a:xfrm>
                <a:off x="13288175" y="4836793"/>
                <a:ext cx="885201" cy="462672"/>
              </a:xfrm>
              <a:prstGeom prst="rect">
                <a:avLst/>
              </a:prstGeom>
              <a:solidFill>
                <a:srgbClr val="F5DC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245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220/87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39" name="矩形 17">
                <a:extLst>
                  <a:ext uri="{FF2B5EF4-FFF2-40B4-BE49-F238E27FC236}">
                    <a16:creationId xmlns:a16="http://schemas.microsoft.com/office/drawing/2014/main" xmlns="" id="{61890D59-CF8B-1449-A836-3A304EC9A907}"/>
                  </a:ext>
                </a:extLst>
              </p:cNvPr>
              <p:cNvSpPr/>
              <p:nvPr userDrawn="1"/>
            </p:nvSpPr>
            <p:spPr>
              <a:xfrm>
                <a:off x="13288175" y="4319278"/>
                <a:ext cx="885201" cy="462672"/>
              </a:xfrm>
              <a:prstGeom prst="rect">
                <a:avLst/>
              </a:prstGeom>
              <a:solidFill>
                <a:srgbClr val="F085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240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133/0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0" name="矩形 18">
                <a:extLst>
                  <a:ext uri="{FF2B5EF4-FFF2-40B4-BE49-F238E27FC236}">
                    <a16:creationId xmlns:a16="http://schemas.microsoft.com/office/drawing/2014/main" xmlns="" id="{0466A1E1-E7C7-FD49-9880-9E44BED19FF5}"/>
                  </a:ext>
                </a:extLst>
              </p:cNvPr>
              <p:cNvSpPr/>
              <p:nvPr userDrawn="1"/>
            </p:nvSpPr>
            <p:spPr>
              <a:xfrm>
                <a:off x="13288171" y="5880294"/>
                <a:ext cx="911019" cy="462672"/>
              </a:xfrm>
              <a:prstGeom prst="rect">
                <a:avLst/>
              </a:prstGeom>
              <a:solidFill>
                <a:srgbClr val="B5B5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181/181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2" name="矩形 19">
                <a:extLst>
                  <a:ext uri="{FF2B5EF4-FFF2-40B4-BE49-F238E27FC236}">
                    <a16:creationId xmlns:a16="http://schemas.microsoft.com/office/drawing/2014/main" xmlns="" id="{B21AD6AC-1275-0142-A9EA-D77B26CB40EF}"/>
                  </a:ext>
                </a:extLst>
              </p:cNvPr>
              <p:cNvSpPr/>
              <p:nvPr userDrawn="1"/>
            </p:nvSpPr>
            <p:spPr>
              <a:xfrm>
                <a:off x="13288171" y="5362779"/>
                <a:ext cx="911019" cy="462672"/>
              </a:xfrm>
              <a:prstGeom prst="rect">
                <a:avLst/>
              </a:prstGeom>
              <a:solidFill>
                <a:srgbClr val="59575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89</a:t>
                </a:r>
                <a:r>
                  <a:rPr kumimoji="1" lang="mr-IN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tx2"/>
                    </a:solidFill>
                    <a:latin typeface="Arial" charset="0"/>
                    <a:ea typeface="Arial" charset="0"/>
                    <a:cs typeface="Arial" charset="0"/>
                  </a:rPr>
                  <a:t>87/87</a:t>
                </a:r>
                <a:endParaRPr kumimoji="1" lang="mr-IN" altLang="zh-CN" sz="7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  <p:sp>
            <p:nvSpPr>
              <p:cNvPr id="43" name="矩形 22">
                <a:extLst>
                  <a:ext uri="{FF2B5EF4-FFF2-40B4-BE49-F238E27FC236}">
                    <a16:creationId xmlns:a16="http://schemas.microsoft.com/office/drawing/2014/main" xmlns="" id="{238BAC2A-AE09-A84D-875D-8472236D6610}"/>
                  </a:ext>
                </a:extLst>
              </p:cNvPr>
              <p:cNvSpPr/>
              <p:nvPr userDrawn="1"/>
            </p:nvSpPr>
            <p:spPr>
              <a:xfrm>
                <a:off x="13288171" y="6403948"/>
                <a:ext cx="911019" cy="462672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chemeClr val="bg1">
                    <a:lumMod val="10000"/>
                    <a:lumOff val="9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lnSpc>
                    <a:spcPct val="100000"/>
                  </a:lnSpc>
                </a:pPr>
                <a:r>
                  <a:rPr kumimoji="1" lang="mr-IN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RGB</a:t>
                </a:r>
                <a:r>
                  <a:rPr kumimoji="1" lang="en-US" altLang="zh-CN" sz="700" b="1" dirty="0" smtClean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 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255</a:t>
                </a:r>
                <a:r>
                  <a:rPr kumimoji="1" lang="mr-IN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/</a:t>
                </a:r>
                <a:r>
                  <a:rPr kumimoji="1" lang="en-US" altLang="zh-CN" sz="700" b="1" dirty="0">
                    <a:solidFill>
                      <a:schemeClr val="bg1"/>
                    </a:solidFill>
                    <a:latin typeface="Arial" charset="0"/>
                    <a:ea typeface="Arial" charset="0"/>
                    <a:cs typeface="Arial" charset="0"/>
                  </a:rPr>
                  <a:t>255/255</a:t>
                </a:r>
                <a:endParaRPr kumimoji="1" lang="mr-IN" altLang="zh-CN" sz="700" b="1" dirty="0">
                  <a:solidFill>
                    <a:schemeClr val="bg1"/>
                  </a:solidFill>
                  <a:latin typeface="Arial" charset="0"/>
                  <a:ea typeface="Arial" charset="0"/>
                  <a:cs typeface="Arial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9056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2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25" userDrawn="1">
          <p15:clr>
            <a:srgbClr val="F26B43"/>
          </p15:clr>
        </p15:guide>
        <p15:guide id="5" orient="horz" pos="4100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573" y="1474269"/>
            <a:ext cx="3984232" cy="2816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xmlns="" id="{F1235B6F-D691-2C40-93D4-EC5427ADDFB0}"/>
              </a:ext>
            </a:extLst>
          </p:cNvPr>
          <p:cNvSpPr txBox="1">
            <a:spLocks/>
          </p:cNvSpPr>
          <p:nvPr userDrawn="1"/>
        </p:nvSpPr>
        <p:spPr>
          <a:xfrm>
            <a:off x="7977672" y="1436908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home,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  <p:pic>
        <p:nvPicPr>
          <p:cNvPr id="99" name="图片 9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7672" y="4090618"/>
            <a:ext cx="2787962" cy="595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406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900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1" userDrawn="1">
          <p15:clr>
            <a:srgbClr val="F26B43"/>
          </p15:clr>
        </p15:guide>
        <p15:guide id="2" pos="3842" userDrawn="1">
          <p15:clr>
            <a:srgbClr val="F26B43"/>
          </p15:clr>
        </p15:guide>
        <p15:guide id="3" pos="458" userDrawn="1">
          <p15:clr>
            <a:srgbClr val="F26B43"/>
          </p15:clr>
        </p15:guide>
        <p15:guide id="4" pos="721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26C87655-05F1-F24B-A043-66EB4115A5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0369" y="907092"/>
            <a:ext cx="7011427" cy="1016599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altLang="en-US" dirty="0" smtClean="0"/>
              <a:t>AHG 17</a:t>
            </a:r>
            <a:r>
              <a:rPr lang="en-US" altLang="zh-CN" dirty="0" smtClean="0"/>
              <a:t>: </a:t>
            </a:r>
            <a:r>
              <a:rPr lang="en-US" dirty="0"/>
              <a:t>On constant slice </a:t>
            </a:r>
            <a:r>
              <a:rPr lang="en-US" dirty="0" smtClean="0"/>
              <a:t>header </a:t>
            </a:r>
            <a:br>
              <a:rPr lang="en-US" dirty="0" smtClean="0"/>
            </a:br>
            <a:r>
              <a:rPr lang="en-US" dirty="0" smtClean="0"/>
              <a:t>         parameter </a:t>
            </a:r>
            <a:r>
              <a:rPr lang="en-US" dirty="0"/>
              <a:t>set in </a:t>
            </a:r>
            <a:r>
              <a:rPr lang="en-US" dirty="0" smtClean="0"/>
              <a:t>PPS</a:t>
            </a:r>
            <a:r>
              <a:rPr lang="en-US" altLang="en-US" dirty="0"/>
              <a:t/>
            </a:r>
            <a:br>
              <a:rPr lang="en-US" altLang="en-US" dirty="0"/>
            </a:br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xmlns="" id="{D08FE84A-DEAA-2045-AB8B-6728CCADD39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98996" y="2280669"/>
            <a:ext cx="6522800" cy="1148459"/>
          </a:xfrm>
        </p:spPr>
        <p:txBody>
          <a:bodyPr/>
          <a:lstStyle/>
          <a:p>
            <a:endParaRPr kumimoji="1" lang="en-US" altLang="zh-CN" sz="1600" dirty="0" smtClean="0"/>
          </a:p>
          <a:p>
            <a:r>
              <a:rPr lang="en-US" altLang="en-US" sz="1600" b="1" dirty="0" smtClean="0">
                <a:solidFill>
                  <a:schemeClr val="bg1">
                    <a:lumMod val="95000"/>
                  </a:schemeClr>
                </a:solidFill>
              </a:rPr>
              <a:t>Biao Wang</a:t>
            </a:r>
            <a:r>
              <a:rPr lang="en-US" altLang="en-US" sz="1600" dirty="0" smtClean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en-US" altLang="en-US" sz="1600" dirty="0">
                <a:solidFill>
                  <a:schemeClr val="bg1">
                    <a:lumMod val="95000"/>
                  </a:schemeClr>
                </a:solidFill>
              </a:rPr>
              <a:t>Anand Meher Kotra, Semih </a:t>
            </a:r>
            <a:r>
              <a:rPr lang="en-US" altLang="en-US" sz="1600" dirty="0" smtClean="0">
                <a:solidFill>
                  <a:schemeClr val="bg1">
                    <a:lumMod val="95000"/>
                  </a:schemeClr>
                </a:solidFill>
              </a:rPr>
              <a:t>Esenlik, Han </a:t>
            </a:r>
            <a:r>
              <a:rPr lang="en-US" altLang="en-US" sz="1600" dirty="0">
                <a:solidFill>
                  <a:schemeClr val="bg1">
                    <a:lumMod val="95000"/>
                  </a:schemeClr>
                </a:solidFill>
              </a:rPr>
              <a:t>Gao, Jianle </a:t>
            </a:r>
            <a:r>
              <a:rPr lang="en-US" altLang="en-US" sz="1600" dirty="0" smtClean="0">
                <a:solidFill>
                  <a:schemeClr val="bg1">
                    <a:lumMod val="95000"/>
                  </a:schemeClr>
                </a:solidFill>
              </a:rPr>
              <a:t>Chen</a:t>
            </a:r>
          </a:p>
          <a:p>
            <a:endParaRPr kumimoji="1" lang="en-US" altLang="zh-CN" sz="1600" dirty="0" smtClean="0"/>
          </a:p>
        </p:txBody>
      </p:sp>
    </p:spTree>
    <p:extLst>
      <p:ext uri="{BB962C8B-B14F-4D97-AF65-F5344CB8AC3E}">
        <p14:creationId xmlns:p14="http://schemas.microsoft.com/office/powerpoint/2010/main" val="2387568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202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5"/>
          <p:cNvSpPr>
            <a:spLocks noGrp="1"/>
          </p:cNvSpPr>
          <p:nvPr>
            <p:ph idx="1"/>
          </p:nvPr>
        </p:nvSpPr>
        <p:spPr>
          <a:xfrm>
            <a:off x="431969" y="4141178"/>
            <a:ext cx="10989239" cy="2839914"/>
          </a:xfrm>
        </p:spPr>
        <p:txBody>
          <a:bodyPr/>
          <a:lstStyle/>
          <a:p>
            <a:endParaRPr lang="en-CA" dirty="0" smtClean="0"/>
          </a:p>
          <a:p>
            <a:r>
              <a:rPr lang="en-CA" dirty="0" smtClean="0"/>
              <a:t>A syntax element in Constant slice header Parameter Set in PPS (</a:t>
            </a:r>
            <a:r>
              <a:rPr lang="en-CA" b="1" dirty="0" smtClean="0"/>
              <a:t>Left</a:t>
            </a:r>
            <a:r>
              <a:rPr lang="en-CA" dirty="0" smtClean="0"/>
              <a:t>) indicates its corresponding Syntax element (</a:t>
            </a:r>
            <a:r>
              <a:rPr lang="en-CA" b="1" dirty="0" smtClean="0"/>
              <a:t>Right</a:t>
            </a:r>
            <a:r>
              <a:rPr lang="en-CA" dirty="0" smtClean="0"/>
              <a:t>) value in slice header is a constant value for all slices referring to this PPS</a:t>
            </a:r>
          </a:p>
          <a:p>
            <a:r>
              <a:rPr lang="en-CA" dirty="0" smtClean="0"/>
              <a:t>Advantage: saving bits by avoiding signalling duplicated value in slice header</a:t>
            </a:r>
          </a:p>
          <a:p>
            <a:r>
              <a:rPr lang="en-CA" dirty="0" smtClean="0"/>
              <a:t>Applicable scenario: these parameters in slice header are the same for all slices referring to a same PPS</a:t>
            </a:r>
          </a:p>
          <a:p>
            <a:endParaRPr lang="en-US" dirty="0" smtClean="0"/>
          </a:p>
          <a:p>
            <a:pPr lvl="1"/>
            <a:endParaRPr lang="en-CA" dirty="0" smtClean="0"/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0" y="6126163"/>
            <a:ext cx="1409700" cy="11017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2</a:t>
            </a:fld>
            <a:endParaRPr lang="en-GB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7656294"/>
              </p:ext>
            </p:extLst>
          </p:nvPr>
        </p:nvGraphicFramePr>
        <p:xfrm>
          <a:off x="784316" y="1288356"/>
          <a:ext cx="9203776" cy="2778786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4601888"/>
                <a:gridCol w="4601888"/>
              </a:tblGrid>
              <a:tr h="308754">
                <a:tc>
                  <a:txBody>
                    <a:bodyPr/>
                    <a:lstStyle/>
                    <a:p>
                      <a:pPr marL="0" marR="0" algn="ctr" fontAlgn="auto" hangingPunct="0">
                        <a:lnSpc>
                          <a:spcPct val="106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b="1" dirty="0" smtClean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constant </a:t>
                      </a:r>
                      <a:r>
                        <a:rPr lang="en-CA" sz="1400" b="1" dirty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slice header parameter </a:t>
                      </a:r>
                      <a:r>
                        <a:rPr lang="en-CA" sz="1400" b="1" dirty="0" smtClean="0">
                          <a:effectLst/>
                          <a:latin typeface="Times New Roman" panose="02020603050405020304" pitchFamily="18" charset="0"/>
                          <a:ea typeface="DengXian"/>
                        </a:rPr>
                        <a:t>set </a:t>
                      </a:r>
                      <a:r>
                        <a:rPr lang="en-CA" sz="1400" b="1" kern="12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 PPS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 fontAlgn="auto" hangingPunct="0">
                        <a:lnSpc>
                          <a:spcPct val="106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4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Corresponding Syntax Element in Slice header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9525" marB="0"/>
                </a:tc>
              </a:tr>
              <a:tr h="308754">
                <a:tc>
                  <a:txBody>
                    <a:bodyPr/>
                    <a:lstStyle/>
                    <a:p>
                      <a:pPr marL="0" marR="0" algn="ctr" fontAlgn="auto" hangingPunct="0">
                        <a:lnSpc>
                          <a:spcPct val="106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 kern="1200" dirty="0" err="1">
                          <a:effectLst/>
                        </a:rPr>
                        <a:t>pps_dep_quant_enabled_idc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 fontAlgn="auto" hangingPunct="0">
                        <a:lnSpc>
                          <a:spcPct val="106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kern="1200" dirty="0" err="1">
                          <a:effectLst/>
                        </a:rPr>
                        <a:t>dep_quant_enabled_flag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9525" marB="0"/>
                </a:tc>
              </a:tr>
              <a:tr h="308754">
                <a:tc>
                  <a:txBody>
                    <a:bodyPr/>
                    <a:lstStyle/>
                    <a:p>
                      <a:pPr marL="0" marR="0" algn="ctr" fontAlgn="auto" hangingPunct="0">
                        <a:lnSpc>
                          <a:spcPct val="106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 kern="1200" dirty="0" err="1">
                          <a:effectLst/>
                        </a:rPr>
                        <a:t>pps_ref_pic_list_sps_idc</a:t>
                      </a:r>
                      <a:r>
                        <a:rPr lang="en-CA" sz="1200" b="1" kern="1200" dirty="0">
                          <a:effectLst/>
                        </a:rPr>
                        <a:t>[ </a:t>
                      </a:r>
                      <a:r>
                        <a:rPr lang="en-CA" sz="1200" b="1" kern="1200" dirty="0" err="1">
                          <a:effectLst/>
                        </a:rPr>
                        <a:t>i</a:t>
                      </a:r>
                      <a:r>
                        <a:rPr lang="en-CA" sz="1200" b="1" kern="1200" dirty="0">
                          <a:effectLst/>
                        </a:rPr>
                        <a:t> ]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 fontAlgn="auto" hangingPunct="0">
                        <a:lnSpc>
                          <a:spcPct val="106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kern="1200" dirty="0" err="1">
                          <a:effectLst/>
                        </a:rPr>
                        <a:t>ref_pic_list_sps_flag</a:t>
                      </a:r>
                      <a:r>
                        <a:rPr lang="en-CA" sz="1200" kern="1200" dirty="0">
                          <a:effectLst/>
                        </a:rPr>
                        <a:t>[ </a:t>
                      </a:r>
                      <a:r>
                        <a:rPr lang="en-CA" sz="1200" kern="1200" dirty="0" err="1">
                          <a:effectLst/>
                        </a:rPr>
                        <a:t>i</a:t>
                      </a:r>
                      <a:r>
                        <a:rPr lang="en-CA" sz="1200" kern="1200" dirty="0">
                          <a:effectLst/>
                        </a:rPr>
                        <a:t> ]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9525" marB="0"/>
                </a:tc>
              </a:tr>
              <a:tr h="308754">
                <a:tc>
                  <a:txBody>
                    <a:bodyPr/>
                    <a:lstStyle/>
                    <a:p>
                      <a:pPr marL="0" marR="0" algn="ctr" fontAlgn="auto" hangingPunct="0">
                        <a:lnSpc>
                          <a:spcPct val="106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 kern="1200" dirty="0" err="1">
                          <a:effectLst/>
                        </a:rPr>
                        <a:t>pps_temporal_mvp_enabled_idc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 fontAlgn="auto" hangingPunct="0">
                        <a:lnSpc>
                          <a:spcPct val="106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kern="1200" dirty="0" err="1">
                          <a:effectLst/>
                        </a:rPr>
                        <a:t>slice_temporal_mvp_enabled_flag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9525" marB="0"/>
                </a:tc>
              </a:tr>
              <a:tr h="308754">
                <a:tc>
                  <a:txBody>
                    <a:bodyPr/>
                    <a:lstStyle/>
                    <a:p>
                      <a:pPr marL="0" marR="0" algn="ctr" fontAlgn="auto" hangingPunct="0">
                        <a:lnSpc>
                          <a:spcPct val="106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 kern="1200" dirty="0">
                          <a:effectLst/>
                        </a:rPr>
                        <a:t>pps_mvd_l1_zero_idc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 fontAlgn="auto" hangingPunct="0">
                        <a:lnSpc>
                          <a:spcPct val="106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kern="1200" dirty="0">
                          <a:effectLst/>
                        </a:rPr>
                        <a:t>mvd_l1_zero_flag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9525" marB="0"/>
                </a:tc>
              </a:tr>
              <a:tr h="308754">
                <a:tc>
                  <a:txBody>
                    <a:bodyPr/>
                    <a:lstStyle/>
                    <a:p>
                      <a:pPr marL="0" marR="0" algn="ctr" fontAlgn="auto" hangingPunct="0">
                        <a:lnSpc>
                          <a:spcPct val="106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 kern="1200" dirty="0">
                          <a:effectLst/>
                        </a:rPr>
                        <a:t>pps_collocated_from_l0_idc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 fontAlgn="auto" hangingPunct="0">
                        <a:lnSpc>
                          <a:spcPct val="106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kern="1200" dirty="0">
                          <a:effectLst/>
                        </a:rPr>
                        <a:t>collocated_from_l0_flag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9525" marB="0"/>
                </a:tc>
              </a:tr>
              <a:tr h="308754">
                <a:tc>
                  <a:txBody>
                    <a:bodyPr/>
                    <a:lstStyle/>
                    <a:p>
                      <a:pPr marL="0" marR="0" algn="ctr" fontAlgn="auto" hangingPunct="0">
                        <a:lnSpc>
                          <a:spcPct val="106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 kern="1200" dirty="0">
                          <a:effectLst/>
                        </a:rPr>
                        <a:t>pps_six_minus_max_num_merge_cand_plus1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 fontAlgn="auto" hangingPunct="0">
                        <a:lnSpc>
                          <a:spcPct val="106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kern="1200" dirty="0" err="1">
                          <a:effectLst/>
                        </a:rPr>
                        <a:t>six_minus_max_num_merge_cand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9525" marB="0"/>
                </a:tc>
              </a:tr>
              <a:tr h="308754">
                <a:tc>
                  <a:txBody>
                    <a:bodyPr/>
                    <a:lstStyle/>
                    <a:p>
                      <a:pPr marL="0" marR="0" algn="ctr" fontAlgn="auto" hangingPunct="0">
                        <a:lnSpc>
                          <a:spcPct val="106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 kern="1200" dirty="0">
                          <a:effectLst/>
                        </a:rPr>
                        <a:t>pps_five_minus_max_num_subblock_merge_cand_plus1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 fontAlgn="auto" hangingPunct="0">
                        <a:lnSpc>
                          <a:spcPct val="106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kern="1200" dirty="0" err="1">
                          <a:effectLst/>
                        </a:rPr>
                        <a:t>five_minus_max_num_subblock_merge_cand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9525" marB="0"/>
                </a:tc>
              </a:tr>
              <a:tr h="308754">
                <a:tc>
                  <a:txBody>
                    <a:bodyPr/>
                    <a:lstStyle/>
                    <a:p>
                      <a:pPr marL="0" marR="0" algn="ctr" fontAlgn="auto" hangingPunct="0">
                        <a:lnSpc>
                          <a:spcPct val="106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 b="1" kern="1200" dirty="0">
                          <a:effectLst/>
                        </a:rPr>
                        <a:t>pps_max_num_merge_cand_minus_max_num_triangle_cand_minus1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 fontAlgn="auto" hangingPunct="0">
                        <a:lnSpc>
                          <a:spcPct val="106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200" kern="1200" dirty="0" err="1">
                          <a:effectLst/>
                        </a:rPr>
                        <a:t>max_num_merge_cand_minus_max_num_triangle_cand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9525" marB="0"/>
                </a:tc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431969" y="453147"/>
            <a:ext cx="10520363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118779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71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b="1" smtClean="0"/>
              <a:t>Background 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3665927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5"/>
          <p:cNvSpPr>
            <a:spLocks noGrp="1"/>
          </p:cNvSpPr>
          <p:nvPr>
            <p:ph idx="1"/>
          </p:nvPr>
        </p:nvSpPr>
        <p:spPr>
          <a:xfrm>
            <a:off x="370423" y="5022035"/>
            <a:ext cx="10989239" cy="2839914"/>
          </a:xfrm>
        </p:spPr>
        <p:txBody>
          <a:bodyPr/>
          <a:lstStyle/>
          <a:p>
            <a:endParaRPr lang="en-CA" dirty="0" smtClean="0"/>
          </a:p>
          <a:p>
            <a:r>
              <a:rPr lang="en-CA" dirty="0" smtClean="0"/>
              <a:t>It is asserted that for a real-world encoder, the </a:t>
            </a:r>
            <a:r>
              <a:rPr lang="en-CA" dirty="0">
                <a:highlight>
                  <a:srgbClr val="FFFF00"/>
                </a:highlight>
                <a:latin typeface="Times New Roman" panose="02020603050405020304" pitchFamily="18" charset="0"/>
                <a:ea typeface="Malgun Gothic" panose="020B0503020000020004" pitchFamily="34" charset="-127"/>
              </a:rPr>
              <a:t>highlighted</a:t>
            </a:r>
            <a:r>
              <a:rPr lang="en-CA" dirty="0" smtClean="0"/>
              <a:t> syntax elements are constant during encoding. </a:t>
            </a:r>
          </a:p>
          <a:p>
            <a:r>
              <a:rPr lang="en-CA" dirty="0" smtClean="0"/>
              <a:t>Advantage: saving </a:t>
            </a:r>
            <a:r>
              <a:rPr lang="en-CA" b="1" dirty="0" smtClean="0"/>
              <a:t>more</a:t>
            </a:r>
            <a:r>
              <a:rPr lang="en-CA" dirty="0" smtClean="0"/>
              <a:t> bits by avoiding signalling </a:t>
            </a:r>
            <a:r>
              <a:rPr lang="en-CA" b="1" dirty="0" smtClean="0"/>
              <a:t>more</a:t>
            </a:r>
            <a:r>
              <a:rPr lang="en-CA" dirty="0" smtClean="0"/>
              <a:t> duplicated value in slice header</a:t>
            </a:r>
          </a:p>
          <a:p>
            <a:endParaRPr lang="en-US" dirty="0" smtClean="0"/>
          </a:p>
          <a:p>
            <a:pPr lvl="1"/>
            <a:endParaRPr lang="en-CA" dirty="0" smtClean="0"/>
          </a:p>
          <a:p>
            <a:pPr lvl="1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969" y="453147"/>
            <a:ext cx="12070740" cy="1325563"/>
          </a:xfrm>
        </p:spPr>
        <p:txBody>
          <a:bodyPr>
            <a:normAutofit/>
          </a:bodyPr>
          <a:lstStyle/>
          <a:p>
            <a:r>
              <a:rPr lang="en-US" sz="4400" b="1" dirty="0"/>
              <a:t>Modification 1: E</a:t>
            </a:r>
            <a:r>
              <a:rPr lang="en-US" sz="4400" b="1" dirty="0" smtClean="0"/>
              <a:t>xtension of constant parameters</a:t>
            </a:r>
            <a:endParaRPr lang="en-US" sz="4400" b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0" y="6126163"/>
            <a:ext cx="1409700" cy="11017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3</a:t>
            </a:fld>
            <a:endParaRPr lang="en-GB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3830594"/>
              </p:ext>
            </p:extLst>
          </p:nvPr>
        </p:nvGraphicFramePr>
        <p:xfrm>
          <a:off x="431969" y="1311596"/>
          <a:ext cx="5763895" cy="3810000"/>
        </p:xfrm>
        <a:graphic>
          <a:graphicData uri="http://schemas.openxmlformats.org/drawingml/2006/table">
            <a:tbl>
              <a:tblPr/>
              <a:tblGrid>
                <a:gridCol w="5029200"/>
                <a:gridCol w="734695"/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0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constant_slice_header_params_enabled_flag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constant_slice_header_params_enabled_flag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pps_dep_quant_enabled_idc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u(2)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for( i = 0; i &lt; 2; i++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pps_ref_pic_list_sps_idc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i ]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u(2)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0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pps_temporal_mvp_enabled_idc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u(2)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pps_mvd_l1_zero_idc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u(2)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pps_collocated_from_l0_idc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u(2)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pps_six_minus_max_num_merge_cand_plus1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pps_five_minus_max_num_subblock_merge_cand_plus1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pps_max_num_merge_cand_minus_max_num_triangle_cand_minus1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pps_six_minus_max_num_ibc_merge_cand_plus1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pps_fpel_mmvd_enabled_idc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u(2)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pps_joint_cbcr_sign_idc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u(2)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000" b="1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pps_sao_luma_idc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u(2)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000" b="1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pps_sao_chroma_idc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u(2)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pps_alf_enabled_idc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u(2)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pps_alf_chroma_idc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u(3)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pps_lmcs_enabled_idc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u(2)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pps_chroma_residual_scale_idc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u(2)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pps_cabac_init_idc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u(2)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pps_sign_data_hiding_enabled_idc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u(2)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</a:t>
                      </a:r>
                      <a:r>
                        <a:rPr lang="en-CA" sz="1000" b="1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</a:t>
                      </a:r>
                      <a:r>
                        <a:rPr lang="en-CA" sz="1000" b="1" dirty="0" err="1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pps_disable_bdof_dmvr_idc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u(2)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</a:t>
                      </a:r>
                      <a:r>
                        <a:rPr lang="en-CA" sz="1000" b="1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</a:t>
                      </a:r>
                      <a:r>
                        <a:rPr lang="en-CA" sz="1000" b="1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log2_transform_skip_max_size_minus2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838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5"/>
          <p:cNvSpPr>
            <a:spLocks noGrp="1"/>
          </p:cNvSpPr>
          <p:nvPr>
            <p:ph idx="1"/>
          </p:nvPr>
        </p:nvSpPr>
        <p:spPr>
          <a:xfrm>
            <a:off x="282500" y="4303836"/>
            <a:ext cx="10989239" cy="2839914"/>
          </a:xfrm>
        </p:spPr>
        <p:txBody>
          <a:bodyPr/>
          <a:lstStyle/>
          <a:p>
            <a:r>
              <a:rPr lang="en-CA" dirty="0" smtClean="0"/>
              <a:t>When slices of a same picture  have different content, they might require different coding parameters. Proposal allows signalling multiple default coding parameters for different parts (e.g. tiles, sub-pictures) of the picture.</a:t>
            </a:r>
          </a:p>
          <a:p>
            <a:r>
              <a:rPr lang="en-CA" dirty="0" smtClean="0"/>
              <a:t>Advantage: bitrate saving for the case of mixed content.</a:t>
            </a:r>
          </a:p>
          <a:p>
            <a:r>
              <a:rPr lang="en-US" dirty="0" smtClean="0"/>
              <a:t>1~7 parameter sets per PPS are allowed</a:t>
            </a:r>
          </a:p>
          <a:p>
            <a:endParaRPr lang="en-US" dirty="0" smtClean="0"/>
          </a:p>
          <a:p>
            <a:pPr lvl="1"/>
            <a:endParaRPr lang="en-CA" dirty="0" smtClean="0"/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0" y="6126163"/>
            <a:ext cx="1409700" cy="11017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4</a:t>
            </a:fld>
            <a:endParaRPr lang="en-GB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4772958"/>
              </p:ext>
            </p:extLst>
          </p:nvPr>
        </p:nvGraphicFramePr>
        <p:xfrm>
          <a:off x="3193452" y="1405081"/>
          <a:ext cx="5763895" cy="2743200"/>
        </p:xfrm>
        <a:graphic>
          <a:graphicData uri="http://schemas.openxmlformats.org/drawingml/2006/table">
            <a:tbl>
              <a:tblPr/>
              <a:tblGrid>
                <a:gridCol w="5029200"/>
                <a:gridCol w="734695"/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pic_parameter_set_rbsp</a:t>
                      </a: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 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…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000" b="1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num_constant_slice_header_params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u(3)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 strike="sngStrike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</a:t>
                      </a:r>
                      <a:r>
                        <a:rPr lang="en-CA" sz="1000" b="1" strike="sngStrike" dirty="0" err="1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constant_slice_header_params_enabled_flag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u="none" strike="noStrike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strike="sngStrike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if( </a:t>
                      </a:r>
                      <a:r>
                        <a:rPr lang="en-CA" sz="1000" strike="sngStrike" dirty="0" err="1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constant_slice_header_params_enabled_flag</a:t>
                      </a:r>
                      <a:r>
                        <a:rPr lang="en-CA" sz="1000" strike="sngStrike" dirty="0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u="none" strike="noStrike">
                          <a:effectLst/>
                          <a:highlight>
                            <a:srgbClr val="00FFFF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for( k=0;k&lt; </a:t>
                      </a:r>
                      <a:r>
                        <a:rPr lang="en-CA" sz="10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num_constant_slice_header_params;k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++ ) </a:t>
                      </a:r>
                      <a:r>
                        <a:rPr lang="en-CA" sz="100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 </a:t>
                      </a:r>
                      <a:r>
                        <a:rPr lang="en-CA" sz="1000" baseline="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</a:t>
                      </a:r>
                      <a:r>
                        <a:rPr lang="en-CA" sz="1000" b="1" baseline="0" dirty="0" err="1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pps_sub_pic_id</a:t>
                      </a:r>
                      <a:r>
                        <a:rPr lang="en-CA" sz="1000" baseline="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 k ]</a:t>
                      </a:r>
                      <a:endParaRPr lang="en-CA" sz="1000" dirty="0" smtClean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log2_transform_skip_max_size_minus2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 k ]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(v)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0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pps_dep_quant_enabled_idc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 k ]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u(2)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for(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= 0;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&lt; 2;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++ 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10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pps_ref_pic_list_sps_idc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] 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 k ]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u(2)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0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pps_temporal_mvp_enabled_idc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 k ]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u(2)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pps_mvd_l1_zero_idc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 k ]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u(2)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pps_collocated_from_l0_idc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 k ]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u(2)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pps_six_minus_max_num_merge_cand_plus1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 k ]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pps_five_minus_max_num_subblock_merge_cand_plus1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 k ]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pps_max_num_merge_cand_minus_max_num_triangle_cand_minus1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 k ]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(v)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431968" y="453147"/>
            <a:ext cx="15722432" cy="14522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118779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71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b="1" dirty="0" smtClean="0"/>
              <a:t>Modification 2: multiple constant  parameter </a:t>
            </a:r>
            <a:r>
              <a:rPr lang="en-US" sz="4400" b="1" dirty="0" smtClean="0"/>
              <a:t>sets (I)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3270483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5"/>
          <p:cNvSpPr>
            <a:spLocks noGrp="1"/>
          </p:cNvSpPr>
          <p:nvPr>
            <p:ph idx="1"/>
          </p:nvPr>
        </p:nvSpPr>
        <p:spPr>
          <a:xfrm>
            <a:off x="282500" y="4030536"/>
            <a:ext cx="10989239" cy="2095627"/>
          </a:xfrm>
        </p:spPr>
        <p:txBody>
          <a:bodyPr/>
          <a:lstStyle/>
          <a:p>
            <a:r>
              <a:rPr lang="en-CA" dirty="0" smtClean="0"/>
              <a:t>Using the signaled </a:t>
            </a:r>
            <a:r>
              <a:rPr lang="en-CA" dirty="0" err="1" smtClean="0"/>
              <a:t>slice_sub_picture_id</a:t>
            </a:r>
            <a:r>
              <a:rPr lang="en-CA" dirty="0" smtClean="0"/>
              <a:t> as the key in slice header to index the parameter set id k</a:t>
            </a:r>
          </a:p>
          <a:p>
            <a:r>
              <a:rPr lang="en-US" altLang="zh-CN" dirty="0" err="1"/>
              <a:t>parameter_set_id</a:t>
            </a:r>
            <a:r>
              <a:rPr lang="en-US" altLang="zh-CN" dirty="0"/>
              <a:t> </a:t>
            </a:r>
            <a:r>
              <a:rPr lang="en-US" altLang="zh-CN" dirty="0" smtClean="0"/>
              <a:t>is </a:t>
            </a:r>
            <a:r>
              <a:rPr lang="en-US" altLang="zh-CN" dirty="0"/>
              <a:t>a function used to get the parameter set K, pseudo code is follows: </a:t>
            </a:r>
            <a:endParaRPr lang="en-CA" dirty="0"/>
          </a:p>
          <a:p>
            <a:endParaRPr lang="en-US" altLang="zh-CN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0" y="6126163"/>
            <a:ext cx="1409700" cy="11017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5</a:t>
            </a:fld>
            <a:endParaRPr lang="en-GB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6941970"/>
              </p:ext>
            </p:extLst>
          </p:nvPr>
        </p:nvGraphicFramePr>
        <p:xfrm>
          <a:off x="3070360" y="1188854"/>
          <a:ext cx="5763895" cy="2590800"/>
        </p:xfrm>
        <a:graphic>
          <a:graphicData uri="http://schemas.openxmlformats.org/drawingml/2006/table">
            <a:tbl>
              <a:tblPr/>
              <a:tblGrid>
                <a:gridCol w="5029200"/>
                <a:gridCol w="734695"/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slice_header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 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slice_pic_parameter_set_id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rect_slice_flag  | |  NumBricksInPic &gt; 1 )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slice_address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u(v)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!rect_slice_flag  &amp;&amp;  !single_brick_per_slice_flag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num_bricks_in_slice_minus1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non_reference_picture_flag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slice_type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</a:t>
                      </a:r>
                      <a:r>
                        <a:rPr lang="en-US" sz="1000" b="1" dirty="0" err="1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slice_sub_picture_id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</a:t>
                      </a:r>
                      <a:r>
                        <a:rPr lang="en-US" sz="1000" baseline="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</a:t>
                      </a:r>
                      <a:r>
                        <a:rPr lang="en-US" sz="1000" b="1" kern="1200" baseline="0" dirty="0" smtClean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+mn-cs"/>
                        </a:rPr>
                        <a:t>k = </a:t>
                      </a:r>
                      <a:r>
                        <a:rPr lang="en-US" sz="1000" b="1" kern="1200" baseline="0" dirty="0" err="1" smtClean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+mn-cs"/>
                        </a:rPr>
                        <a:t>parameter_set_id</a:t>
                      </a:r>
                      <a:r>
                        <a:rPr lang="en-US" sz="1000" b="1" kern="1200" baseline="0" dirty="0" smtClean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+mn-cs"/>
                        </a:rPr>
                        <a:t> (</a:t>
                      </a:r>
                      <a:r>
                        <a:rPr lang="en-US" sz="1000" b="1" kern="1200" baseline="0" dirty="0" err="1" smtClean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+mn-cs"/>
                        </a:rPr>
                        <a:t>slice_sub_picture_id</a:t>
                      </a:r>
                      <a:r>
                        <a:rPr lang="en-US" sz="1000" b="1" kern="1200" baseline="0" dirty="0" smtClean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+mn-cs"/>
                        </a:rPr>
                        <a:t>, </a:t>
                      </a:r>
                      <a:r>
                        <a:rPr lang="en-CA" altLang="zh-CN" sz="1000" b="1" kern="1200" baseline="0" dirty="0" err="1" smtClean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+mn-cs"/>
                        </a:rPr>
                        <a:t>pps_sub_pic_id</a:t>
                      </a:r>
                      <a:r>
                        <a:rPr lang="en-US" sz="1000" b="1" kern="1200" baseline="0" dirty="0" smtClean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+mn-cs"/>
                        </a:rPr>
                        <a:t>)</a:t>
                      </a:r>
                      <a:endParaRPr lang="en-US" sz="1000" b="1" kern="1200" baseline="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/>
                        </a:rPr>
                        <a:t> 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…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/>
                        </a:rPr>
                        <a:t> 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for(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= 0;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&lt; 2;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++ 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/>
                        </a:rPr>
                        <a:t> 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if(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num_ref_pic_lists_in_sps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] &gt; 0  &amp;&amp; </a:t>
                      </a:r>
                      <a:r>
                        <a:rPr lang="en-CA" sz="100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</a:t>
                      </a:r>
                      <a:r>
                        <a:rPr lang="en-CA" sz="10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!</a:t>
                      </a:r>
                      <a:r>
                        <a:rPr lang="en-CA" sz="1000" dirty="0" err="1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pps_ref_pic_list_sps_idc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]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[k])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&amp;&amp;	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= =  0  | |  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= =  1  &amp;&amp;  rpl1_idx_present_flag ) ) 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</a:t>
                      </a:r>
                      <a:r>
                        <a:rPr lang="en-CA" sz="10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ref_pic_list_sps_flag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]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…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431968" y="453147"/>
            <a:ext cx="14249232" cy="14522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118779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71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b="1" dirty="0" smtClean="0"/>
              <a:t>Modification </a:t>
            </a:r>
            <a:r>
              <a:rPr lang="en-US" sz="4400" b="1" dirty="0" smtClean="0"/>
              <a:t>2: </a:t>
            </a:r>
            <a:r>
              <a:rPr lang="en-US" altLang="zh-CN" sz="4400" b="1" dirty="0"/>
              <a:t>multiple constant  parameter sets (</a:t>
            </a:r>
            <a:r>
              <a:rPr lang="en-US" altLang="zh-CN" sz="4400" b="1" dirty="0" smtClean="0"/>
              <a:t>II)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3181982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5"/>
          <p:cNvSpPr>
            <a:spLocks noGrp="1"/>
          </p:cNvSpPr>
          <p:nvPr>
            <p:ph idx="1"/>
          </p:nvPr>
        </p:nvSpPr>
        <p:spPr>
          <a:xfrm>
            <a:off x="282500" y="4030536"/>
            <a:ext cx="10989239" cy="2095627"/>
          </a:xfrm>
        </p:spPr>
        <p:txBody>
          <a:bodyPr/>
          <a:lstStyle/>
          <a:p>
            <a:r>
              <a:rPr lang="en-CA" dirty="0" smtClean="0"/>
              <a:t>When </a:t>
            </a:r>
            <a:r>
              <a:rPr lang="en-CA" b="1" dirty="0" err="1">
                <a:highlight>
                  <a:srgbClr val="FFFF00"/>
                </a:highlight>
                <a:ea typeface="Malgun Gothic" panose="020B0503020000020004" pitchFamily="34" charset="-127"/>
              </a:rPr>
              <a:t>slice_override_constant_params_flag</a:t>
            </a:r>
            <a:r>
              <a:rPr lang="en-CA" dirty="0" smtClean="0"/>
              <a:t> </a:t>
            </a:r>
            <a:r>
              <a:rPr lang="en-CA" dirty="0" smtClean="0"/>
              <a:t>is equal to 0 (signalled or inferred), the coding parameters are overridden in the slice header. </a:t>
            </a:r>
          </a:p>
          <a:p>
            <a:r>
              <a:rPr lang="en-US" altLang="zh-CN" dirty="0" smtClean="0"/>
              <a:t>Benefit</a:t>
            </a:r>
            <a:r>
              <a:rPr lang="en-US" altLang="zh-CN" dirty="0" smtClean="0"/>
              <a:t>: Coding parameters can be changed for a small set of slices while remaining slices use default parameters.</a:t>
            </a:r>
            <a:endParaRPr lang="en-US" altLang="zh-CN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0" y="6126163"/>
            <a:ext cx="1409700" cy="11017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6</a:t>
            </a:fld>
            <a:endParaRPr lang="en-GB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5268693"/>
              </p:ext>
            </p:extLst>
          </p:nvPr>
        </p:nvGraphicFramePr>
        <p:xfrm>
          <a:off x="3070360" y="1188854"/>
          <a:ext cx="5763895" cy="2590800"/>
        </p:xfrm>
        <a:graphic>
          <a:graphicData uri="http://schemas.openxmlformats.org/drawingml/2006/table">
            <a:tbl>
              <a:tblPr/>
              <a:tblGrid>
                <a:gridCol w="5029200"/>
                <a:gridCol w="734695"/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slice_header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 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0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slice_pic_parameter_set_id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rect_slice_flag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| | 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NumBricksInPic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&gt; 1 )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0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slice_address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u(v)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!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rect_slice_flag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&amp;&amp;  !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single_brick_per_slice_flag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num_bricks_in_slice_minus1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0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non_reference_picture_flag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0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slice_type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</a:t>
                      </a:r>
                      <a:r>
                        <a:rPr lang="en-CA" altLang="zh-CN" sz="1000" b="1" dirty="0" err="1" smtClean="0">
                          <a:highlight>
                            <a:srgbClr val="FFFF00"/>
                          </a:highlight>
                          <a:ea typeface="Malgun Gothic" panose="020B0503020000020004" pitchFamily="34" charset="-127"/>
                        </a:rPr>
                        <a:t>slice_override_constant_params_flag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/>
                        </a:rPr>
                        <a:t>ue</a:t>
                      </a:r>
                      <a:r>
                        <a:rPr lang="en-CA" sz="1000" b="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/>
                        </a:rPr>
                        <a:t>(v)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</a:t>
                      </a:r>
                      <a:r>
                        <a:rPr lang="en-CA" sz="1000" b="1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k = </a:t>
                      </a:r>
                      <a:r>
                        <a:rPr lang="en-CA" altLang="zh-CN" sz="1000" b="1" dirty="0" err="1" smtClean="0">
                          <a:highlight>
                            <a:srgbClr val="FFFF00"/>
                          </a:highlight>
                          <a:ea typeface="Malgun Gothic" panose="020B0503020000020004" pitchFamily="34" charset="-127"/>
                        </a:rPr>
                        <a:t>slice_override_constant_params_flag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/>
                        </a:rPr>
                        <a:t> 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…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/>
                        </a:rPr>
                        <a:t> 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for(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= 0;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&lt; 2;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++ 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/>
                        </a:rPr>
                        <a:t> 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if(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num_ref_pic_lists_in_sps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] &gt; 0  &amp;&amp; 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(k</a:t>
                      </a:r>
                      <a:r>
                        <a:rPr lang="en-CA" sz="100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==1</a:t>
                      </a:r>
                      <a:r>
                        <a:rPr lang="en-CA" sz="10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?1: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!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pps_ref_pic_list_sps_idc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r>
                        <a:rPr lang="en-CA" sz="10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]</a:t>
                      </a:r>
                      <a:r>
                        <a:rPr lang="en-CA" sz="100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)</a:t>
                      </a:r>
                      <a:r>
                        <a:rPr lang="en-CA" sz="10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&amp;&amp;	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= =  0  | |  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= =  1  &amp;&amp;  rpl1_idx_present_flag ) ) 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/>
                        </a:rPr>
                        <a:t> 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</a:t>
                      </a:r>
                      <a:r>
                        <a:rPr lang="en-CA" sz="10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ref_pic_list_sps_flag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]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…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itle 1"/>
          <p:cNvSpPr txBox="1">
            <a:spLocks/>
          </p:cNvSpPr>
          <p:nvPr/>
        </p:nvSpPr>
        <p:spPr>
          <a:xfrm>
            <a:off x="431968" y="453147"/>
            <a:ext cx="14249232" cy="145228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118779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71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b="1" dirty="0" smtClean="0"/>
              <a:t>Modification 3</a:t>
            </a:r>
            <a:r>
              <a:rPr lang="en-US" sz="4400" b="1" dirty="0" smtClean="0"/>
              <a:t>: overriding </a:t>
            </a:r>
            <a:r>
              <a:rPr lang="en-US" sz="4400" b="1" dirty="0" smtClean="0"/>
              <a:t>slice header parameters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3156986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25"/>
          <a:stretch/>
        </p:blipFill>
        <p:spPr>
          <a:xfrm>
            <a:off x="2936089" y="1055093"/>
            <a:ext cx="6619792" cy="4331494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1937" y="1941548"/>
            <a:ext cx="2589315" cy="3448050"/>
          </a:xfrm>
          <a:prstGeom prst="rect">
            <a:avLst/>
          </a:prstGeom>
        </p:spPr>
      </p:pic>
      <p:sp>
        <p:nvSpPr>
          <p:cNvPr id="6" name="Content Placeholder 5"/>
          <p:cNvSpPr txBox="1">
            <a:spLocks/>
          </p:cNvSpPr>
          <p:nvPr/>
        </p:nvSpPr>
        <p:spPr>
          <a:xfrm>
            <a:off x="685800" y="5635296"/>
            <a:ext cx="10787015" cy="550862"/>
          </a:xfrm>
          <a:prstGeom prst="rect">
            <a:avLst/>
          </a:prstGeom>
        </p:spPr>
        <p:txBody>
          <a:bodyPr/>
          <a:lstStyle>
            <a:lvl1pPr marL="296950" indent="-296950" algn="l" defTabSz="1187798" rtl="0" eaLnBrk="1" latinLnBrk="0" hangingPunct="1">
              <a:lnSpc>
                <a:spcPct val="90000"/>
              </a:lnSpc>
              <a:spcBef>
                <a:spcPts val="1299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90849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84748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78648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72547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66447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60346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54245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048144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CA" dirty="0" smtClean="0"/>
              <a:t>The coding parameters corresponding to screen content are expected to be different from natural content, especially tools like DMVR, BDOF, IBC, Transform skip, MMVD, in-loop filtering etc.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 smtClean="0"/>
          </a:p>
          <a:p>
            <a:pPr lvl="1"/>
            <a:endParaRPr lang="en-CA" dirty="0" smtClean="0"/>
          </a:p>
          <a:p>
            <a:pPr lvl="1"/>
            <a:endParaRPr lang="en-US" dirty="0"/>
          </a:p>
        </p:txBody>
      </p:sp>
      <p:sp>
        <p:nvSpPr>
          <p:cNvPr id="8" name="Date Placeholder 3"/>
          <p:cNvSpPr txBox="1">
            <a:spLocks/>
          </p:cNvSpPr>
          <p:nvPr/>
        </p:nvSpPr>
        <p:spPr>
          <a:xfrm>
            <a:off x="0" y="6126163"/>
            <a:ext cx="1409700" cy="11017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40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78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718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957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196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435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675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913" algn="l" defTabSz="9144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7</a:t>
            </a:fld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-19050" y="2148087"/>
            <a:ext cx="2859320" cy="757643"/>
          </a:xfrm>
          <a:prstGeom prst="rect">
            <a:avLst/>
          </a:prstGeom>
        </p:spPr>
        <p:txBody>
          <a:bodyPr/>
          <a:lstStyle>
            <a:lvl1pPr indent="0" defTabSz="1187798">
              <a:lnSpc>
                <a:spcPct val="90000"/>
              </a:lnSpc>
              <a:spcBef>
                <a:spcPts val="1299"/>
              </a:spcBef>
              <a:buFont typeface="Arial" panose="020B0604020202020204" pitchFamily="34" charset="0"/>
              <a:buNone/>
              <a:defRPr b="0"/>
            </a:lvl1pPr>
            <a:lvl2pPr marL="890849" lvl="1" indent="-296950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1600"/>
            </a:lvl2pPr>
            <a:lvl3pPr marL="1484748" indent="-296950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1600"/>
            </a:lvl3pPr>
            <a:lvl4pPr marL="2078648" indent="-296950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1600"/>
            </a:lvl4pPr>
            <a:lvl5pPr marL="2672547" indent="-296950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1600"/>
            </a:lvl5pPr>
            <a:lvl6pPr marL="3266447" indent="-296950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/>
            </a:lvl6pPr>
            <a:lvl7pPr marL="3860346" indent="-296950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/>
            </a:lvl7pPr>
            <a:lvl8pPr marL="4454245" indent="-296950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/>
            </a:lvl8pPr>
            <a:lvl9pPr marL="5048144" indent="-296950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/>
            </a:lvl9pPr>
          </a:lstStyle>
          <a:p>
            <a:pPr>
              <a:lnSpc>
                <a:spcPts val="3440"/>
              </a:lnSpc>
            </a:pPr>
            <a:r>
              <a:rPr lang="en-US" altLang="zh-CN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Sub-picture/tile/slice with </a:t>
            </a:r>
            <a:r>
              <a:rPr lang="en-US" altLang="zh-CN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screen content</a:t>
            </a:r>
            <a:endParaRPr lang="en-US" altLang="zh-CN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923238" y="1387265"/>
            <a:ext cx="2254476" cy="9042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ts val="3440"/>
              </a:lnSpc>
            </a:pPr>
            <a:r>
              <a:rPr lang="en-US" sz="1600" dirty="0" smtClean="0">
                <a:latin typeface="Microsoft YaHei" panose="020B0503020204020204" pitchFamily="34" charset="-122"/>
                <a:ea typeface="Microsoft YaHei" panose="020B0503020204020204" pitchFamily="34" charset="-122"/>
              </a:rPr>
              <a:t>Sub-picture/tile/slice with natural content</a:t>
            </a: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1252538" y="3065535"/>
            <a:ext cx="1587732" cy="310610"/>
          </a:xfrm>
          <a:prstGeom prst="straightConnector1">
            <a:avLst/>
          </a:prstGeom>
          <a:ln w="190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endCxn id="10" idx="1"/>
          </p:cNvCxnSpPr>
          <p:nvPr/>
        </p:nvCxnSpPr>
        <p:spPr>
          <a:xfrm flipV="1">
            <a:off x="9555881" y="1839376"/>
            <a:ext cx="367357" cy="494644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1"/>
          <p:cNvSpPr txBox="1">
            <a:spLocks/>
          </p:cNvSpPr>
          <p:nvPr/>
        </p:nvSpPr>
        <p:spPr>
          <a:xfrm>
            <a:off x="431968" y="453147"/>
            <a:ext cx="12070740" cy="681708"/>
          </a:xfrm>
          <a:prstGeom prst="rect">
            <a:avLst/>
          </a:prstGeom>
        </p:spPr>
        <p:txBody>
          <a:bodyPr>
            <a:noAutofit/>
          </a:bodyPr>
          <a:lstStyle>
            <a:lvl1pPr algn="l" defTabSz="118779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71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b="1" dirty="0" smtClean="0"/>
              <a:t>Scenario for multi-set of constant parameters (I)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621765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5"/>
          <p:cNvSpPr>
            <a:spLocks noGrp="1"/>
          </p:cNvSpPr>
          <p:nvPr>
            <p:ph idx="1"/>
          </p:nvPr>
        </p:nvSpPr>
        <p:spPr>
          <a:xfrm>
            <a:off x="401348" y="1303652"/>
            <a:ext cx="10371140" cy="550862"/>
          </a:xfrm>
        </p:spPr>
        <p:txBody>
          <a:bodyPr/>
          <a:lstStyle/>
          <a:p>
            <a:pPr marL="0" indent="0">
              <a:buNone/>
            </a:pPr>
            <a:r>
              <a:rPr lang="en-CA" dirty="0" smtClean="0"/>
              <a:t>When merging two (or more) sub-picture </a:t>
            </a:r>
            <a:r>
              <a:rPr lang="en-CA" dirty="0" err="1" smtClean="0"/>
              <a:t>bitstreams</a:t>
            </a:r>
            <a:r>
              <a:rPr lang="en-CA" dirty="0" smtClean="0"/>
              <a:t> with different constant parameter sets: </a:t>
            </a:r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CA" dirty="0" smtClean="0"/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0" y="6126163"/>
            <a:ext cx="1409700" cy="11017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8</a:t>
            </a:fld>
            <a:endParaRPr lang="en-GB" dirty="0"/>
          </a:p>
        </p:txBody>
      </p:sp>
      <p:sp>
        <p:nvSpPr>
          <p:cNvPr id="19" name="TextBox 18"/>
          <p:cNvSpPr txBox="1"/>
          <p:nvPr/>
        </p:nvSpPr>
        <p:spPr>
          <a:xfrm>
            <a:off x="7677097" y="2406187"/>
            <a:ext cx="2283413" cy="757643"/>
          </a:xfrm>
          <a:prstGeom prst="rect">
            <a:avLst/>
          </a:prstGeom>
        </p:spPr>
        <p:txBody>
          <a:bodyPr/>
          <a:lstStyle>
            <a:lvl1pPr indent="0" defTabSz="1187798">
              <a:lnSpc>
                <a:spcPct val="90000"/>
              </a:lnSpc>
              <a:spcBef>
                <a:spcPts val="1299"/>
              </a:spcBef>
              <a:buFont typeface="Arial" panose="020B0604020202020204" pitchFamily="34" charset="0"/>
              <a:buNone/>
              <a:defRPr b="0"/>
            </a:lvl1pPr>
            <a:lvl2pPr marL="890849" lvl="1" indent="-296950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1600"/>
            </a:lvl2pPr>
            <a:lvl3pPr marL="1484748" indent="-296950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1600"/>
            </a:lvl3pPr>
            <a:lvl4pPr marL="2078648" indent="-296950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1600"/>
            </a:lvl4pPr>
            <a:lvl5pPr marL="2672547" indent="-296950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1600"/>
            </a:lvl5pPr>
            <a:lvl6pPr marL="3266447" indent="-296950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/>
            </a:lvl6pPr>
            <a:lvl7pPr marL="3860346" indent="-296950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/>
            </a:lvl7pPr>
            <a:lvl8pPr marL="4454245" indent="-296950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/>
            </a:lvl8pPr>
            <a:lvl9pPr marL="5048144" indent="-296950" defTabSz="1187798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/>
            </a:lvl9pPr>
          </a:lstStyle>
          <a:p>
            <a:r>
              <a:rPr lang="en-US" dirty="0" smtClean="0"/>
              <a:t>Recomposed picture</a:t>
            </a:r>
            <a:endParaRPr lang="en-US" dirty="0"/>
          </a:p>
        </p:txBody>
      </p:sp>
      <p:sp>
        <p:nvSpPr>
          <p:cNvPr id="29" name="Rectangle 28"/>
          <p:cNvSpPr/>
          <p:nvPr/>
        </p:nvSpPr>
        <p:spPr>
          <a:xfrm>
            <a:off x="1841763" y="1756242"/>
            <a:ext cx="1589588" cy="1136426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/>
          <p:cNvSpPr/>
          <p:nvPr/>
        </p:nvSpPr>
        <p:spPr>
          <a:xfrm>
            <a:off x="4323227" y="1756242"/>
            <a:ext cx="1550035" cy="1136429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/>
          <p:cNvSpPr/>
          <p:nvPr/>
        </p:nvSpPr>
        <p:spPr>
          <a:xfrm>
            <a:off x="6971705" y="3084626"/>
            <a:ext cx="3356749" cy="180352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Elbow Connector 8"/>
          <p:cNvCxnSpPr>
            <a:stCxn id="29" idx="2"/>
            <a:endCxn id="45" idx="1"/>
          </p:cNvCxnSpPr>
          <p:nvPr/>
        </p:nvCxnSpPr>
        <p:spPr>
          <a:xfrm rot="16200000" flipH="1">
            <a:off x="4257271" y="1271954"/>
            <a:ext cx="1093721" cy="4335148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1867541" y="1779297"/>
            <a:ext cx="1108509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sz="1600" dirty="0" smtClean="0"/>
              <a:t>PPS 1 with </a:t>
            </a:r>
          </a:p>
          <a:p>
            <a:r>
              <a:rPr lang="en-CA" sz="1600" dirty="0" smtClean="0"/>
              <a:t>Constant</a:t>
            </a:r>
          </a:p>
          <a:p>
            <a:r>
              <a:rPr lang="en-CA" sz="1600" dirty="0" smtClean="0"/>
              <a:t>parameter </a:t>
            </a:r>
          </a:p>
          <a:p>
            <a:r>
              <a:rPr lang="en-CA" sz="1600" dirty="0" smtClean="0"/>
              <a:t>Set 1</a:t>
            </a:r>
            <a:endParaRPr lang="en-CA" sz="1600" dirty="0"/>
          </a:p>
        </p:txBody>
      </p:sp>
      <p:sp>
        <p:nvSpPr>
          <p:cNvPr id="22" name="Rectangle 21"/>
          <p:cNvSpPr/>
          <p:nvPr/>
        </p:nvSpPr>
        <p:spPr>
          <a:xfrm>
            <a:off x="4335974" y="1791542"/>
            <a:ext cx="1159292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sz="1600" dirty="0" smtClean="0"/>
              <a:t>PPS 2: with </a:t>
            </a:r>
          </a:p>
          <a:p>
            <a:r>
              <a:rPr lang="en-CA" sz="1600" dirty="0" smtClean="0"/>
              <a:t>Constant</a:t>
            </a:r>
          </a:p>
          <a:p>
            <a:r>
              <a:rPr lang="en-CA" sz="1600" dirty="0" smtClean="0"/>
              <a:t>parameter </a:t>
            </a:r>
          </a:p>
          <a:p>
            <a:r>
              <a:rPr lang="en-CA" sz="1600" dirty="0" smtClean="0"/>
              <a:t>Set 2</a:t>
            </a:r>
            <a:endParaRPr lang="en-CA" sz="1600" dirty="0"/>
          </a:p>
        </p:txBody>
      </p:sp>
      <p:sp>
        <p:nvSpPr>
          <p:cNvPr id="13" name="Rectangle 12"/>
          <p:cNvSpPr/>
          <p:nvPr/>
        </p:nvSpPr>
        <p:spPr>
          <a:xfrm>
            <a:off x="2644852" y="2885543"/>
            <a:ext cx="14223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dirty="0" smtClean="0"/>
              <a:t>sub-picture 1</a:t>
            </a:r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>
            <a:off x="5136011" y="2839397"/>
            <a:ext cx="14223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dirty="0" smtClean="0"/>
              <a:t>sub-picture 2</a:t>
            </a:r>
            <a:endParaRPr lang="en-US" dirty="0"/>
          </a:p>
        </p:txBody>
      </p:sp>
      <p:cxnSp>
        <p:nvCxnSpPr>
          <p:cNvPr id="28" name="Elbow Connector 27"/>
          <p:cNvCxnSpPr>
            <a:stCxn id="44" idx="2"/>
          </p:cNvCxnSpPr>
          <p:nvPr/>
        </p:nvCxnSpPr>
        <p:spPr>
          <a:xfrm rot="16200000" flipH="1">
            <a:off x="5649694" y="2341221"/>
            <a:ext cx="725336" cy="1828235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7053295" y="4382036"/>
            <a:ext cx="14223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dirty="0" smtClean="0"/>
              <a:t>sub-picture 1</a:t>
            </a:r>
            <a:endParaRPr lang="en-US" dirty="0"/>
          </a:p>
        </p:txBody>
      </p:sp>
      <p:sp>
        <p:nvSpPr>
          <p:cNvPr id="37" name="Rectangle 36"/>
          <p:cNvSpPr/>
          <p:nvPr/>
        </p:nvSpPr>
        <p:spPr>
          <a:xfrm>
            <a:off x="8818804" y="4375920"/>
            <a:ext cx="14223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dirty="0" smtClean="0"/>
              <a:t>sub-picture 2</a:t>
            </a:r>
            <a:endParaRPr lang="en-US" dirty="0"/>
          </a:p>
        </p:txBody>
      </p:sp>
      <p:cxnSp>
        <p:nvCxnSpPr>
          <p:cNvPr id="33" name="Straight Connector 32"/>
          <p:cNvCxnSpPr>
            <a:stCxn id="45" idx="0"/>
            <a:endCxn id="45" idx="2"/>
          </p:cNvCxnSpPr>
          <p:nvPr/>
        </p:nvCxnSpPr>
        <p:spPr>
          <a:xfrm>
            <a:off x="8650080" y="3084626"/>
            <a:ext cx="0" cy="180352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/>
          <p:cNvSpPr/>
          <p:nvPr/>
        </p:nvSpPr>
        <p:spPr>
          <a:xfrm>
            <a:off x="8362125" y="2637855"/>
            <a:ext cx="6976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dirty="0"/>
              <a:t>PPS </a:t>
            </a:r>
            <a:r>
              <a:rPr lang="en-CA" dirty="0" smtClean="0"/>
              <a:t>3</a:t>
            </a:r>
            <a:endParaRPr lang="en-US" dirty="0"/>
          </a:p>
        </p:txBody>
      </p:sp>
      <p:sp>
        <p:nvSpPr>
          <p:cNvPr id="39" name="Rectangle 38"/>
          <p:cNvSpPr/>
          <p:nvPr/>
        </p:nvSpPr>
        <p:spPr>
          <a:xfrm>
            <a:off x="8889853" y="3187059"/>
            <a:ext cx="1206062" cy="92333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r>
              <a:rPr lang="en-CA" dirty="0"/>
              <a:t>Constant</a:t>
            </a:r>
          </a:p>
          <a:p>
            <a:r>
              <a:rPr lang="en-CA" dirty="0"/>
              <a:t>parameter </a:t>
            </a:r>
          </a:p>
          <a:p>
            <a:r>
              <a:rPr lang="en-CA" dirty="0"/>
              <a:t>Set 2</a:t>
            </a:r>
          </a:p>
        </p:txBody>
      </p:sp>
      <p:sp>
        <p:nvSpPr>
          <p:cNvPr id="48" name="Rectangle 47"/>
          <p:cNvSpPr/>
          <p:nvPr/>
        </p:nvSpPr>
        <p:spPr>
          <a:xfrm>
            <a:off x="7095203" y="3182303"/>
            <a:ext cx="1206062" cy="92333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r>
              <a:rPr lang="en-CA" dirty="0"/>
              <a:t>Constant</a:t>
            </a:r>
          </a:p>
          <a:p>
            <a:r>
              <a:rPr lang="en-CA" dirty="0"/>
              <a:t>parameter </a:t>
            </a:r>
          </a:p>
          <a:p>
            <a:r>
              <a:rPr lang="en-CA" dirty="0"/>
              <a:t>Set </a:t>
            </a:r>
            <a:r>
              <a:rPr lang="en-CA" dirty="0" smtClean="0"/>
              <a:t>1</a:t>
            </a:r>
            <a:endParaRPr lang="en-CA" dirty="0"/>
          </a:p>
        </p:txBody>
      </p:sp>
      <p:sp>
        <p:nvSpPr>
          <p:cNvPr id="50" name="Rectangle 49"/>
          <p:cNvSpPr/>
          <p:nvPr/>
        </p:nvSpPr>
        <p:spPr>
          <a:xfrm>
            <a:off x="415470" y="4390168"/>
            <a:ext cx="5541818" cy="923330"/>
          </a:xfrm>
          <a:prstGeom prst="rect">
            <a:avLst/>
          </a:prstGeom>
          <a:ln w="19050">
            <a:solidFill>
              <a:schemeClr val="accent1"/>
            </a:solidFill>
          </a:ln>
        </p:spPr>
        <p:txBody>
          <a:bodyPr>
            <a:spAutoFit/>
          </a:bodyPr>
          <a:lstStyle/>
          <a:p>
            <a:r>
              <a:rPr lang="en-CA" dirty="0"/>
              <a:t>With VVC 6 design: </a:t>
            </a:r>
            <a:r>
              <a:rPr lang="en-CA" b="1" dirty="0"/>
              <a:t>have to rewrite </a:t>
            </a:r>
            <a:r>
              <a:rPr lang="en-CA" b="1" dirty="0" smtClean="0"/>
              <a:t>all parameters in all slice headers</a:t>
            </a:r>
            <a:r>
              <a:rPr lang="en-CA" dirty="0" smtClean="0"/>
              <a:t> </a:t>
            </a:r>
            <a:r>
              <a:rPr lang="en-CA" dirty="0"/>
              <a:t>for recomposed </a:t>
            </a:r>
            <a:r>
              <a:rPr lang="en-CA" dirty="0" smtClean="0"/>
              <a:t>picture, as a single constant parameter set cannot apply for all slices </a:t>
            </a:r>
            <a:endParaRPr lang="en-CA" dirty="0"/>
          </a:p>
        </p:txBody>
      </p:sp>
      <p:sp>
        <p:nvSpPr>
          <p:cNvPr id="52" name="Rectangle 51"/>
          <p:cNvSpPr/>
          <p:nvPr/>
        </p:nvSpPr>
        <p:spPr>
          <a:xfrm>
            <a:off x="431968" y="5433027"/>
            <a:ext cx="5541818" cy="923330"/>
          </a:xfrm>
          <a:prstGeom prst="rect">
            <a:avLst/>
          </a:prstGeom>
          <a:ln w="19050">
            <a:solidFill>
              <a:srgbClr val="00B050"/>
            </a:solidFill>
          </a:ln>
        </p:spPr>
        <p:txBody>
          <a:bodyPr>
            <a:spAutoFit/>
          </a:bodyPr>
          <a:lstStyle/>
          <a:p>
            <a:r>
              <a:rPr lang="en-CA" dirty="0"/>
              <a:t>With </a:t>
            </a:r>
            <a:r>
              <a:rPr lang="en-CA" dirty="0" smtClean="0"/>
              <a:t>proposed: </a:t>
            </a:r>
            <a:r>
              <a:rPr lang="en-CA" b="1" dirty="0" smtClean="0"/>
              <a:t>don’t need to </a:t>
            </a:r>
            <a:r>
              <a:rPr lang="en-CA" b="1" dirty="0" smtClean="0"/>
              <a:t>touch the slice header</a:t>
            </a:r>
            <a:r>
              <a:rPr lang="en-CA" dirty="0" smtClean="0"/>
              <a:t>. In </a:t>
            </a:r>
            <a:r>
              <a:rPr lang="en-CA" dirty="0" smtClean="0"/>
              <a:t>PPS 3, the mapping between parameter set and subpicture ID could be built. </a:t>
            </a:r>
            <a:endParaRPr lang="en-CA" dirty="0"/>
          </a:p>
        </p:txBody>
      </p:sp>
      <p:sp>
        <p:nvSpPr>
          <p:cNvPr id="26" name="Title 1"/>
          <p:cNvSpPr txBox="1">
            <a:spLocks/>
          </p:cNvSpPr>
          <p:nvPr/>
        </p:nvSpPr>
        <p:spPr>
          <a:xfrm>
            <a:off x="431968" y="442450"/>
            <a:ext cx="12070740" cy="681708"/>
          </a:xfrm>
          <a:prstGeom prst="rect">
            <a:avLst/>
          </a:prstGeom>
        </p:spPr>
        <p:txBody>
          <a:bodyPr>
            <a:noAutofit/>
          </a:bodyPr>
          <a:lstStyle>
            <a:lvl1pPr algn="l" defTabSz="118779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71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b="1" dirty="0" smtClean="0"/>
              <a:t>Scenario for multi-set of constant parameters (II)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2167248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969" y="1299369"/>
            <a:ext cx="11332826" cy="5218113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 smtClean="0"/>
              <a:t>Proposed modifications: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Include </a:t>
            </a:r>
            <a:r>
              <a:rPr lang="en-US" sz="2000" dirty="0"/>
              <a:t>more syntax elements in constant parameter set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Multiple </a:t>
            </a:r>
            <a:r>
              <a:rPr lang="en-US" sz="2000" dirty="0"/>
              <a:t>sets of constant parameters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Allow overriding </a:t>
            </a:r>
            <a:r>
              <a:rPr lang="en-US" sz="2000" dirty="0"/>
              <a:t>constant parameter at slice level.</a:t>
            </a:r>
          </a:p>
          <a:p>
            <a:endParaRPr lang="en-US" sz="2000" dirty="0"/>
          </a:p>
          <a:p>
            <a:pPr marL="0" indent="0">
              <a:buNone/>
            </a:pPr>
            <a:r>
              <a:rPr lang="en-US" sz="2000" dirty="0"/>
              <a:t>It is suggested to adopt the proposed modifications to the next version of VVC draft. </a:t>
            </a:r>
          </a:p>
          <a:p>
            <a:pPr lvl="1"/>
            <a:endParaRPr lang="en-US" sz="2000" dirty="0"/>
          </a:p>
          <a:p>
            <a:pPr marL="593899" lvl="1" indent="0">
              <a:buNone/>
            </a:pPr>
            <a:endParaRPr lang="en-US" sz="2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0" y="6126163"/>
            <a:ext cx="1409700" cy="11017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de-DE" dirty="0" smtClean="0"/>
          </a:p>
          <a:p>
            <a:pPr>
              <a:defRPr/>
            </a:pPr>
            <a:r>
              <a:rPr lang="de-DE" dirty="0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9</a:t>
            </a:fld>
            <a:endParaRPr lang="en-GB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48297" y="473054"/>
            <a:ext cx="10520363" cy="1325563"/>
          </a:xfrm>
          <a:prstGeom prst="rect">
            <a:avLst/>
          </a:prstGeom>
        </p:spPr>
        <p:txBody>
          <a:bodyPr/>
          <a:lstStyle>
            <a:lvl1pPr algn="l" defTabSz="118779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71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b="1" smtClean="0"/>
              <a:t>Summary &amp;&amp; Conclusions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888046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itle Slide">
  <a:themeElements>
    <a:clrScheme name="updated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C8102E"/>
      </a:accent2>
      <a:accent3>
        <a:srgbClr val="EA594F"/>
      </a:accent3>
      <a:accent4>
        <a:srgbClr val="F8B53C"/>
      </a:accent4>
      <a:accent5>
        <a:srgbClr val="231815"/>
      </a:accent5>
      <a:accent6>
        <a:srgbClr val="595757"/>
      </a:accent6>
      <a:hlink>
        <a:srgbClr val="898989"/>
      </a:hlink>
      <a:folHlink>
        <a:srgbClr val="B5B5B5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7000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err="1" smtClean="0">
            <a:solidFill>
              <a:srgbClr val="575756"/>
            </a:solidFill>
            <a:latin typeface="+mj-lt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sz="1800" dirty="0" smtClean="0">
            <a:solidFill>
              <a:schemeClr val="accent2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Chart page">
  <a:themeElements>
    <a:clrScheme name="Custom 29">
      <a:dk1>
        <a:srgbClr val="1D1D1A"/>
      </a:dk1>
      <a:lt1>
        <a:srgbClr val="666666"/>
      </a:lt1>
      <a:dk2>
        <a:srgbClr val="FFFFFF"/>
      </a:dk2>
      <a:lt2>
        <a:srgbClr val="EBEBEB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lnSpc>
            <a:spcPts val="3440"/>
          </a:lnSpc>
          <a:defRPr sz="3200" dirty="0" smtClean="0"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End page">
  <a:themeElements>
    <a:clrScheme name="2210">
      <a:dk1>
        <a:srgbClr val="1D1D1A"/>
      </a:dk1>
      <a:lt1>
        <a:srgbClr val="1D1D1A"/>
      </a:lt1>
      <a:dk2>
        <a:srgbClr val="FFFFFF"/>
      </a:dk2>
      <a:lt2>
        <a:srgbClr val="FFFFFF"/>
      </a:lt2>
      <a:accent1>
        <a:srgbClr val="C7000A"/>
      </a:accent1>
      <a:accent2>
        <a:srgbClr val="E9002F"/>
      </a:accent2>
      <a:accent3>
        <a:srgbClr val="F4A100"/>
      </a:accent3>
      <a:accent4>
        <a:srgbClr val="FFFF00"/>
      </a:accent4>
      <a:accent5>
        <a:srgbClr val="232323"/>
      </a:accent5>
      <a:accent6>
        <a:srgbClr val="666666"/>
      </a:accent6>
      <a:hlink>
        <a:srgbClr val="919191"/>
      </a:hlink>
      <a:folHlink>
        <a:srgbClr val="C4C4C4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A002F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sz="18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7622</TotalTime>
  <Words>685</Words>
  <Application>Microsoft Office PowerPoint</Application>
  <PresentationFormat>Custom</PresentationFormat>
  <Paragraphs>241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10</vt:i4>
      </vt:variant>
    </vt:vector>
  </HeadingPairs>
  <TitlesOfParts>
    <vt:vector size="24" baseType="lpstr">
      <vt:lpstr>DengXian</vt:lpstr>
      <vt:lpstr>DengXian</vt:lpstr>
      <vt:lpstr>等线 Light</vt:lpstr>
      <vt:lpstr>Malgun Gothic</vt:lpstr>
      <vt:lpstr>Microsoft YaHei</vt:lpstr>
      <vt:lpstr>黑体</vt:lpstr>
      <vt:lpstr>Arial</vt:lpstr>
      <vt:lpstr>Calibri</vt:lpstr>
      <vt:lpstr>Calibri Light</vt:lpstr>
      <vt:lpstr>Times New Roman</vt:lpstr>
      <vt:lpstr>1_Title Slide</vt:lpstr>
      <vt:lpstr>Chart page</vt:lpstr>
      <vt:lpstr>4_Chart page</vt:lpstr>
      <vt:lpstr>End page</vt:lpstr>
      <vt:lpstr>AHG 17: On constant slice header           parameter set in PPS </vt:lpstr>
      <vt:lpstr>PowerPoint Presentation</vt:lpstr>
      <vt:lpstr>Modification 1: Extension of constant parameters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SEMIH ESENLIK</cp:lastModifiedBy>
  <cp:revision>2041</cp:revision>
  <dcterms:created xsi:type="dcterms:W3CDTF">2018-06-21T13:34:14Z</dcterms:created>
  <dcterms:modified xsi:type="dcterms:W3CDTF">2019-10-02T18:59:09Z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(3)MkfdPKn4ZC9tJ4uJCfHlJ/NT630mTLEpFYjVGJ7eeEP67pYOqD2Rkg5JtrG+ea/qYltirV0z
q+sUDvRqDN6eMmrlqj8XL5k6h+LBABVw+bPlaZe6/Vsht2/JuMjAQi7p43g7oiH5Ny2sBW+E
GNfEigHXheLIF+KMzuCJWhwCtUNbrc6alIgwfteQLm99j50w/AyYN9XLctTvIpUDV2/w5cmQ
t3iI3XKQiF1gXBehJ9</vt:lpwstr>
  </property>
  <property fmtid="{D5CDD505-2E9C-101B-9397-08002B2CF9AE}" pid="3" name="_2015_ms_pID_7253431">
    <vt:lpwstr>gitCXzu8O6T0rV6c6JhBiFh7Ie5yQh+BqkmcdHHyioEQ8VnpNNrPog
Ct5KAu1+YIZ0G7Ty25u44wJ5jV5njS01NqzruEgahKcT4MBdr06cj4L81BeUogv874TYntyt
cB5DjJ5eFNaYosYT5owjg3tJ2Mn6m9+ahaUWKm8t9geBG5rxSzw90yCKMEuNCXe08DAcwnQI
jd0pSeFWwYi6G/ZTNaid4n/fn6/B3b8Rk22h</vt:lpwstr>
  </property>
  <property fmtid="{D5CDD505-2E9C-101B-9397-08002B2CF9AE}" pid="4" name="_2015_ms_pID_7253432">
    <vt:lpwstr>/A==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1569932754</vt:lpwstr>
  </property>
</Properties>
</file>