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64" r:id="rId8"/>
    <p:sldId id="461" r:id="rId9"/>
    <p:sldId id="465" r:id="rId10"/>
    <p:sldId id="467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44" autoAdjust="0"/>
    <p:restoredTop sz="94150" autoAdjust="0"/>
  </p:normalViewPr>
  <p:slideViewPr>
    <p:cSldViewPr snapToGrid="0">
      <p:cViewPr varScale="1">
        <p:scale>
          <a:sx n="106" d="100"/>
          <a:sy n="106" d="100"/>
        </p:scale>
        <p:origin x="758" y="77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4.emf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AHG17: External reference picture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JVET-P0326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D. Doyen, F. Galpin, M. Kerdranvat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Motivation							</a:t>
            </a:r>
            <a:r>
              <a:rPr lang="en-US" sz="2400" dirty="0"/>
              <a:t>JVET_P0326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arenR"/>
            </a:pPr>
            <a:r>
              <a:rPr lang="en-US" sz="1600" b="1" dirty="0"/>
              <a:t>One picture of current layer may be predicted with a reconstructed picture decoded from </a:t>
            </a:r>
            <a:r>
              <a:rPr lang="en-US" sz="1600" b="1" u="sng" dirty="0"/>
              <a:t>another layer coded with another standard</a:t>
            </a:r>
          </a:p>
          <a:p>
            <a:pPr lvl="1"/>
            <a:r>
              <a:rPr lang="en-US" sz="1400" dirty="0"/>
              <a:t>e.g. layer-1 is VVC encoded and layer-0 is HEVC or AVC encoded</a:t>
            </a:r>
          </a:p>
          <a:p>
            <a:pPr lvl="1"/>
            <a:r>
              <a:rPr lang="en-US" sz="1400" dirty="0"/>
              <a:t>In SHVC, </a:t>
            </a:r>
            <a:r>
              <a:rPr lang="en-CA" sz="1400" dirty="0"/>
              <a:t>base layer (layer-0) only can be coded with another standard, and the other layers are coded with SHVC</a:t>
            </a:r>
            <a:endParaRPr lang="en-US" sz="1400" dirty="0"/>
          </a:p>
          <a:p>
            <a:pPr marL="342900" indent="-342900">
              <a:buFont typeface="+mj-lt"/>
              <a:buAutoNum type="arabicParenR"/>
            </a:pPr>
            <a:r>
              <a:rPr lang="en-US" sz="1600" b="1" dirty="0"/>
              <a:t>Use of one </a:t>
            </a:r>
            <a:r>
              <a:rPr lang="en-US" sz="1600" b="1" u="sng" dirty="0"/>
              <a:t>additional reference picture</a:t>
            </a:r>
            <a:r>
              <a:rPr lang="en-US" sz="1600" b="1" dirty="0"/>
              <a:t> generated with application-based modules</a:t>
            </a:r>
          </a:p>
          <a:p>
            <a:pPr lvl="1"/>
            <a:r>
              <a:rPr lang="en-US" sz="1400" dirty="0"/>
              <a:t>e.g. “virtual reference” frame computed with deep-learning based frame rate-up conversion algorithm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b="1" dirty="0"/>
              <a:t>Current (RPLS) specification allows duplicating one reference picture with </a:t>
            </a:r>
            <a:r>
              <a:rPr lang="en-US" sz="1600" b="1" u="sng" dirty="0"/>
              <a:t>different</a:t>
            </a:r>
            <a:r>
              <a:rPr lang="en-US" sz="1600" b="1" dirty="0"/>
              <a:t> weighted </a:t>
            </a:r>
            <a:r>
              <a:rPr lang="en-US" sz="1600" b="1" u="sng" dirty="0"/>
              <a:t>prediction parameters to manage local illumination </a:t>
            </a:r>
            <a:r>
              <a:rPr lang="en-US" sz="1600" b="1" dirty="0"/>
              <a:t>compensation or for increasing motion precision</a:t>
            </a:r>
          </a:p>
          <a:p>
            <a:pPr lvl="1"/>
            <a:r>
              <a:rPr lang="en-US" sz="1400" dirty="0"/>
              <a:t>This principle could be extended with more elaborated illumination change models</a:t>
            </a: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Motivation </a:t>
            </a:r>
            <a:r>
              <a:rPr lang="en-US" sz="2400" dirty="0"/>
              <a:t>(cont.)</a:t>
            </a:r>
            <a:r>
              <a:rPr lang="en-US" dirty="0"/>
              <a:t>					</a:t>
            </a:r>
            <a:r>
              <a:rPr lang="en-US" sz="2400" dirty="0"/>
              <a:t>JVET_P0326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+mj-lt"/>
              <a:buAutoNum type="arabicParenR" startAt="4"/>
            </a:pPr>
            <a:r>
              <a:rPr lang="en-US" sz="1600" b="1" dirty="0"/>
              <a:t>(JVET-P0114) external decoding refresh (EDR) pictures</a:t>
            </a:r>
          </a:p>
          <a:p>
            <a:pPr lvl="1"/>
            <a:r>
              <a:rPr lang="en-US" sz="1400" dirty="0"/>
              <a:t>e.g. stream-switching feature</a:t>
            </a:r>
          </a:p>
          <a:p>
            <a:pPr marL="342900" indent="-342900">
              <a:buFont typeface="+mj-lt"/>
              <a:buAutoNum type="arabicParenR" startAt="4"/>
            </a:pPr>
            <a:r>
              <a:rPr lang="en-US" sz="1600" b="1" dirty="0"/>
              <a:t>In multi-view coding, one view can be a good predictor for another one. Several models exist (e.g. depth-based…)</a:t>
            </a:r>
          </a:p>
          <a:p>
            <a:pPr lvl="1"/>
            <a:r>
              <a:rPr lang="en-US" sz="1400" dirty="0"/>
              <a:t>To predict one view from another one, there is a need to have a way to signal that one view in the DPB has been generated with external means to be used as a predictor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A9F685-D5A7-45F7-A85A-72CF632FE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817931"/>
              </p:ext>
            </p:extLst>
          </p:nvPr>
        </p:nvGraphicFramePr>
        <p:xfrm>
          <a:off x="2628900" y="2701320"/>
          <a:ext cx="3886200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2484143" imgH="1068151" progId="Visio.Drawing.11">
                  <p:embed/>
                </p:oleObj>
              </mc:Choice>
              <mc:Fallback>
                <p:oleObj name="Visio" r:id="rId3" imgW="2484143" imgH="106815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2701320"/>
                        <a:ext cx="3886200" cy="166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462339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Proposal-1    “</a:t>
            </a:r>
            <a:r>
              <a:rPr lang="en-US" sz="2400" i="1" dirty="0"/>
              <a:t>external reference picture”   </a:t>
            </a:r>
            <a:r>
              <a:rPr lang="en-US" sz="2000" dirty="0"/>
              <a:t>JVET_P0326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01012" y="870632"/>
            <a:ext cx="8214774" cy="846486"/>
          </a:xfrm>
        </p:spPr>
        <p:txBody>
          <a:bodyPr/>
          <a:lstStyle/>
          <a:p>
            <a:pPr marL="0" indent="0" algn="just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sps_enabled_external_ref_pic_flag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equal to 0 specifies that no external reference pictures is used for inter prediction of any coded picture in the CVS. sps_enabled_external_ref_pic_flag equal to 1 specifies that </a:t>
            </a:r>
            <a:r>
              <a:rPr lang="en-US" sz="1200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external reference pictures may be used for inter prediction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one or more coded pictures in the CVS.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183CCD-9AC1-4D80-83AC-4D7917A3A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12" y="1531447"/>
            <a:ext cx="3783933" cy="11125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8973D9-68D1-42E8-AE5B-932754C72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953" y="1500098"/>
            <a:ext cx="4386501" cy="192414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B4E201-6091-4437-941A-1ED7935894D7}"/>
              </a:ext>
            </a:extLst>
          </p:cNvPr>
          <p:cNvSpPr txBox="1">
            <a:spLocks/>
          </p:cNvSpPr>
          <p:nvPr/>
        </p:nvSpPr>
        <p:spPr>
          <a:xfrm>
            <a:off x="301011" y="3491662"/>
            <a:ext cx="8214773" cy="1112541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external_ref_pic_flag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listIdx ][ rplsIdx ][ i ] equal to 1 specifies that the i-th entry in the ref_pic_list_struct( listIdx, rplsIdx ) syntax structure is provided by an </a:t>
            </a:r>
            <a:r>
              <a:rPr lang="en-US" sz="1200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external means not specified in this Specification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external_ref_pic_flag[ listIdx ][ rplsIdx ][ i ] equal to 0 specifies that the i-th entry in the ref_pic_list_struct( listIdx, rplsIdx ) syntax structure is a reconstructed picture specified by this Specification.</a:t>
            </a:r>
          </a:p>
          <a:p>
            <a:pPr marL="0" indent="0" algn="just">
              <a:buNone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external_ref_pic_flag[ listIdx ][ rplsIdx ][ i ] is not present, it is inferred to be equal to 0.</a:t>
            </a:r>
          </a:p>
        </p:txBody>
      </p:sp>
    </p:spTree>
    <p:extLst>
      <p:ext uri="{BB962C8B-B14F-4D97-AF65-F5344CB8AC3E}">
        <p14:creationId xmlns:p14="http://schemas.microsoft.com/office/powerpoint/2010/main" val="60976445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414574" cy="631786"/>
          </a:xfrm>
        </p:spPr>
        <p:txBody>
          <a:bodyPr/>
          <a:lstStyle/>
          <a:p>
            <a:pPr algn="l"/>
            <a:r>
              <a:rPr lang="en-US" dirty="0"/>
              <a:t>Proposal-2  </a:t>
            </a:r>
            <a:r>
              <a:rPr lang="en-US" sz="2400" dirty="0"/>
              <a:t>“</a:t>
            </a:r>
            <a:r>
              <a:rPr lang="en-US" sz="2000" i="1" dirty="0"/>
              <a:t>reference with/without motion info”       </a:t>
            </a:r>
            <a:r>
              <a:rPr lang="en-US" sz="1800" dirty="0"/>
              <a:t>JVET_P0326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619E7EE-9757-4CC2-811F-F682D3DC9F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762054"/>
            <a:ext cx="8341363" cy="1297095"/>
          </a:xfrm>
        </p:spPr>
        <p:txBody>
          <a:bodyPr/>
          <a:lstStyle/>
          <a:p>
            <a:r>
              <a:rPr lang="en-US" sz="1600" b="1" dirty="0"/>
              <a:t>Signal that the one reference (can be ILRP) has no motion-info</a:t>
            </a:r>
            <a:endParaRPr lang="en-US" sz="1600" b="1" u="sng" dirty="0"/>
          </a:p>
          <a:p>
            <a:pPr lvl="1"/>
            <a:r>
              <a:rPr lang="en-US" sz="1400" dirty="0"/>
              <a:t>To avoid the burden of copying motion vectors, ref-</a:t>
            </a:r>
            <a:r>
              <a:rPr lang="en-US" sz="1400" dirty="0" err="1"/>
              <a:t>idx</a:t>
            </a:r>
            <a:r>
              <a:rPr lang="en-US" sz="1400" dirty="0"/>
              <a:t>, </a:t>
            </a:r>
            <a:r>
              <a:rPr lang="en-US" sz="1400" dirty="0" err="1"/>
              <a:t>etc</a:t>
            </a:r>
            <a:r>
              <a:rPr lang="en-US" sz="1400" dirty="0"/>
              <a:t>… in-between codecs/layers</a:t>
            </a:r>
          </a:p>
          <a:p>
            <a:pPr lvl="1"/>
            <a:r>
              <a:rPr lang="fr-FR" sz="1400" dirty="0"/>
              <a:t>Or </a:t>
            </a:r>
            <a:r>
              <a:rPr lang="fr-FR" sz="1400" dirty="0" err="1"/>
              <a:t>because</a:t>
            </a:r>
            <a:r>
              <a:rPr lang="fr-FR" sz="1400" dirty="0"/>
              <a:t> the </a:t>
            </a:r>
            <a:r>
              <a:rPr lang="fr-FR" sz="1400" dirty="0" err="1"/>
              <a:t>reference</a:t>
            </a:r>
            <a:r>
              <a:rPr lang="fr-FR" sz="1400" dirty="0"/>
              <a:t>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external</a:t>
            </a:r>
            <a:r>
              <a:rPr lang="fr-FR" sz="1400" dirty="0"/>
              <a:t> and motion-info </a:t>
            </a:r>
            <a:r>
              <a:rPr lang="fr-FR" sz="1400" dirty="0" err="1"/>
              <a:t>is</a:t>
            </a:r>
            <a:r>
              <a:rPr lang="fr-FR" sz="1400" dirty="0"/>
              <a:t> not </a:t>
            </a:r>
            <a:r>
              <a:rPr lang="fr-FR" sz="1400" dirty="0" err="1"/>
              <a:t>available</a:t>
            </a:r>
            <a:endParaRPr lang="fr-FR" sz="1400" dirty="0"/>
          </a:p>
          <a:p>
            <a:pPr lvl="1"/>
            <a:r>
              <a:rPr lang="fr-FR" sz="1400" dirty="0"/>
              <a:t>Or </a:t>
            </a:r>
            <a:r>
              <a:rPr lang="fr-FR" sz="1400" dirty="0" err="1"/>
              <a:t>because</a:t>
            </a:r>
            <a:r>
              <a:rPr lang="fr-FR" sz="1400" dirty="0"/>
              <a:t> </a:t>
            </a:r>
            <a:r>
              <a:rPr lang="fr-FR" sz="1400" dirty="0" err="1"/>
              <a:t>using</a:t>
            </a:r>
            <a:r>
              <a:rPr lang="fr-FR" sz="1400" dirty="0"/>
              <a:t> default motion-info values </a:t>
            </a:r>
            <a:r>
              <a:rPr lang="fr-FR" sz="1400" dirty="0" err="1"/>
              <a:t>is</a:t>
            </a:r>
            <a:r>
              <a:rPr lang="fr-FR" sz="1400" dirty="0"/>
              <a:t> good </a:t>
            </a:r>
            <a:r>
              <a:rPr lang="fr-FR" sz="1400" dirty="0" err="1"/>
              <a:t>enough</a:t>
            </a:r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B1A5567-9021-4BB9-9A7A-2BD4B447DE1E}"/>
              </a:ext>
            </a:extLst>
          </p:cNvPr>
          <p:cNvSpPr txBox="1">
            <a:spLocks/>
          </p:cNvSpPr>
          <p:nvPr/>
        </p:nvSpPr>
        <p:spPr>
          <a:xfrm>
            <a:off x="301011" y="3568442"/>
            <a:ext cx="8214773" cy="1112541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zero_mv_ref_flag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listIdx ][ rplsIdx ][ i ] equal to 1 specifies that the i-th entry in the ref_pic_list_struct( listIdx, rplsIdx ) syntax structure has collocated motion vectors equal to default. zero_mv_ref_flag[ listIdx ][ rplsIdx ][ i ] equal to 0 specifies that the i-th entry in the ref_pic_list_struct( listIdx, rplsIdx ) syntax structure has collocated motion vectors that may be not equal to default.</a:t>
            </a:r>
          </a:p>
          <a:p>
            <a:pPr marL="0" indent="0" algn="just">
              <a:buNone/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CONFORMANCE NOTE: it is a requirement that the values of the reconstructed motion vectors are equal to zero when the reference is ILRP and has zero_mv_ref_flag equal to 1.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782521E-EB6C-4882-AAF8-1AFB2EFF6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356" y="1816782"/>
            <a:ext cx="6369872" cy="168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987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414574" cy="631786"/>
          </a:xfrm>
        </p:spPr>
        <p:txBody>
          <a:bodyPr/>
          <a:lstStyle/>
          <a:p>
            <a:pPr algn="l"/>
            <a:r>
              <a:rPr lang="en-US" dirty="0"/>
              <a:t>Proposal-2  </a:t>
            </a:r>
            <a:r>
              <a:rPr lang="en-US" sz="2400" dirty="0"/>
              <a:t>“</a:t>
            </a:r>
            <a:r>
              <a:rPr lang="en-US" sz="2000" i="1" dirty="0"/>
              <a:t>reference with/without motion info”       </a:t>
            </a:r>
            <a:r>
              <a:rPr lang="en-US" sz="1800" dirty="0"/>
              <a:t>JVET_P0326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2669C17-CA74-4043-B43C-DB37696A1C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162184"/>
              </p:ext>
            </p:extLst>
          </p:nvPr>
        </p:nvGraphicFramePr>
        <p:xfrm>
          <a:off x="661951" y="824216"/>
          <a:ext cx="2916719" cy="1251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Visio" r:id="rId3" imgW="2484143" imgH="1068151" progId="Visio.Drawing.11">
                  <p:embed/>
                </p:oleObj>
              </mc:Choice>
              <mc:Fallback>
                <p:oleObj name="Visio" r:id="rId3" imgW="2484143" imgH="1068151" progId="Visio.Drawing.11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2669C17-CA74-4043-B43C-DB37696A1C8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51" y="824216"/>
                        <a:ext cx="2916719" cy="1251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630FD4F3-547B-4B1A-90A7-9821D70044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4130" y="927190"/>
            <a:ext cx="4736184" cy="357675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566C9D-F25F-4FC0-9153-324A69B2231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283" y="2164685"/>
            <a:ext cx="4153273" cy="2339264"/>
          </a:xfrm>
        </p:spPr>
        <p:txBody>
          <a:bodyPr/>
          <a:lstStyle/>
          <a:p>
            <a:r>
              <a:rPr lang="en-US" sz="1600" b="1" dirty="0"/>
              <a:t>Multi-view example (TMVP)</a:t>
            </a:r>
            <a:endParaRPr lang="en-US" sz="1600" b="1" u="sng" dirty="0"/>
          </a:p>
          <a:p>
            <a:pPr lvl="1"/>
            <a:r>
              <a:rPr lang="en-US" sz="1400" dirty="0"/>
              <a:t>Current is view-A</a:t>
            </a:r>
          </a:p>
          <a:p>
            <a:pPr lvl="1"/>
            <a:r>
              <a:rPr lang="en-US" sz="1400" dirty="0"/>
              <a:t>Another view-B is external reference</a:t>
            </a:r>
          </a:p>
          <a:p>
            <a:pPr lvl="1"/>
            <a:r>
              <a:rPr lang="fr-FR" sz="1400" dirty="0"/>
              <a:t>Motion-info </a:t>
            </a:r>
            <a:r>
              <a:rPr lang="fr-FR" sz="1400" dirty="0" err="1"/>
              <a:t>contains</a:t>
            </a:r>
            <a:r>
              <a:rPr lang="fr-FR" sz="1400" dirty="0"/>
              <a:t> 2D </a:t>
            </a:r>
            <a:r>
              <a:rPr lang="fr-FR" sz="1400" dirty="0" err="1"/>
              <a:t>inter-view</a:t>
            </a:r>
            <a:r>
              <a:rPr lang="fr-FR" sz="1400" dirty="0"/>
              <a:t> </a:t>
            </a:r>
            <a:r>
              <a:rPr lang="fr-FR" sz="1400" dirty="0" err="1"/>
              <a:t>disparity</a:t>
            </a:r>
            <a:r>
              <a:rPr lang="fr-FR" sz="1400" dirty="0"/>
              <a:t> D</a:t>
            </a:r>
            <a:r>
              <a:rPr lang="fr-FR" sz="1400" baseline="-25000" dirty="0"/>
              <a:t>AB</a:t>
            </a:r>
          </a:p>
          <a:p>
            <a:pPr lvl="1"/>
            <a:r>
              <a:rPr lang="fr-FR" sz="1400" dirty="0" err="1"/>
              <a:t>pocCol</a:t>
            </a:r>
            <a:r>
              <a:rPr lang="fr-FR" sz="1400" dirty="0"/>
              <a:t> = </a:t>
            </a:r>
            <a:r>
              <a:rPr lang="fr-FR" sz="1400" dirty="0" err="1"/>
              <a:t>pocRef</a:t>
            </a:r>
            <a:r>
              <a:rPr lang="fr-FR" sz="1400" dirty="0"/>
              <a:t> = </a:t>
            </a:r>
            <a:r>
              <a:rPr lang="fr-FR" sz="1400" dirty="0" err="1"/>
              <a:t>pocCur</a:t>
            </a:r>
            <a:endParaRPr lang="fr-FR" sz="1400" dirty="0"/>
          </a:p>
          <a:p>
            <a:pPr lvl="1"/>
            <a:endParaRPr 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D6F8D8-83A4-4C1C-A0F6-3CC17F6231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686" y="3811595"/>
            <a:ext cx="4014751" cy="50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3144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12625</TotalTime>
  <Words>713</Words>
  <Application>Microsoft Office PowerPoint</Application>
  <PresentationFormat>On-screen Show (16:9)</PresentationFormat>
  <Paragraphs>49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Visio</vt:lpstr>
      <vt:lpstr>PowerPoint Presentation</vt:lpstr>
      <vt:lpstr>Motivation       JVET_P0326</vt:lpstr>
      <vt:lpstr>Motivation (cont.)     JVET_P0326</vt:lpstr>
      <vt:lpstr>Proposal-1    “external reference picture”   JVET_P0326</vt:lpstr>
      <vt:lpstr>Proposal-2  “reference with/without motion info”       JVET_P0326</vt:lpstr>
      <vt:lpstr>Proposal-2  “reference with/without motion info”       JVET_P0326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Bordes Philippe</cp:lastModifiedBy>
  <cp:revision>1127</cp:revision>
  <cp:lastPrinted>2018-02-07T16:54:36Z</cp:lastPrinted>
  <dcterms:created xsi:type="dcterms:W3CDTF">2015-05-07T16:31:13Z</dcterms:created>
  <dcterms:modified xsi:type="dcterms:W3CDTF">2019-09-30T18:45:30Z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