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notesMasterIdLst>
    <p:notesMasterId r:id="rId5"/>
  </p:notesMasterIdLst>
  <p:handoutMasterIdLst>
    <p:handoutMasterId r:id="rId6"/>
  </p:handoutMasterIdLst>
  <p:sldIdLst>
    <p:sldId id="334" r:id="rId2"/>
    <p:sldId id="328" r:id="rId3"/>
    <p:sldId id="337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CF9"/>
    <a:srgbClr val="FF6E9B"/>
    <a:srgbClr val="E9EBF5"/>
    <a:srgbClr val="008EF9"/>
    <a:srgbClr val="E7E6E6"/>
    <a:srgbClr val="8EFD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2" autoAdjust="0"/>
    <p:restoredTop sz="88793" autoAdjust="0"/>
  </p:normalViewPr>
  <p:slideViewPr>
    <p:cSldViewPr snapToGrid="0" snapToObjects="1">
      <p:cViewPr varScale="1">
        <p:scale>
          <a:sx n="76" d="100"/>
          <a:sy n="76" d="100"/>
        </p:scale>
        <p:origin x="912" y="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56" d="100"/>
          <a:sy n="56" d="100"/>
        </p:scale>
        <p:origin x="285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F1AF8-18C9-6B41-80B9-5803F2C02F13}" type="datetimeFigureOut">
              <a:rPr kumimoji="1" lang="zh-CN" altLang="en-US" smtClean="0"/>
              <a:t>2019/10/8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18F61A-3756-8F47-A939-7025159FDBF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34678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81E99E-6CDE-0945-8EA2-2F351A602D0D}" type="datetimeFigureOut">
              <a:rPr kumimoji="1" lang="zh-CN" altLang="en-US" smtClean="0"/>
              <a:t>2019/10/8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D6290F-95E1-084E-BE33-5030BA1A83E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091883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481808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1191997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标题 1"/>
          <p:cNvSpPr>
            <a:spLocks noGrp="1"/>
          </p:cNvSpPr>
          <p:nvPr>
            <p:ph type="ctrTitle"/>
          </p:nvPr>
        </p:nvSpPr>
        <p:spPr>
          <a:xfrm>
            <a:off x="838199" y="1122363"/>
            <a:ext cx="9720715" cy="2387600"/>
          </a:xfrm>
        </p:spPr>
        <p:txBody>
          <a:bodyPr anchor="b">
            <a:normAutofit/>
          </a:bodyPr>
          <a:lstStyle>
            <a:lvl1pPr algn="l">
              <a:lnSpc>
                <a:spcPct val="110000"/>
              </a:lnSpc>
              <a:defRPr sz="5400" spc="3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副标题 2"/>
          <p:cNvSpPr>
            <a:spLocks noGrp="1"/>
          </p:cNvSpPr>
          <p:nvPr>
            <p:ph type="subTitle" idx="1"/>
          </p:nvPr>
        </p:nvSpPr>
        <p:spPr>
          <a:xfrm>
            <a:off x="838200" y="3602038"/>
            <a:ext cx="9369056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dirty="0"/>
              <a:t>单击此处编辑母版副标题样式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19387" y="6441610"/>
            <a:ext cx="2953228" cy="122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311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horz"/>
          <a:lstStyle>
            <a:lvl1pPr marL="0" indent="0">
              <a:lnSpc>
                <a:spcPct val="150000"/>
              </a:lnSpc>
              <a:buFontTx/>
              <a:buNone/>
              <a:defRPr/>
            </a:lvl1pPr>
            <a:lvl2pPr marL="457200" indent="0">
              <a:lnSpc>
                <a:spcPct val="150000"/>
              </a:lnSpc>
              <a:buFontTx/>
              <a:buNone/>
              <a:defRPr/>
            </a:lvl2pPr>
            <a:lvl3pPr marL="914400" indent="0">
              <a:lnSpc>
                <a:spcPct val="150000"/>
              </a:lnSpc>
              <a:buFontTx/>
              <a:buNone/>
              <a:defRPr/>
            </a:lvl3pPr>
            <a:lvl4pPr marL="1371600" indent="0">
              <a:lnSpc>
                <a:spcPct val="150000"/>
              </a:lnSpc>
              <a:buFontTx/>
              <a:buNone/>
              <a:defRPr/>
            </a:lvl4pPr>
            <a:lvl5pPr marL="1828800" indent="0">
              <a:lnSpc>
                <a:spcPct val="150000"/>
              </a:lnSpc>
              <a:buFontTx/>
              <a:buNone/>
              <a:defRPr/>
            </a:lvl5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344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8174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839788" y="2766218"/>
            <a:ext cx="4628949" cy="1325563"/>
          </a:xfrm>
        </p:spPr>
        <p:txBody>
          <a:bodyPr>
            <a:normAutofit/>
          </a:bodyPr>
          <a:lstStyle>
            <a:lvl1pPr>
              <a:defRPr sz="4000" spc="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2811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98705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618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616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534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82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44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732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037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839788" y="1646859"/>
            <a:ext cx="6256751" cy="160020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9" name="图片占位符 2"/>
          <p:cNvSpPr>
            <a:spLocks noGrp="1"/>
          </p:cNvSpPr>
          <p:nvPr>
            <p:ph type="pic" idx="1"/>
          </p:nvPr>
        </p:nvSpPr>
        <p:spPr>
          <a:xfrm>
            <a:off x="7732642" y="735497"/>
            <a:ext cx="3622745" cy="512555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10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3424237"/>
            <a:ext cx="6256751" cy="194116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57956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tif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998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872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</p:titleStyle>
    <p:bodyStyle>
      <a:lvl1pPr marL="228600" indent="-228600" algn="l" defTabSz="914400" rtl="0" eaLnBrk="1" latinLnBrk="0" hangingPunct="1">
        <a:lnSpc>
          <a:spcPct val="20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  <a:lvl2pPr marL="6858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2pPr>
      <a:lvl3pPr marL="11430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3pPr>
      <a:lvl4pPr marL="16002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4pPr>
      <a:lvl5pPr marL="20574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>
          <a:xfrm>
            <a:off x="735368" y="1781236"/>
            <a:ext cx="10515600" cy="3998705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lnSpc>
                <a:spcPct val="150000"/>
              </a:lnSpc>
              <a:buNone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JVET-P0321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AHG15: Signaling of chroma QP mapping table</a:t>
            </a:r>
          </a:p>
          <a:p>
            <a:pPr marL="0" indent="0" algn="ctr">
              <a:lnSpc>
                <a:spcPct val="150000"/>
              </a:lnSpc>
              <a:buNone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Zhao Wang, Yan Ye, </a:t>
            </a:r>
            <a:r>
              <a:rPr lang="en-US" altLang="zh-CN" sz="24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Jiancong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Luo(Alibaba)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日期占位符 3"/>
          <p:cNvSpPr txBox="1">
            <a:spLocks/>
          </p:cNvSpPr>
          <p:nvPr/>
        </p:nvSpPr>
        <p:spPr>
          <a:xfrm>
            <a:off x="10026530" y="6218079"/>
            <a:ext cx="1599413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429CA18-0809-40B7-A7CE-37A82373AA09}" type="datetime1">
              <a:rPr lang="zh-CN" altLang="en-US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2019/10/8</a:t>
            </a:fld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29071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2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21354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85818F6E-9485-4378-BD4D-6AF950FBAE46}"/>
              </a:ext>
            </a:extLst>
          </p:cNvPr>
          <p:cNvSpPr txBox="1"/>
          <p:nvPr/>
        </p:nvSpPr>
        <p:spPr>
          <a:xfrm>
            <a:off x="732010" y="982425"/>
            <a:ext cx="2624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Current VVC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表格 14">
            <a:extLst>
              <a:ext uri="{FF2B5EF4-FFF2-40B4-BE49-F238E27FC236}">
                <a16:creationId xmlns:a16="http://schemas.microsoft.com/office/drawing/2014/main" id="{CD318ACE-2AAA-43BC-BD34-5A8A1C7428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9623685"/>
              </p:ext>
            </p:extLst>
          </p:nvPr>
        </p:nvGraphicFramePr>
        <p:xfrm>
          <a:off x="470751" y="1608158"/>
          <a:ext cx="6684251" cy="3881348"/>
        </p:xfrm>
        <a:graphic>
          <a:graphicData uri="http://schemas.openxmlformats.org/drawingml/2006/table">
            <a:tbl>
              <a:tblPr firstRow="1" firstCol="1" bandRow="1"/>
              <a:tblGrid>
                <a:gridCol w="5598454">
                  <a:extLst>
                    <a:ext uri="{9D8B030D-6E8A-4147-A177-3AD203B41FA5}">
                      <a16:colId xmlns:a16="http://schemas.microsoft.com/office/drawing/2014/main" val="415846415"/>
                    </a:ext>
                  </a:extLst>
                </a:gridCol>
                <a:gridCol w="1085797">
                  <a:extLst>
                    <a:ext uri="{9D8B030D-6E8A-4147-A177-3AD203B41FA5}">
                      <a16:colId xmlns:a16="http://schemas.microsoft.com/office/drawing/2014/main" val="1007065055"/>
                    </a:ext>
                  </a:extLst>
                </a:gridCol>
              </a:tblGrid>
              <a:tr h="3337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sequence_parameter_set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 ) {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Descriptor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4128188"/>
                  </a:ext>
                </a:extLst>
              </a:tr>
              <a:tr h="2728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…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4850263"/>
                  </a:ext>
                </a:extLst>
              </a:tr>
              <a:tr h="272892">
                <a:tc>
                  <a:txBody>
                    <a:bodyPr/>
                    <a:lstStyle/>
                    <a:p>
                      <a:pPr indent="133350"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if( ChromaArrayType != 0 ) {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4453652"/>
                  </a:ext>
                </a:extLst>
              </a:tr>
              <a:tr h="272892">
                <a:tc>
                  <a:txBody>
                    <a:bodyPr/>
                    <a:lstStyle/>
                    <a:p>
                      <a:pPr indent="267970">
                        <a:spcAft>
                          <a:spcPts val="0"/>
                        </a:spcAf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same_qp_table_for_chroma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u(1)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4031809"/>
                  </a:ext>
                </a:extLst>
              </a:tr>
              <a:tr h="272892">
                <a:tc>
                  <a:txBody>
                    <a:bodyPr/>
                    <a:lstStyle/>
                    <a:p>
                      <a:pPr indent="266700"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for( i = 0; i &lt; same_qp_table_for_chroma ? 1 : 3; i++ ) {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4271551"/>
                  </a:ext>
                </a:extLst>
              </a:tr>
              <a:tr h="272892">
                <a:tc>
                  <a:txBody>
                    <a:bodyPr/>
                    <a:lstStyle/>
                    <a:p>
                      <a:pPr indent="400050">
                        <a:spcAft>
                          <a:spcPts val="0"/>
                        </a:spcAft>
                      </a:pPr>
                      <a:r>
                        <a:rPr lang="en-CA" sz="1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num_points_in_qp_table_minus1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[ 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]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ue(v)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1643858"/>
                  </a:ext>
                </a:extLst>
              </a:tr>
              <a:tr h="272892">
                <a:tc>
                  <a:txBody>
                    <a:bodyPr/>
                    <a:lstStyle/>
                    <a:p>
                      <a:pPr indent="400050"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for( j = 0; j &lt;= num_points_in_qp_table_minus1[ 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];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j++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) {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3676897"/>
                  </a:ext>
                </a:extLst>
              </a:tr>
              <a:tr h="272892">
                <a:tc>
                  <a:txBody>
                    <a:bodyPr/>
                    <a:lstStyle/>
                    <a:p>
                      <a:pPr indent="535305">
                        <a:spcAft>
                          <a:spcPts val="0"/>
                        </a:spcAft>
                      </a:pPr>
                      <a:r>
                        <a:rPr lang="en-CA" sz="1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delta_qp_in_val_minus1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[ 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][ j ]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ue(v)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3622165"/>
                  </a:ext>
                </a:extLst>
              </a:tr>
              <a:tr h="272892">
                <a:tc>
                  <a:txBody>
                    <a:bodyPr/>
                    <a:lstStyle/>
                    <a:p>
                      <a:pPr marL="419100"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</a:t>
                      </a:r>
                      <a:r>
                        <a:rPr lang="en-CA" sz="16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delta_qp_out_val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[ 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][ j ]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ue(v)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8602661"/>
                  </a:ext>
                </a:extLst>
              </a:tr>
              <a:tr h="272892">
                <a:tc>
                  <a:txBody>
                    <a:bodyPr/>
                    <a:lstStyle/>
                    <a:p>
                      <a:pPr indent="466725"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}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1311181"/>
                  </a:ext>
                </a:extLst>
              </a:tr>
              <a:tr h="272892">
                <a:tc>
                  <a:txBody>
                    <a:bodyPr/>
                    <a:lstStyle/>
                    <a:p>
                      <a:pPr indent="266700"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}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5625777"/>
                  </a:ext>
                </a:extLst>
              </a:tr>
              <a:tr h="272892">
                <a:tc>
                  <a:txBody>
                    <a:bodyPr/>
                    <a:lstStyle/>
                    <a:p>
                      <a:pPr indent="133350"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}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8942525"/>
                  </a:ext>
                </a:extLst>
              </a:tr>
              <a:tr h="2728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…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3195436"/>
                  </a:ext>
                </a:extLst>
              </a:tr>
              <a:tr h="2728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}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0816149"/>
                  </a:ext>
                </a:extLst>
              </a:tr>
            </a:tbl>
          </a:graphicData>
        </a:graphic>
      </p:graphicFrame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691C975E-6F38-432B-81F3-82FC7C5FDB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1194873"/>
              </p:ext>
            </p:extLst>
          </p:nvPr>
        </p:nvGraphicFramePr>
        <p:xfrm>
          <a:off x="7710888" y="1512501"/>
          <a:ext cx="3638573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4079">
                  <a:extLst>
                    <a:ext uri="{9D8B030D-6E8A-4147-A177-3AD203B41FA5}">
                      <a16:colId xmlns:a16="http://schemas.microsoft.com/office/drawing/2014/main" val="3274972542"/>
                    </a:ext>
                  </a:extLst>
                </a:gridCol>
                <a:gridCol w="1002247">
                  <a:extLst>
                    <a:ext uri="{9D8B030D-6E8A-4147-A177-3AD203B41FA5}">
                      <a16:colId xmlns:a16="http://schemas.microsoft.com/office/drawing/2014/main" val="2655776324"/>
                    </a:ext>
                  </a:extLst>
                </a:gridCol>
                <a:gridCol w="1002247">
                  <a:extLst>
                    <a:ext uri="{9D8B030D-6E8A-4147-A177-3AD203B41FA5}">
                      <a16:colId xmlns:a16="http://schemas.microsoft.com/office/drawing/2014/main" val="14777049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sz="2000" b="0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QpInVal</a:t>
                      </a:r>
                      <a:endParaRPr lang="zh-CN" altLang="en-US" sz="2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zh-CN" altLang="en-US" sz="2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zh-CN" altLang="en-US" sz="2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16571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2000" b="0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QpOutVal</a:t>
                      </a:r>
                      <a:endParaRPr lang="zh-CN" altLang="en-US" sz="2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zh-CN" altLang="en-US" sz="2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zh-CN" altLang="en-US" sz="2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1422453"/>
                  </a:ext>
                </a:extLst>
              </a:tr>
            </a:tbl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2306ACE8-76E6-49A9-9807-43BC76CAA702}"/>
              </a:ext>
            </a:extLst>
          </p:cNvPr>
          <p:cNvSpPr txBox="1"/>
          <p:nvPr/>
        </p:nvSpPr>
        <p:spPr>
          <a:xfrm>
            <a:off x="7781226" y="982425"/>
            <a:ext cx="2624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CTC (RA/LD/LDP)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FE41634-D472-43C2-B004-7D87B6BD63B2}"/>
              </a:ext>
            </a:extLst>
          </p:cNvPr>
          <p:cNvSpPr txBox="1"/>
          <p:nvPr/>
        </p:nvSpPr>
        <p:spPr>
          <a:xfrm>
            <a:off x="7540026" y="2824098"/>
            <a:ext cx="4481115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CA" altLang="zh-CN" sz="2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Signalled values:</a:t>
            </a:r>
          </a:p>
          <a:p>
            <a:r>
              <a:rPr lang="en-CA" altLang="zh-CN" sz="2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num_points_in_qp_table_minus1</a:t>
            </a:r>
            <a:r>
              <a:rPr lang="en-CA" altLang="zh-CN" sz="2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en-CA" altLang="zh-CN" sz="2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CA" altLang="zh-CN" sz="2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 = 1</a:t>
            </a:r>
          </a:p>
          <a:p>
            <a:r>
              <a:rPr lang="en-CA" altLang="zh-CN" sz="2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delta_qp_in_val_minus1</a:t>
            </a:r>
            <a:r>
              <a:rPr lang="en-CA" altLang="zh-CN" sz="2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en-CA" altLang="zh-CN" sz="2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CA" altLang="zh-CN" sz="2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][0] = 32</a:t>
            </a:r>
          </a:p>
          <a:p>
            <a:r>
              <a:rPr lang="en-CA" altLang="zh-CN" sz="20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delta_qp_out_val</a:t>
            </a:r>
            <a:r>
              <a:rPr lang="en-CA" altLang="zh-CN" sz="2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CA" altLang="zh-CN" sz="2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en-CA" altLang="zh-CN" sz="2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CA" altLang="zh-CN" sz="2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][0] = 32</a:t>
            </a:r>
          </a:p>
          <a:p>
            <a:r>
              <a:rPr lang="en-CA" altLang="zh-CN" sz="2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delta_qp_in_val_minus1</a:t>
            </a:r>
            <a:r>
              <a:rPr lang="en-CA" altLang="zh-CN" sz="2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en-CA" altLang="zh-CN" sz="2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CA" altLang="zh-CN" sz="2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][1] = 11</a:t>
            </a:r>
          </a:p>
          <a:p>
            <a:r>
              <a:rPr lang="en-CA" altLang="zh-CN" sz="2000" b="1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delta_qp_out_val</a:t>
            </a:r>
            <a:r>
              <a:rPr lang="en-CA" altLang="zh-CN" sz="20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CA" altLang="zh-CN" sz="2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en-CA" altLang="zh-CN" sz="2000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CA" altLang="zh-CN" sz="2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][1] = 9</a:t>
            </a:r>
          </a:p>
          <a:p>
            <a:endParaRPr lang="zh-CN" altLang="zh-CN" sz="20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total, 35bits </a:t>
            </a:r>
          </a:p>
        </p:txBody>
      </p:sp>
    </p:spTree>
    <p:extLst>
      <p:ext uri="{BB962C8B-B14F-4D97-AF65-F5344CB8AC3E}">
        <p14:creationId xmlns:p14="http://schemas.microsoft.com/office/powerpoint/2010/main" val="16185699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3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18806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Motivation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85818F6E-9485-4378-BD4D-6AF950FBAE46}"/>
              </a:ext>
            </a:extLst>
          </p:cNvPr>
          <p:cNvSpPr txBox="1"/>
          <p:nvPr/>
        </p:nvSpPr>
        <p:spPr>
          <a:xfrm>
            <a:off x="732010" y="982425"/>
            <a:ext cx="2624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Current VVC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表格 14">
            <a:extLst>
              <a:ext uri="{FF2B5EF4-FFF2-40B4-BE49-F238E27FC236}">
                <a16:creationId xmlns:a16="http://schemas.microsoft.com/office/drawing/2014/main" id="{CD318ACE-2AAA-43BC-BD34-5A8A1C7428E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70751" y="1608158"/>
          <a:ext cx="6684251" cy="3881348"/>
        </p:xfrm>
        <a:graphic>
          <a:graphicData uri="http://schemas.openxmlformats.org/drawingml/2006/table">
            <a:tbl>
              <a:tblPr firstRow="1" firstCol="1" bandRow="1"/>
              <a:tblGrid>
                <a:gridCol w="5598454">
                  <a:extLst>
                    <a:ext uri="{9D8B030D-6E8A-4147-A177-3AD203B41FA5}">
                      <a16:colId xmlns:a16="http://schemas.microsoft.com/office/drawing/2014/main" val="415846415"/>
                    </a:ext>
                  </a:extLst>
                </a:gridCol>
                <a:gridCol w="1085797">
                  <a:extLst>
                    <a:ext uri="{9D8B030D-6E8A-4147-A177-3AD203B41FA5}">
                      <a16:colId xmlns:a16="http://schemas.microsoft.com/office/drawing/2014/main" val="1007065055"/>
                    </a:ext>
                  </a:extLst>
                </a:gridCol>
              </a:tblGrid>
              <a:tr h="3337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sequence_parameter_set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 ) {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Descriptor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4128188"/>
                  </a:ext>
                </a:extLst>
              </a:tr>
              <a:tr h="2728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…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4850263"/>
                  </a:ext>
                </a:extLst>
              </a:tr>
              <a:tr h="272892">
                <a:tc>
                  <a:txBody>
                    <a:bodyPr/>
                    <a:lstStyle/>
                    <a:p>
                      <a:pPr indent="133350"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if( ChromaArrayType != 0 ) {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4453652"/>
                  </a:ext>
                </a:extLst>
              </a:tr>
              <a:tr h="272892">
                <a:tc>
                  <a:txBody>
                    <a:bodyPr/>
                    <a:lstStyle/>
                    <a:p>
                      <a:pPr indent="267970">
                        <a:spcAft>
                          <a:spcPts val="0"/>
                        </a:spcAft>
                      </a:pPr>
                      <a:r>
                        <a:rPr lang="en-CA" sz="16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same_qp_table_for_chroma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u(1)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4031809"/>
                  </a:ext>
                </a:extLst>
              </a:tr>
              <a:tr h="272892">
                <a:tc>
                  <a:txBody>
                    <a:bodyPr/>
                    <a:lstStyle/>
                    <a:p>
                      <a:pPr indent="266700"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for( i = 0; i &lt; same_qp_table_for_chroma ? 1 : 3; i++ ) {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4271551"/>
                  </a:ext>
                </a:extLst>
              </a:tr>
              <a:tr h="272892">
                <a:tc>
                  <a:txBody>
                    <a:bodyPr/>
                    <a:lstStyle/>
                    <a:p>
                      <a:pPr indent="400050">
                        <a:spcAft>
                          <a:spcPts val="0"/>
                        </a:spcAft>
                      </a:pPr>
                      <a:r>
                        <a:rPr lang="en-CA" sz="1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num_points_in_qp_table_minus1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[ 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]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ue(v)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1643858"/>
                  </a:ext>
                </a:extLst>
              </a:tr>
              <a:tr h="272892">
                <a:tc>
                  <a:txBody>
                    <a:bodyPr/>
                    <a:lstStyle/>
                    <a:p>
                      <a:pPr indent="400050"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for( j = 0; j &lt;= num_points_in_qp_table_minus1[ 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]; 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j++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) {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3676897"/>
                  </a:ext>
                </a:extLst>
              </a:tr>
              <a:tr h="272892">
                <a:tc>
                  <a:txBody>
                    <a:bodyPr/>
                    <a:lstStyle/>
                    <a:p>
                      <a:pPr indent="535305">
                        <a:spcAft>
                          <a:spcPts val="0"/>
                        </a:spcAft>
                      </a:pPr>
                      <a:r>
                        <a:rPr lang="en-CA" sz="1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delta_qp_in_val_minus1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[ 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][ j ]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ue(v)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3622165"/>
                  </a:ext>
                </a:extLst>
              </a:tr>
              <a:tr h="272892">
                <a:tc>
                  <a:txBody>
                    <a:bodyPr/>
                    <a:lstStyle/>
                    <a:p>
                      <a:pPr marL="419100"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</a:t>
                      </a:r>
                      <a:r>
                        <a:rPr lang="en-CA" sz="16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delta_qp_out_val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[ </a:t>
                      </a:r>
                      <a:r>
                        <a:rPr lang="en-CA" sz="16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</a:t>
                      </a: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][ j ]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ue(v)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8602661"/>
                  </a:ext>
                </a:extLst>
              </a:tr>
              <a:tr h="272892">
                <a:tc>
                  <a:txBody>
                    <a:bodyPr/>
                    <a:lstStyle/>
                    <a:p>
                      <a:pPr indent="466725">
                        <a:spcAft>
                          <a:spcPts val="0"/>
                        </a:spcAf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}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1311181"/>
                  </a:ext>
                </a:extLst>
              </a:tr>
              <a:tr h="272892">
                <a:tc>
                  <a:txBody>
                    <a:bodyPr/>
                    <a:lstStyle/>
                    <a:p>
                      <a:pPr indent="266700"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}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5625777"/>
                  </a:ext>
                </a:extLst>
              </a:tr>
              <a:tr h="272892">
                <a:tc>
                  <a:txBody>
                    <a:bodyPr/>
                    <a:lstStyle/>
                    <a:p>
                      <a:pPr indent="133350">
                        <a:spcAft>
                          <a:spcPts val="0"/>
                        </a:spcAf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}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8942525"/>
                  </a:ext>
                </a:extLst>
              </a:tr>
              <a:tr h="2728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…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3195436"/>
                  </a:ext>
                </a:extLst>
              </a:tr>
              <a:tr h="2728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}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0816149"/>
                  </a:ext>
                </a:extLst>
              </a:tr>
            </a:tbl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2306ACE8-76E6-49A9-9807-43BC76CAA702}"/>
              </a:ext>
            </a:extLst>
          </p:cNvPr>
          <p:cNvSpPr txBox="1"/>
          <p:nvPr/>
        </p:nvSpPr>
        <p:spPr>
          <a:xfrm>
            <a:off x="7580257" y="1452267"/>
            <a:ext cx="382411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least one table will be signaled.</a:t>
            </a:r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 to support a default derivation process without explicit 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signalling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signaling of chroma QP table for joint 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CbCr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don’t consider whether joint 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CbCr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enabled.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 to condition the 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signalling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the joint 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CbCr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table based on whether joint 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CbCr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enabled or not.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B0F1B5C-C3C8-4D1C-B2E4-C8CF4091A523}"/>
              </a:ext>
            </a:extLst>
          </p:cNvPr>
          <p:cNvSpPr txBox="1"/>
          <p:nvPr/>
        </p:nvSpPr>
        <p:spPr>
          <a:xfrm>
            <a:off x="7680741" y="985216"/>
            <a:ext cx="2624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Two issues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9178715"/>
      </p:ext>
    </p:extLst>
  </p:cSld>
  <p:clrMapOvr>
    <a:masterClrMapping/>
  </p:clrMapOvr>
</p:sld>
</file>

<file path=ppt/theme/theme1.xml><?xml version="1.0" encoding="utf-8"?>
<a:theme xmlns:a="http://schemas.openxmlformats.org/drawingml/2006/main" name="浅色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15604</TotalTime>
  <Words>431</Words>
  <Application>Microsoft Office PowerPoint</Application>
  <PresentationFormat>宽屏</PresentationFormat>
  <Paragraphs>93</Paragraphs>
  <Slides>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DengXian</vt:lpstr>
      <vt:lpstr>宋体</vt:lpstr>
      <vt:lpstr>Microsoft YaHei</vt:lpstr>
      <vt:lpstr>Arial</vt:lpstr>
      <vt:lpstr>Times New Roman</vt:lpstr>
      <vt:lpstr>Wingdings</vt:lpstr>
      <vt:lpstr>浅色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景黎</cp:lastModifiedBy>
  <cp:revision>1269</cp:revision>
  <dcterms:created xsi:type="dcterms:W3CDTF">2018-05-21T01:42:17Z</dcterms:created>
  <dcterms:modified xsi:type="dcterms:W3CDTF">2019-10-07T22:46:39Z</dcterms:modified>
</cp:coreProperties>
</file>