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46" r:id="rId6"/>
    <p:sldId id="455" r:id="rId7"/>
    <p:sldId id="472" r:id="rId8"/>
    <p:sldId id="470" r:id="rId9"/>
    <p:sldId id="473" r:id="rId10"/>
    <p:sldId id="474" r:id="rId11"/>
    <p:sldId id="475" r:id="rId12"/>
    <p:sldId id="468" r:id="rId13"/>
    <p:sldId id="451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18" d="100"/>
          <a:sy n="118" d="100"/>
        </p:scale>
        <p:origin x="821" y="91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36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491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46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781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444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36165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CE7-related: Re-position GT3 flag into the first coding pass in TS residual coding</a:t>
            </a:r>
          </a:p>
          <a:p>
            <a:r>
              <a:rPr lang="en-US" sz="2000" dirty="0"/>
              <a:t>JVET-P0319</a:t>
            </a:r>
          </a:p>
          <a:p>
            <a:endParaRPr lang="en-US" sz="2000" dirty="0"/>
          </a:p>
          <a:p>
            <a:r>
              <a:rPr lang="en-US" sz="2000" dirty="0"/>
              <a:t>Y. Chen, F. Le </a:t>
            </a:r>
            <a:r>
              <a:rPr lang="en-US" sz="2000" dirty="0" err="1"/>
              <a:t>Léannec</a:t>
            </a:r>
            <a:r>
              <a:rPr lang="en-US" sz="2000" dirty="0"/>
              <a:t>, T. Poirier, F. Galpin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93903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JVET-P0319: Re-position GT3 flag into the first coding pass in TS residual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722" y="656148"/>
            <a:ext cx="327863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VTM-6.0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GT3 flag in </a:t>
            </a:r>
            <a:r>
              <a:rPr lang="fr-FR" sz="1200" dirty="0" err="1">
                <a:latin typeface="Century Gothic" panose="020B0502020202020204" pitchFamily="34" charset="0"/>
              </a:rPr>
              <a:t>different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pass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between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transform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r>
              <a:rPr lang="fr-FR" sz="1200" dirty="0">
                <a:latin typeface="Century Gothic" panose="020B0502020202020204" pitchFamily="34" charset="0"/>
              </a:rPr>
              <a:t> and 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 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03470-F3BD-47E3-BFC9-51F5D8C00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674" y="641055"/>
            <a:ext cx="4707013" cy="404344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3C257A8-C354-4987-8F85-805911E4D8B1}"/>
              </a:ext>
            </a:extLst>
          </p:cNvPr>
          <p:cNvSpPr/>
          <p:nvPr/>
        </p:nvSpPr>
        <p:spPr>
          <a:xfrm>
            <a:off x="4001310" y="1990928"/>
            <a:ext cx="1057073" cy="421532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E186594-0A80-49C4-9FD9-87CF28544430}"/>
              </a:ext>
            </a:extLst>
          </p:cNvPr>
          <p:cNvSpPr/>
          <p:nvPr/>
        </p:nvSpPr>
        <p:spPr>
          <a:xfrm>
            <a:off x="4844374" y="2256817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FF56631-62A6-4857-BABF-449487C45FA3}"/>
              </a:ext>
            </a:extLst>
          </p:cNvPr>
          <p:cNvSpPr/>
          <p:nvPr/>
        </p:nvSpPr>
        <p:spPr>
          <a:xfrm>
            <a:off x="6481863" y="2733472"/>
            <a:ext cx="1057073" cy="421532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5382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7143C1-E5A6-46ED-BAEE-6AAEAD026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915" y="557718"/>
            <a:ext cx="4795574" cy="4337180"/>
          </a:xfrm>
          <a:prstGeom prst="rect">
            <a:avLst/>
          </a:prstGeom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93903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JVET-P0319: Re-position GT3 flag into the first coding pass in TS residual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722" y="656148"/>
            <a:ext cx="327863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Put GT3 flag </a:t>
            </a:r>
            <a:r>
              <a:rPr lang="fr-FR" sz="1200" dirty="0" err="1">
                <a:latin typeface="Century Gothic" panose="020B0502020202020204" pitchFamily="34" charset="0"/>
              </a:rPr>
              <a:t>into</a:t>
            </a:r>
            <a:r>
              <a:rPr lang="fr-FR" sz="1200" dirty="0">
                <a:latin typeface="Century Gothic" panose="020B0502020202020204" pitchFamily="34" charset="0"/>
              </a:rPr>
              <a:t> the 1st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pass</a:t>
            </a:r>
            <a:r>
              <a:rPr lang="fr-FR" sz="1200" dirty="0">
                <a:latin typeface="Century Gothic" panose="020B0502020202020204" pitchFamily="34" charset="0"/>
              </a:rPr>
              <a:t> in TS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 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3C257A8-C354-4987-8F85-805911E4D8B1}"/>
              </a:ext>
            </a:extLst>
          </p:cNvPr>
          <p:cNvSpPr/>
          <p:nvPr/>
        </p:nvSpPr>
        <p:spPr>
          <a:xfrm>
            <a:off x="4001310" y="1990928"/>
            <a:ext cx="1057073" cy="421532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E186594-0A80-49C4-9FD9-87CF28544430}"/>
              </a:ext>
            </a:extLst>
          </p:cNvPr>
          <p:cNvSpPr/>
          <p:nvPr/>
        </p:nvSpPr>
        <p:spPr>
          <a:xfrm>
            <a:off x="4844374" y="2256817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FF56631-62A6-4857-BABF-449487C45FA3}"/>
              </a:ext>
            </a:extLst>
          </p:cNvPr>
          <p:cNvSpPr/>
          <p:nvPr/>
        </p:nvSpPr>
        <p:spPr>
          <a:xfrm>
            <a:off x="6378101" y="2130356"/>
            <a:ext cx="1057073" cy="421532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51637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JVET-P0319: CTC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14288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988322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066399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JVET-P0319: </a:t>
            </a: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results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7244"/>
              </p:ext>
            </p:extLst>
          </p:nvPr>
        </p:nvGraphicFramePr>
        <p:xfrm>
          <a:off x="28103" y="641807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041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738171"/>
              </p:ext>
            </p:extLst>
          </p:nvPr>
        </p:nvGraphicFramePr>
        <p:xfrm>
          <a:off x="92279" y="2717041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181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341933"/>
              </p:ext>
            </p:extLst>
          </p:nvPr>
        </p:nvGraphicFramePr>
        <p:xfrm>
          <a:off x="4621719" y="635321"/>
          <a:ext cx="44704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68%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92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61779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>
                <a:solidFill>
                  <a:prstClr val="black"/>
                </a:solidFill>
              </a:rPr>
              <a:t>CTC bin2bit results</a:t>
            </a:r>
            <a:endParaRPr lang="en-US" sz="26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081A082-D1C3-499A-82DD-A8B5740832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043699"/>
              </p:ext>
            </p:extLst>
          </p:nvPr>
        </p:nvGraphicFramePr>
        <p:xfrm>
          <a:off x="2611870" y="196038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11870" y="196038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15189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 err="1">
                <a:solidFill>
                  <a:prstClr val="black"/>
                </a:solidFill>
              </a:rPr>
              <a:t>LowQP</a:t>
            </a:r>
            <a:r>
              <a:rPr lang="en-US" sz="1800" dirty="0">
                <a:solidFill>
                  <a:prstClr val="black"/>
                </a:solidFill>
              </a:rPr>
              <a:t> bin2bit results</a:t>
            </a:r>
            <a:endParaRPr lang="en-US" sz="26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B3A9C76-0DFA-46B2-906A-1373880E36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437497"/>
              </p:ext>
            </p:extLst>
          </p:nvPr>
        </p:nvGraphicFramePr>
        <p:xfrm>
          <a:off x="2702669" y="189554"/>
          <a:ext cx="5942013" cy="467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4" imgW="5941540" imgH="4674861" progId="Word.Document.12">
                  <p:embed/>
                </p:oleObj>
              </mc:Choice>
              <mc:Fallback>
                <p:oleObj name="Document" r:id="rId4" imgW="5941540" imgH="467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02669" y="189554"/>
                        <a:ext cx="5942013" cy="467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633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855102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It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r>
              <a:rPr lang="en-US" sz="1600" dirty="0">
                <a:latin typeface="Century Gothic" panose="020B0502020202020204" pitchFamily="34" charset="0"/>
              </a:rPr>
              <a:t>re-position </a:t>
            </a:r>
            <a:r>
              <a:rPr lang="en-US" sz="1600" i="1" dirty="0" err="1">
                <a:latin typeface="Century Gothic" panose="020B0502020202020204" pitchFamily="34" charset="0"/>
              </a:rPr>
              <a:t>abs_level_gtx_flag</a:t>
            </a:r>
            <a:r>
              <a:rPr lang="en-US" sz="1600" i="1" dirty="0">
                <a:latin typeface="Century Gothic" panose="020B0502020202020204" pitchFamily="34" charset="0"/>
              </a:rPr>
              <a:t>[1] </a:t>
            </a:r>
            <a:r>
              <a:rPr lang="en-US" sz="1600" dirty="0">
                <a:latin typeface="Century Gothic" panose="020B0502020202020204" pitchFamily="34" charset="0"/>
              </a:rPr>
              <a:t>(gt3_flag) into the first coding pass for TS residual coding. 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residual coding structure between transform residual and transform skip residual coding. 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Performance: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There are no coding losses in all classes by this unification.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149" y="0"/>
            <a:ext cx="5120924" cy="4699000"/>
          </a:xfrm>
        </p:spPr>
        <p:txBody>
          <a:bodyPr/>
          <a:lstStyle/>
          <a:p>
            <a:pPr algn="ctr"/>
            <a:r>
              <a:rPr lang="fr-FR" dirty="0" err="1"/>
              <a:t>Thanks</a:t>
            </a:r>
            <a:r>
              <a:rPr lang="fr-FR" dirty="0"/>
              <a:t> </a:t>
            </a:r>
            <a:r>
              <a:rPr lang="fr-FR" dirty="0" err="1"/>
              <a:t>Qualcomm’s</a:t>
            </a:r>
            <a:r>
              <a:rPr lang="fr-FR" dirty="0"/>
              <a:t> cross-checking!</a:t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13048</TotalTime>
  <Words>934</Words>
  <Application>Microsoft Office PowerPoint</Application>
  <PresentationFormat>On-screen Show (16:9)</PresentationFormat>
  <Paragraphs>420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MS PGothic</vt:lpstr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Microsoft Word Document</vt:lpstr>
      <vt:lpstr>PowerPoint Presentation</vt:lpstr>
      <vt:lpstr>JVET-P0319: Re-position GT3 flag into the first coding pass in TS residual coding</vt:lpstr>
      <vt:lpstr>JVET-P0319: Re-position GT3 flag into the first coding pass in TS residual coding</vt:lpstr>
      <vt:lpstr>JVET-P0319: CTC results</vt:lpstr>
      <vt:lpstr>JVET-P0319: LowQP results</vt:lpstr>
      <vt:lpstr>CTC bin2bit results</vt:lpstr>
      <vt:lpstr>LowQP bin2bit results</vt:lpstr>
      <vt:lpstr>Conclusion</vt:lpstr>
      <vt:lpstr>Thanks Qualcomm’s cross-checking!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Ya Chen</cp:lastModifiedBy>
  <cp:revision>1080</cp:revision>
  <cp:lastPrinted>2018-02-07T16:54:36Z</cp:lastPrinted>
  <dcterms:created xsi:type="dcterms:W3CDTF">2015-05-07T16:31:13Z</dcterms:created>
  <dcterms:modified xsi:type="dcterms:W3CDTF">2019-10-04T10:18:28Z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