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microsoft.com/office/2006/relationships/ui/userCustomization" Target="userCustomization/customUI.xml"/><Relationship Id="rId1" Type="http://schemas.openxmlformats.org/officeDocument/2006/relationships/officeDocument" Target="ppt/presentation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81" r:id="rId1"/>
  </p:sldMasterIdLst>
  <p:notesMasterIdLst>
    <p:notesMasterId r:id="rId15"/>
  </p:notesMasterIdLst>
  <p:handoutMasterIdLst>
    <p:handoutMasterId r:id="rId16"/>
  </p:handoutMasterIdLst>
  <p:sldIdLst>
    <p:sldId id="261" r:id="rId2"/>
    <p:sldId id="262" r:id="rId3"/>
    <p:sldId id="265" r:id="rId4"/>
    <p:sldId id="266" r:id="rId5"/>
    <p:sldId id="269" r:id="rId6"/>
    <p:sldId id="263" r:id="rId7"/>
    <p:sldId id="267" r:id="rId8"/>
    <p:sldId id="271" r:id="rId9"/>
    <p:sldId id="272" r:id="rId10"/>
    <p:sldId id="273" r:id="rId11"/>
    <p:sldId id="274" r:id="rId12"/>
    <p:sldId id="275" r:id="rId13"/>
    <p:sldId id="276" r:id="rId14"/>
  </p:sldIdLst>
  <p:sldSz cx="9144000" cy="5143500" type="screen16x9"/>
  <p:notesSz cx="6731000" cy="9867900"/>
  <p:embeddedFontLst>
    <p:embeddedFont>
      <p:font typeface="Frutiger LT Com 45 Light" panose="020B0303030504020204" pitchFamily="34" charset="77"/>
      <p:regular r:id="rId17"/>
      <p:bold r:id="rId18"/>
      <p:italic r:id="rId19"/>
      <p:boldItalic r:id="rId20"/>
    </p:embeddedFont>
    <p:embeddedFont>
      <p:font typeface="Frutiger LT Com 55 Roman" panose="020B0503030504020204" pitchFamily="34" charset="77"/>
      <p:regular r:id="rId21"/>
      <p:bold r:id="rId22"/>
      <p:italic r:id="rId23"/>
    </p:embeddedFont>
  </p:embeddedFontLst>
  <p:defaultTextStyle>
    <a:defPPr>
      <a:defRPr lang="de-DE"/>
    </a:defPPr>
    <a:lvl1pPr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5">
          <p15:clr>
            <a:srgbClr val="A4A3A4"/>
          </p15:clr>
        </p15:guide>
        <p15:guide id="2" orient="horz" pos="191">
          <p15:clr>
            <a:srgbClr val="A4A3A4"/>
          </p15:clr>
        </p15:guide>
        <p15:guide id="3" orient="horz" pos="1280">
          <p15:clr>
            <a:srgbClr val="A4A3A4"/>
          </p15:clr>
        </p15:guide>
        <p15:guide id="4" pos="5466">
          <p15:clr>
            <a:srgbClr val="A4A3A4"/>
          </p15:clr>
        </p15:guide>
        <p15:guide id="5" pos="29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86">
          <p15:clr>
            <a:srgbClr val="A4A3A4"/>
          </p15:clr>
        </p15:guide>
        <p15:guide id="2" orient="horz" pos="5830">
          <p15:clr>
            <a:srgbClr val="A4A3A4"/>
          </p15:clr>
        </p15:guide>
        <p15:guide id="3" orient="horz" pos="2201">
          <p15:clr>
            <a:srgbClr val="A4A3A4"/>
          </p15:clr>
        </p15:guide>
        <p15:guide id="4" orient="horz" pos="2065">
          <p15:clr>
            <a:srgbClr val="A4A3A4"/>
          </p15:clr>
        </p15:guide>
        <p15:guide id="5" pos="306">
          <p15:clr>
            <a:srgbClr val="A4A3A4"/>
          </p15:clr>
        </p15:guide>
        <p15:guide id="6" pos="393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9C7D"/>
    <a:srgbClr val="A8AFAF"/>
    <a:srgbClr val="B2B2B2"/>
    <a:srgbClr val="FFFFFF"/>
    <a:srgbClr val="EEEFEF"/>
    <a:srgbClr val="D4E6F4"/>
    <a:srgbClr val="A2D7CB"/>
    <a:srgbClr val="5CBAA4"/>
    <a:srgbClr val="4C99B2"/>
    <a:srgbClr val="99C5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FD0F851-EC5A-4D38-B0AD-8093EC10F338}" styleName="Helle Formatvorlage 1 - Akz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Helle Formatvorlage 3 - Akz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Designformatvorlage 1 - Akz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03" autoAdjust="0"/>
    <p:restoredTop sz="87907" autoAdjust="0"/>
  </p:normalViewPr>
  <p:slideViewPr>
    <p:cSldViewPr showGuides="1">
      <p:cViewPr varScale="1">
        <p:scale>
          <a:sx n="187" d="100"/>
          <a:sy n="187" d="100"/>
        </p:scale>
        <p:origin x="304" y="176"/>
      </p:cViewPr>
      <p:guideLst>
        <p:guide orient="horz" pos="2845"/>
        <p:guide orient="horz" pos="191"/>
        <p:guide orient="horz" pos="1280"/>
        <p:guide pos="5466"/>
        <p:guide pos="294"/>
      </p:guideLst>
    </p:cSldViewPr>
  </p:slideViewPr>
  <p:outlineViewPr>
    <p:cViewPr>
      <p:scale>
        <a:sx n="33" d="100"/>
        <a:sy n="33" d="100"/>
      </p:scale>
      <p:origin x="0" y="17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82" d="100"/>
          <a:sy n="82" d="100"/>
        </p:scale>
        <p:origin x="-2755" y="-58"/>
      </p:cViewPr>
      <p:guideLst>
        <p:guide orient="horz" pos="386"/>
        <p:guide orient="horz" pos="5830"/>
        <p:guide orient="horz" pos="2201"/>
        <p:guide orient="horz" pos="2065"/>
        <p:guide pos="306"/>
        <p:guide pos="393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13175" y="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E56AE-624E-49E0-8ED0-94A91F974A6E}" type="datetimeFigureOut">
              <a:rPr lang="de-DE" smtClean="0"/>
              <a:t>07.10.19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37260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13175" y="937260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BC5AC0-20DA-4069-B102-9653FA907D5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47790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485774" y="0"/>
            <a:ext cx="3599826" cy="493713"/>
          </a:xfrm>
          <a:prstGeom prst="rect">
            <a:avLst/>
          </a:prstGeom>
        </p:spPr>
        <p:txBody>
          <a:bodyPr vert="horz" lIns="0" tIns="90000" rIns="91440" bIns="45720" rtlCol="0"/>
          <a:lstStyle>
            <a:lvl1pPr algn="l">
              <a:defRPr sz="1200">
                <a:latin typeface="Frutiger LT Com 55 Roman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805700" y="0"/>
            <a:ext cx="1439525" cy="493713"/>
          </a:xfrm>
          <a:prstGeom prst="rect">
            <a:avLst/>
          </a:prstGeom>
        </p:spPr>
        <p:txBody>
          <a:bodyPr vert="horz" lIns="91440" tIns="90000" rIns="0" bIns="45720" rtlCol="0"/>
          <a:lstStyle>
            <a:lvl1pPr algn="r">
              <a:defRPr sz="1200">
                <a:latin typeface="Frutiger LT Com 55 Roman" pitchFamily="34" charset="0"/>
              </a:defRPr>
            </a:lvl1pPr>
          </a:lstStyle>
          <a:p>
            <a:fld id="{D64C5CA1-81F4-43E1-8D15-34184FE6F392}" type="datetimeFigureOut">
              <a:rPr lang="de-DE" smtClean="0"/>
              <a:pPr/>
              <a:t>07.10.19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-106363" y="612775"/>
            <a:ext cx="4737101" cy="26654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485774" y="3494088"/>
            <a:ext cx="5759451" cy="5760462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485774" y="9372600"/>
            <a:ext cx="3599826" cy="493713"/>
          </a:xfrm>
          <a:prstGeom prst="rect">
            <a:avLst/>
          </a:prstGeom>
        </p:spPr>
        <p:txBody>
          <a:bodyPr vert="horz" lIns="0" tIns="45720" rIns="91440" bIns="180000" rtlCol="0" anchor="b"/>
          <a:lstStyle>
            <a:lvl1pPr algn="l">
              <a:defRPr sz="1200">
                <a:latin typeface="Frutiger LT Com 55 Roman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805699" y="9372600"/>
            <a:ext cx="1439525" cy="493713"/>
          </a:xfrm>
          <a:prstGeom prst="rect">
            <a:avLst/>
          </a:prstGeom>
        </p:spPr>
        <p:txBody>
          <a:bodyPr vert="horz" lIns="91440" tIns="45720" rIns="0" bIns="180000" rtlCol="0" anchor="b"/>
          <a:lstStyle>
            <a:lvl1pPr algn="r">
              <a:defRPr sz="1200">
                <a:latin typeface="Frutiger LT Com 55 Roman" pitchFamily="34" charset="0"/>
              </a:defRPr>
            </a:lvl1pPr>
          </a:lstStyle>
          <a:p>
            <a:fld id="{6F118F77-BF2E-4843-AA6C-ED9ACCB38B45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2435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Clr>
        <a:srgbClr val="179C7D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1pPr>
    <a:lvl2pPr marL="360363" indent="-184150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2pPr>
    <a:lvl3pPr marL="536575" indent="-176213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3pPr>
    <a:lvl4pPr marL="715963" indent="-174625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4pPr>
    <a:lvl5pPr marL="896938" indent="-180975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876" y="1329929"/>
            <a:ext cx="8640000" cy="485717"/>
          </a:xfrm>
        </p:spPr>
        <p:txBody>
          <a:bodyPr/>
          <a:lstStyle>
            <a:lvl1pPr marL="0" indent="0">
              <a:buNone/>
              <a:defRPr sz="2000">
                <a:solidFill>
                  <a:srgbClr val="179C7D"/>
                </a:solidFill>
              </a:defRPr>
            </a:lvl1pPr>
          </a:lstStyle>
          <a:p>
            <a:pPr lvl="0"/>
            <a:r>
              <a:rPr lang="en-US" noProof="0"/>
              <a:t>Click to edit Master subtitle style</a:t>
            </a:r>
            <a:endParaRPr lang="de-DE" noProof="0" dirty="0"/>
          </a:p>
        </p:txBody>
      </p:sp>
      <p:sp>
        <p:nvSpPr>
          <p:cNvPr id="9" name="Line 13"/>
          <p:cNvSpPr>
            <a:spLocks noChangeShapeType="1"/>
          </p:cNvSpPr>
          <p:nvPr userDrawn="1"/>
        </p:nvSpPr>
        <p:spPr bwMode="auto">
          <a:xfrm>
            <a:off x="251520" y="1869653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0" name="Bildplatzhalter 2"/>
          <p:cNvSpPr>
            <a:spLocks noGrp="1"/>
          </p:cNvSpPr>
          <p:nvPr>
            <p:ph type="pic" sz="quarter" idx="10"/>
          </p:nvPr>
        </p:nvSpPr>
        <p:spPr>
          <a:xfrm>
            <a:off x="245876" y="1977668"/>
            <a:ext cx="8640000" cy="2538353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de-DE" dirty="0"/>
          </a:p>
        </p:txBody>
      </p:sp>
      <p:sp>
        <p:nvSpPr>
          <p:cNvPr id="11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6105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en-US" noProof="0"/>
              <a:t>Click to edit Master title style</a:t>
            </a:r>
            <a:endParaRPr lang="de-DE" noProof="0" dirty="0"/>
          </a:p>
        </p:txBody>
      </p:sp>
      <p:sp>
        <p:nvSpPr>
          <p:cNvPr id="14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Speaker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47663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mi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3922" y="2668950"/>
            <a:ext cx="3608278" cy="984728"/>
          </a:xfrm>
          <a:prstGeom prst="rect">
            <a:avLst/>
          </a:prstGeom>
        </p:spPr>
      </p:pic>
      <p:sp>
        <p:nvSpPr>
          <p:cNvPr id="17" name="Line 7"/>
          <p:cNvSpPr>
            <a:spLocks noChangeShapeType="1"/>
          </p:cNvSpPr>
          <p:nvPr userDrawn="1"/>
        </p:nvSpPr>
        <p:spPr bwMode="auto">
          <a:xfrm flipV="1">
            <a:off x="251520" y="4624035"/>
            <a:ext cx="864096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876" y="1329929"/>
            <a:ext cx="8640000" cy="485717"/>
          </a:xfrm>
        </p:spPr>
        <p:txBody>
          <a:bodyPr/>
          <a:lstStyle>
            <a:lvl1pPr marL="0" indent="0">
              <a:buNone/>
              <a:defRPr sz="2000">
                <a:solidFill>
                  <a:srgbClr val="179C7D"/>
                </a:solidFill>
              </a:defRPr>
            </a:lvl1pPr>
          </a:lstStyle>
          <a:p>
            <a:pPr lvl="0"/>
            <a:r>
              <a:rPr lang="en-US" noProof="0"/>
              <a:t>Click to edit Master subtitle style</a:t>
            </a:r>
            <a:endParaRPr lang="de-DE" noProof="0" dirty="0"/>
          </a:p>
        </p:txBody>
      </p:sp>
      <p:sp>
        <p:nvSpPr>
          <p:cNvPr id="19" name="Line 13"/>
          <p:cNvSpPr>
            <a:spLocks noChangeShapeType="1"/>
          </p:cNvSpPr>
          <p:nvPr userDrawn="1"/>
        </p:nvSpPr>
        <p:spPr bwMode="auto">
          <a:xfrm>
            <a:off x="251520" y="1869653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0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6105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en-US" noProof="0"/>
              <a:t>Click to edit Master title style</a:t>
            </a:r>
            <a:endParaRPr lang="de-DE" noProof="0" dirty="0"/>
          </a:p>
        </p:txBody>
      </p:sp>
      <p:sp>
        <p:nvSpPr>
          <p:cNvPr id="22" name="Text Box 8"/>
          <p:cNvSpPr txBox="1">
            <a:spLocks noChangeArrowheads="1"/>
          </p:cNvSpPr>
          <p:nvPr userDrawn="1"/>
        </p:nvSpPr>
        <p:spPr bwMode="auto">
          <a:xfrm>
            <a:off x="251520" y="4804293"/>
            <a:ext cx="1656184" cy="1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700" dirty="0">
                <a:solidFill>
                  <a:schemeClr val="bg2"/>
                </a:solidFill>
              </a:rPr>
              <a:t>© Fraunhofer</a:t>
            </a:r>
            <a:r>
              <a:rPr lang="de-DE" sz="700" baseline="0" dirty="0">
                <a:solidFill>
                  <a:schemeClr val="bg2"/>
                </a:solidFill>
              </a:rPr>
              <a:t> HHI | </a:t>
            </a:r>
            <a:r>
              <a:rPr lang="de-DE" sz="700" kern="1200" dirty="0">
                <a:solidFill>
                  <a:schemeClr val="bg2"/>
                </a:solidFill>
                <a:latin typeface="Frutiger LT Com 55 Roman" pitchFamily="34" charset="0"/>
                <a:ea typeface="+mn-ea"/>
                <a:cs typeface="+mn-cs"/>
              </a:rPr>
              <a:t>Date</a:t>
            </a:r>
            <a:r>
              <a:rPr lang="de-DE" sz="700" dirty="0"/>
              <a:t> </a:t>
            </a:r>
            <a:r>
              <a:rPr lang="de-DE" sz="700" baseline="0" dirty="0">
                <a:solidFill>
                  <a:schemeClr val="bg2"/>
                </a:solidFill>
              </a:rPr>
              <a:t>| </a:t>
            </a:r>
            <a:fld id="{4785A00F-3F63-4AFD-A8F6-82BEE2F21D45}" type="slidenum">
              <a:rPr lang="de-DE" sz="700" baseline="0" smtClean="0">
                <a:solidFill>
                  <a:schemeClr val="bg2"/>
                </a:solidFill>
              </a:rPr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de-DE" sz="700" dirty="0">
              <a:solidFill>
                <a:schemeClr val="bg2"/>
              </a:solidFill>
            </a:endParaRPr>
          </a:p>
        </p:txBody>
      </p:sp>
      <p:sp>
        <p:nvSpPr>
          <p:cNvPr id="10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Speaker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17053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/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245876" y="1131591"/>
            <a:ext cx="8640000" cy="3384452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  <p:sp>
        <p:nvSpPr>
          <p:cNvPr id="8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Heiner Kirchhoffer</a:t>
            </a:r>
          </a:p>
        </p:txBody>
      </p:sp>
    </p:spTree>
    <p:extLst>
      <p:ext uri="{BB962C8B-B14F-4D97-AF65-F5344CB8AC3E}">
        <p14:creationId xmlns:p14="http://schemas.microsoft.com/office/powerpoint/2010/main" val="2210753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7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245876" y="1131591"/>
            <a:ext cx="8640000" cy="338445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  <p:sp>
        <p:nvSpPr>
          <p:cNvPr id="10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Speaker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22114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2"/>
          <p:cNvSpPr>
            <a:spLocks noGrp="1"/>
          </p:cNvSpPr>
          <p:nvPr>
            <p:ph type="pic" sz="quarter" idx="11"/>
          </p:nvPr>
        </p:nvSpPr>
        <p:spPr>
          <a:xfrm>
            <a:off x="245876" y="1131590"/>
            <a:ext cx="8640000" cy="3384000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de-DE" dirty="0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9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Speaker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23437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46836" y="251100"/>
            <a:ext cx="8640000" cy="91915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de-DE" dirty="0"/>
          </a:p>
        </p:txBody>
      </p:sp>
      <p:sp>
        <p:nvSpPr>
          <p:cNvPr id="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6836" y="1331100"/>
            <a:ext cx="8640000" cy="31861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3" name="Line 7"/>
          <p:cNvSpPr>
            <a:spLocks noChangeShapeType="1"/>
          </p:cNvSpPr>
          <p:nvPr userDrawn="1"/>
        </p:nvSpPr>
        <p:spPr bwMode="auto">
          <a:xfrm flipV="1">
            <a:off x="251520" y="4624035"/>
            <a:ext cx="864096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7179" y="4714293"/>
            <a:ext cx="1055301" cy="288000"/>
          </a:xfrm>
          <a:prstGeom prst="rect">
            <a:avLst/>
          </a:prstGeom>
        </p:spPr>
      </p:pic>
      <p:sp>
        <p:nvSpPr>
          <p:cNvPr id="16" name="Text Box 8"/>
          <p:cNvSpPr txBox="1">
            <a:spLocks noChangeArrowheads="1"/>
          </p:cNvSpPr>
          <p:nvPr userDrawn="1"/>
        </p:nvSpPr>
        <p:spPr bwMode="auto">
          <a:xfrm>
            <a:off x="251520" y="4804293"/>
            <a:ext cx="2016224" cy="107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700" dirty="0">
                <a:solidFill>
                  <a:schemeClr val="bg2"/>
                </a:solidFill>
              </a:rPr>
              <a:t>© Fraunhofer</a:t>
            </a:r>
            <a:r>
              <a:rPr lang="de-DE" sz="700" baseline="0" dirty="0">
                <a:solidFill>
                  <a:schemeClr val="bg2"/>
                </a:solidFill>
              </a:rPr>
              <a:t> HHI</a:t>
            </a:r>
            <a:endParaRPr lang="de-DE" sz="700" dirty="0">
              <a:solidFill>
                <a:schemeClr val="bg2"/>
              </a:solidFill>
            </a:endParaRPr>
          </a:p>
        </p:txBody>
      </p:sp>
      <p:sp>
        <p:nvSpPr>
          <p:cNvPr id="7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Heiner Kirchhoffer</a:t>
            </a:r>
          </a:p>
        </p:txBody>
      </p:sp>
    </p:spTree>
    <p:extLst>
      <p:ext uri="{BB962C8B-B14F-4D97-AF65-F5344CB8AC3E}">
        <p14:creationId xmlns:p14="http://schemas.microsoft.com/office/powerpoint/2010/main" val="3302042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92" r:id="rId2"/>
    <p:sldLayoutId id="2147483685" r:id="rId3"/>
    <p:sldLayoutId id="2147483686" r:id="rId4"/>
    <p:sldLayoutId id="2147483688" r:id="rId5"/>
  </p:sldLayoutIdLst>
  <p:hf sldNum="0" hdr="0" dt="0"/>
  <p:txStyles>
    <p:titleStyle>
      <a:lvl1pPr marL="0" indent="0" algn="l" defTabSz="5040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anose="020B0303030504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9pPr>
    </p:titleStyle>
    <p:bodyStyle>
      <a:lvl1pPr marL="360000" indent="-360000" algn="l" defTabSz="360000" rtl="0" eaLnBrk="1" fontAlgn="base" hangingPunct="1">
        <a:spcBef>
          <a:spcPct val="0"/>
        </a:spcBef>
        <a:spcAft>
          <a:spcPts val="900"/>
        </a:spcAft>
        <a:buClr>
          <a:schemeClr val="tx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360000" algn="l" defTabSz="360000" rtl="0" eaLnBrk="1" fontAlgn="base" hangingPunct="1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2pPr>
      <a:lvl3pPr marL="1080000" indent="-360000" algn="l" defTabSz="360000" rtl="0" eaLnBrk="1" fontAlgn="base" hangingPunct="1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3pPr>
      <a:lvl4pPr marL="1440000" indent="-360000" algn="l" defTabSz="360000" rtl="0" eaLnBrk="1" fontAlgn="base" hangingPunct="1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4pPr>
      <a:lvl5pPr marL="1800000" indent="-360000" algn="l" defTabSz="360000" rtl="0" eaLnBrk="1" fontAlgn="base" hangingPunct="1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5pPr>
      <a:lvl6pPr marL="18875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6pPr>
      <a:lvl7pPr marL="23447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7pPr>
      <a:lvl8pPr marL="28019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8pPr>
      <a:lvl9pPr marL="32591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0549C8-4518-944F-BB7F-143B96B3CF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JVET-P0300 – High throughput CABAC mode for VVC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126DC4-E833-8A4D-B78E-9026BCDFDC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Motivated by two proposals (from the previous JVET meeting):</a:t>
            </a:r>
          </a:p>
          <a:p>
            <a:r>
              <a:rPr lang="en-US" dirty="0"/>
              <a:t>JVET-O0308: CABAC skip mode</a:t>
            </a:r>
          </a:p>
          <a:p>
            <a:pPr lvl="1"/>
            <a:r>
              <a:rPr lang="en-US" dirty="0"/>
              <a:t>Write bins into the bit stream without arithmetic coding</a:t>
            </a:r>
          </a:p>
          <a:p>
            <a:r>
              <a:rPr lang="en-US" dirty="0"/>
              <a:t>JVET-O0554: Generalized bypass (GB) mode </a:t>
            </a:r>
          </a:p>
          <a:p>
            <a:pPr lvl="1"/>
            <a:r>
              <a:rPr lang="en-US" dirty="0"/>
              <a:t>Coding interval subdivision by bit-shift instead of multiplication</a:t>
            </a:r>
          </a:p>
          <a:p>
            <a:pPr lvl="1"/>
            <a:r>
              <a:rPr lang="en-US" dirty="0"/>
              <a:t>No context model update</a:t>
            </a:r>
          </a:p>
          <a:p>
            <a:pPr lvl="1"/>
            <a:r>
              <a:rPr lang="en-US" dirty="0"/>
              <a:t>Applied to selected context models only</a:t>
            </a:r>
          </a:p>
          <a:p>
            <a:pPr lvl="1"/>
            <a:endParaRPr lang="en-US" dirty="0"/>
          </a:p>
          <a:p>
            <a:r>
              <a:rPr lang="en-US" dirty="0"/>
              <a:t>Proposed:</a:t>
            </a:r>
            <a:br>
              <a:rPr lang="en-US" dirty="0"/>
            </a:br>
            <a:r>
              <a:rPr lang="en-US" dirty="0"/>
              <a:t>Use generalized bypass for </a:t>
            </a:r>
            <a:r>
              <a:rPr lang="en-US" b="1" dirty="0"/>
              <a:t>all</a:t>
            </a:r>
            <a:r>
              <a:rPr lang="en-US" dirty="0"/>
              <a:t> regular bins to achieve a </a:t>
            </a:r>
            <a:r>
              <a:rPr lang="en-US" b="1" dirty="0"/>
              <a:t>high throughput</a:t>
            </a:r>
            <a:r>
              <a:rPr lang="en-US" dirty="0"/>
              <a:t> mode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0BCCD6-92D9-954D-8D39-D4D609306E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Heiner Kirchhoffer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356319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C96E1-7005-A247-A4D0-2A1CC59D4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738664"/>
          </a:xfrm>
        </p:spPr>
        <p:txBody>
          <a:bodyPr/>
          <a:lstStyle/>
          <a:p>
            <a:r>
              <a:rPr lang="en-US" dirty="0"/>
              <a:t>Test: Proposed, </a:t>
            </a:r>
            <a:r>
              <a:rPr lang="en-US" dirty="0" err="1"/>
              <a:t>numGB</a:t>
            </a:r>
            <a:r>
              <a:rPr lang="en-US" dirty="0"/>
              <a:t>=3, jointly trained </a:t>
            </a:r>
            <a:r>
              <a:rPr lang="en-US" dirty="0" err="1"/>
              <a:t>init</a:t>
            </a:r>
            <a:r>
              <a:rPr lang="en-US" dirty="0"/>
              <a:t> values</a:t>
            </a:r>
            <a:br>
              <a:rPr lang="en-US" dirty="0"/>
            </a:br>
            <a:r>
              <a:rPr lang="en-US" dirty="0"/>
              <a:t>Reference: VTM-6.0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1D5F2C5C-B5D6-DC45-A150-23001333F11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2107769"/>
              </p:ext>
            </p:extLst>
          </p:nvPr>
        </p:nvGraphicFramePr>
        <p:xfrm>
          <a:off x="1331640" y="1347614"/>
          <a:ext cx="4896543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4513">
                  <a:extLst>
                    <a:ext uri="{9D8B030D-6E8A-4147-A177-3AD203B41FA5}">
                      <a16:colId xmlns:a16="http://schemas.microsoft.com/office/drawing/2014/main" val="496859383"/>
                    </a:ext>
                  </a:extLst>
                </a:gridCol>
                <a:gridCol w="935026">
                  <a:extLst>
                    <a:ext uri="{9D8B030D-6E8A-4147-A177-3AD203B41FA5}">
                      <a16:colId xmlns:a16="http://schemas.microsoft.com/office/drawing/2014/main" val="1521640671"/>
                    </a:ext>
                  </a:extLst>
                </a:gridCol>
                <a:gridCol w="1006952">
                  <a:extLst>
                    <a:ext uri="{9D8B030D-6E8A-4147-A177-3AD203B41FA5}">
                      <a16:colId xmlns:a16="http://schemas.microsoft.com/office/drawing/2014/main" val="1053963907"/>
                    </a:ext>
                  </a:extLst>
                </a:gridCol>
                <a:gridCol w="935026">
                  <a:extLst>
                    <a:ext uri="{9D8B030D-6E8A-4147-A177-3AD203B41FA5}">
                      <a16:colId xmlns:a16="http://schemas.microsoft.com/office/drawing/2014/main" val="1283346192"/>
                    </a:ext>
                  </a:extLst>
                </a:gridCol>
                <a:gridCol w="935026">
                  <a:extLst>
                    <a:ext uri="{9D8B030D-6E8A-4147-A177-3AD203B41FA5}">
                      <a16:colId xmlns:a16="http://schemas.microsoft.com/office/drawing/2014/main" val="21734948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QP 2-17</a:t>
                      </a:r>
                      <a:br>
                        <a:rPr lang="en-US" dirty="0"/>
                      </a:br>
                      <a:r>
                        <a:rPr lang="en-US" dirty="0"/>
                        <a:t>100 </a:t>
                      </a:r>
                      <a:r>
                        <a:rPr lang="en-US" dirty="0" err="1"/>
                        <a:t>fr.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DecT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50277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3.89%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3.78%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4.05%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89%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35057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79463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4.09%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3.54%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3.77%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89%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58188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4.23%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3.74%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3.66%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88%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4076413"/>
                  </a:ext>
                </a:extLst>
              </a:tr>
            </a:tbl>
          </a:graphicData>
        </a:graphic>
      </p:graphicFrame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0BEE013-33F6-3F4E-95B0-7F0A8455D6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Heiner Kirchhoffer</a:t>
            </a:r>
            <a:endParaRPr lang="de-DE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FAB1D90-2C0B-7346-A2A8-69A6A1D64799}"/>
              </a:ext>
            </a:extLst>
          </p:cNvPr>
          <p:cNvSpPr txBox="1">
            <a:spLocks/>
          </p:cNvSpPr>
          <p:nvPr/>
        </p:nvSpPr>
        <p:spPr bwMode="auto">
          <a:xfrm>
            <a:off x="245876" y="3828903"/>
            <a:ext cx="8640000" cy="68713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6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tx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2pPr>
            <a:lvl3pPr marL="108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3pPr>
            <a:lvl4pPr marL="144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4pPr>
            <a:lvl5pPr marL="180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5pPr>
            <a:lvl6pPr marL="18875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23447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8019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32591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CA" kern="0" dirty="0"/>
              <a:t>	Decoder runtimes should be accurate (simulated on an isolated computer).</a:t>
            </a:r>
            <a:endParaRPr lang="en-US" kern="0" dirty="0"/>
          </a:p>
          <a:p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4355176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C96E1-7005-A247-A4D0-2A1CC59D4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738664"/>
          </a:xfrm>
        </p:spPr>
        <p:txBody>
          <a:bodyPr/>
          <a:lstStyle/>
          <a:p>
            <a:r>
              <a:rPr lang="en-US" dirty="0"/>
              <a:t>Test: Proposed, </a:t>
            </a:r>
            <a:r>
              <a:rPr lang="en-US" dirty="0" err="1"/>
              <a:t>numGB</a:t>
            </a:r>
            <a:r>
              <a:rPr lang="en-US" dirty="0"/>
              <a:t>=3, jointly trained </a:t>
            </a:r>
            <a:r>
              <a:rPr lang="en-US" dirty="0" err="1"/>
              <a:t>init</a:t>
            </a:r>
            <a:r>
              <a:rPr lang="en-US" dirty="0"/>
              <a:t> values</a:t>
            </a:r>
            <a:br>
              <a:rPr lang="en-US" dirty="0"/>
            </a:br>
            <a:r>
              <a:rPr lang="en-US" dirty="0"/>
              <a:t>Reference: VTM-6.0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1D5F2C5C-B5D6-DC45-A150-23001333F11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1378102"/>
              </p:ext>
            </p:extLst>
          </p:nvPr>
        </p:nvGraphicFramePr>
        <p:xfrm>
          <a:off x="1331640" y="1347614"/>
          <a:ext cx="4896543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4513">
                  <a:extLst>
                    <a:ext uri="{9D8B030D-6E8A-4147-A177-3AD203B41FA5}">
                      <a16:colId xmlns:a16="http://schemas.microsoft.com/office/drawing/2014/main" val="496859383"/>
                    </a:ext>
                  </a:extLst>
                </a:gridCol>
                <a:gridCol w="935026">
                  <a:extLst>
                    <a:ext uri="{9D8B030D-6E8A-4147-A177-3AD203B41FA5}">
                      <a16:colId xmlns:a16="http://schemas.microsoft.com/office/drawing/2014/main" val="1521640671"/>
                    </a:ext>
                  </a:extLst>
                </a:gridCol>
                <a:gridCol w="1006952">
                  <a:extLst>
                    <a:ext uri="{9D8B030D-6E8A-4147-A177-3AD203B41FA5}">
                      <a16:colId xmlns:a16="http://schemas.microsoft.com/office/drawing/2014/main" val="1053963907"/>
                    </a:ext>
                  </a:extLst>
                </a:gridCol>
                <a:gridCol w="935026">
                  <a:extLst>
                    <a:ext uri="{9D8B030D-6E8A-4147-A177-3AD203B41FA5}">
                      <a16:colId xmlns:a16="http://schemas.microsoft.com/office/drawing/2014/main" val="1283346192"/>
                    </a:ext>
                  </a:extLst>
                </a:gridCol>
                <a:gridCol w="935026">
                  <a:extLst>
                    <a:ext uri="{9D8B030D-6E8A-4147-A177-3AD203B41FA5}">
                      <a16:colId xmlns:a16="http://schemas.microsoft.com/office/drawing/2014/main" val="21734948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QP</a:t>
                      </a:r>
                      <a:br>
                        <a:rPr lang="en-US" dirty="0"/>
                      </a:br>
                      <a:r>
                        <a:rPr lang="en-US" dirty="0"/>
                        <a:t>22-37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DecT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50277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3.68%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2.84%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2.86%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95%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35057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4.49%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3.35%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4.33%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97%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79463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3.09%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0.63%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0.30%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97%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58188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3.15%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0.50%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0.20%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97%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4076413"/>
                  </a:ext>
                </a:extLst>
              </a:tr>
            </a:tbl>
          </a:graphicData>
        </a:graphic>
      </p:graphicFrame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0BEE013-33F6-3F4E-95B0-7F0A8455D6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Heiner Kirchhoffer</a:t>
            </a:r>
            <a:endParaRPr lang="de-D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1595712-8BF8-614A-8C66-9029BC534670}"/>
              </a:ext>
            </a:extLst>
          </p:cNvPr>
          <p:cNvSpPr txBox="1">
            <a:spLocks/>
          </p:cNvSpPr>
          <p:nvPr/>
        </p:nvSpPr>
        <p:spPr bwMode="auto">
          <a:xfrm>
            <a:off x="245876" y="3828903"/>
            <a:ext cx="8640000" cy="68713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6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tx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2pPr>
            <a:lvl3pPr marL="108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3pPr>
            <a:lvl4pPr marL="144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4pPr>
            <a:lvl5pPr marL="180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5pPr>
            <a:lvl6pPr marL="18875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23447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8019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32591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CA" kern="0" dirty="0"/>
              <a:t>	Decoder runtimes should be accurate (simulated on an isolated computer).</a:t>
            </a:r>
            <a:endParaRPr lang="en-US" kern="0" dirty="0"/>
          </a:p>
          <a:p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5626776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76F5D0-A934-E341-857D-ADB3534362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Variant 1: Fixed LPS width coding interval subdivision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93EC5D-847D-BD4E-8285-801BD8F7CE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ivlCurrRange</a:t>
            </a:r>
            <a:r>
              <a:rPr lang="en-US" dirty="0"/>
              <a:t> is initialized with 480 (instead of 510)</a:t>
            </a:r>
          </a:p>
          <a:p>
            <a:r>
              <a:rPr lang="en-US" dirty="0"/>
              <a:t>Bypass mode is used for </a:t>
            </a:r>
            <a:r>
              <a:rPr lang="en-US" dirty="0" err="1"/>
              <a:t>pShiftGB</a:t>
            </a:r>
            <a:r>
              <a:rPr lang="en-US" dirty="0"/>
              <a:t> = 0</a:t>
            </a:r>
          </a:p>
          <a:p>
            <a:r>
              <a:rPr lang="en-US" dirty="0"/>
              <a:t>For </a:t>
            </a:r>
            <a:r>
              <a:rPr lang="en-US" dirty="0" err="1"/>
              <a:t>pShiftGB</a:t>
            </a:r>
            <a:r>
              <a:rPr lang="en-US" dirty="0"/>
              <a:t> &gt; 0</a:t>
            </a:r>
            <a:r>
              <a:rPr lang="en-US"/>
              <a:t>, coding </a:t>
            </a:r>
            <a:r>
              <a:rPr lang="en-US" dirty="0"/>
              <a:t>interval subdivision is changed from</a:t>
            </a:r>
          </a:p>
          <a:p>
            <a:pPr marL="0" indent="0">
              <a:buNone/>
            </a:pPr>
            <a:r>
              <a:rPr lang="en-US" b="1" dirty="0"/>
              <a:t>		</a:t>
            </a:r>
            <a:r>
              <a:rPr lang="en-US" b="1" dirty="0" err="1"/>
              <a:t>ivlLpsRange</a:t>
            </a:r>
            <a:r>
              <a:rPr lang="en-US" dirty="0"/>
              <a:t> = </a:t>
            </a:r>
            <a:r>
              <a:rPr lang="en-US" b="1" dirty="0" err="1"/>
              <a:t>ivlCurrRange</a:t>
            </a:r>
            <a:r>
              <a:rPr lang="en-US" dirty="0"/>
              <a:t> &gt;&gt; ( </a:t>
            </a:r>
            <a:r>
              <a:rPr lang="en-US" b="1" dirty="0" err="1"/>
              <a:t>pShiftGB</a:t>
            </a:r>
            <a:r>
              <a:rPr lang="en-US" dirty="0"/>
              <a:t> + 1 )	</a:t>
            </a:r>
          </a:p>
          <a:p>
            <a:pPr marL="0" indent="0">
              <a:buNone/>
            </a:pPr>
            <a:r>
              <a:rPr lang="en-US" dirty="0"/>
              <a:t>	to</a:t>
            </a:r>
          </a:p>
          <a:p>
            <a:pPr marL="0" indent="0">
              <a:buNone/>
            </a:pPr>
            <a:r>
              <a:rPr lang="en-US" b="1" dirty="0"/>
              <a:t>		</a:t>
            </a:r>
            <a:r>
              <a:rPr lang="en-US" b="1" dirty="0" err="1"/>
              <a:t>ivlLpsRange</a:t>
            </a:r>
            <a:r>
              <a:rPr lang="en-US" dirty="0"/>
              <a:t> = </a:t>
            </a:r>
            <a:r>
              <a:rPr lang="en-US" b="1" dirty="0"/>
              <a:t>384</a:t>
            </a:r>
            <a:r>
              <a:rPr lang="en-US" dirty="0"/>
              <a:t> &gt;&gt; ( </a:t>
            </a:r>
            <a:r>
              <a:rPr lang="en-US" b="1" dirty="0" err="1"/>
              <a:t>pShiftGB</a:t>
            </a:r>
            <a:r>
              <a:rPr lang="en-US" dirty="0"/>
              <a:t> + 1 )</a:t>
            </a:r>
            <a:endParaRPr lang="en-US" b="1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With this setting, </a:t>
            </a:r>
            <a:r>
              <a:rPr lang="en-US" b="1" dirty="0" err="1"/>
              <a:t>ivlLpsRange</a:t>
            </a:r>
            <a:r>
              <a:rPr lang="en-US" dirty="0"/>
              <a:t> can be implemented with 6 instead of 9 bit.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9A2939-BA79-2645-9580-27382D9B7C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Heiner Kirchhoffer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825468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C96E1-7005-A247-A4D0-2A1CC59D4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738664"/>
          </a:xfrm>
        </p:spPr>
        <p:txBody>
          <a:bodyPr/>
          <a:lstStyle/>
          <a:p>
            <a:r>
              <a:rPr lang="en-US" dirty="0"/>
              <a:t>Summary of proposed methods</a:t>
            </a:r>
            <a:br>
              <a:rPr lang="en-US" dirty="0"/>
            </a:br>
            <a:r>
              <a:rPr lang="en-US" b="0" dirty="0" err="1"/>
              <a:t>Luma</a:t>
            </a:r>
            <a:r>
              <a:rPr lang="en-US" b="0" dirty="0"/>
              <a:t>-BD-rate over VTM-6.0, QP2-17</a:t>
            </a:r>
            <a:endParaRPr lang="en-US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1D5F2C5C-B5D6-DC45-A150-23001333F11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3867584"/>
              </p:ext>
            </p:extLst>
          </p:nvPr>
        </p:nvGraphicFramePr>
        <p:xfrm>
          <a:off x="971600" y="1635646"/>
          <a:ext cx="6984777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2163">
                  <a:extLst>
                    <a:ext uri="{9D8B030D-6E8A-4147-A177-3AD203B41FA5}">
                      <a16:colId xmlns:a16="http://schemas.microsoft.com/office/drawing/2014/main" val="1346352698"/>
                    </a:ext>
                  </a:extLst>
                </a:gridCol>
                <a:gridCol w="2002173">
                  <a:extLst>
                    <a:ext uri="{9D8B030D-6E8A-4147-A177-3AD203B41FA5}">
                      <a16:colId xmlns:a16="http://schemas.microsoft.com/office/drawing/2014/main" val="496859383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1521640671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1053963907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1283346192"/>
                    </a:ext>
                  </a:extLst>
                </a:gridCol>
                <a:gridCol w="1008113">
                  <a:extLst>
                    <a:ext uri="{9D8B030D-6E8A-4147-A177-3AD203B41FA5}">
                      <a16:colId xmlns:a16="http://schemas.microsoft.com/office/drawing/2014/main" val="21734948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QP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Method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5027758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2-17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P0300 baseline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3.89%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4.09%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4.23%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350573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P0300 variant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4.24%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4.55%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4.70%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7946331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22-37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P0300 baseline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3.68%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4.49%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3.09%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3.15%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581882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P0300 variant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4.10%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4.85%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3.72%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4076413"/>
                  </a:ext>
                </a:extLst>
              </a:tr>
            </a:tbl>
          </a:graphicData>
        </a:graphic>
      </p:graphicFrame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0BEE013-33F6-3F4E-95B0-7F0A8455D6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Heiner Kirchhoffer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327921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A30486-B594-D541-930C-C2457879C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738664"/>
          </a:xfrm>
        </p:spPr>
        <p:txBody>
          <a:bodyPr/>
          <a:lstStyle/>
          <a:p>
            <a:r>
              <a:rPr lang="en-US" dirty="0"/>
              <a:t>Proposed method compared to VTM 6.0:</a:t>
            </a:r>
            <a:br>
              <a:rPr lang="en-US" dirty="0"/>
            </a:br>
            <a:r>
              <a:rPr lang="en-US" dirty="0"/>
              <a:t>Variables per context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8DF61-3782-CC4C-917E-7B35F9D759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VTM-6.0:</a:t>
            </a:r>
          </a:p>
          <a:p>
            <a:pPr marL="360000" lvl="1" indent="0">
              <a:buNone/>
            </a:pPr>
            <a:r>
              <a:rPr lang="en-CA" dirty="0"/>
              <a:t>	pStateIdx0:		10 bit, RAM, updated every regular bin</a:t>
            </a:r>
            <a:br>
              <a:rPr lang="en-CA" dirty="0"/>
            </a:br>
            <a:r>
              <a:rPr lang="en-CA" dirty="0"/>
              <a:t>	pStateIdx1:		14 bit, RAM, updated every regular bin</a:t>
            </a:r>
            <a:br>
              <a:rPr lang="en-CA" dirty="0"/>
            </a:br>
            <a:r>
              <a:rPr lang="en-CA" dirty="0"/>
              <a:t>	</a:t>
            </a:r>
            <a:r>
              <a:rPr lang="en-CA" dirty="0" err="1"/>
              <a:t>shiftIdx</a:t>
            </a:r>
            <a:r>
              <a:rPr lang="en-CA" dirty="0"/>
              <a:t>:		  4 bit, ROM</a:t>
            </a:r>
          </a:p>
          <a:p>
            <a:pPr marL="360000" lvl="1" indent="0">
              <a:buNone/>
            </a:pPr>
            <a:r>
              <a:rPr lang="en-CA" dirty="0"/>
              <a:t>	</a:t>
            </a:r>
            <a:r>
              <a:rPr lang="en-CA" b="1" dirty="0"/>
              <a:t>28 bit in total</a:t>
            </a:r>
            <a:endParaRPr lang="en-US" b="1" dirty="0"/>
          </a:p>
          <a:p>
            <a:r>
              <a:rPr lang="en-US" dirty="0"/>
              <a:t>Proposed high throughput mode:</a:t>
            </a:r>
          </a:p>
          <a:p>
            <a:pPr marL="360000" lvl="1" indent="0">
              <a:buNone/>
            </a:pPr>
            <a:r>
              <a:rPr lang="en-CA" dirty="0"/>
              <a:t>	</a:t>
            </a:r>
            <a:r>
              <a:rPr lang="en-CA" dirty="0" err="1"/>
              <a:t>valMpsGB</a:t>
            </a:r>
            <a:r>
              <a:rPr lang="en-CA" dirty="0"/>
              <a:t>:		1 bit, RAM, set once during context initialization</a:t>
            </a:r>
            <a:br>
              <a:rPr lang="en-CA" dirty="0"/>
            </a:br>
            <a:r>
              <a:rPr lang="en-CA" dirty="0"/>
              <a:t>	</a:t>
            </a:r>
            <a:r>
              <a:rPr lang="en-CA" dirty="0" err="1"/>
              <a:t>pShiftGB</a:t>
            </a:r>
            <a:r>
              <a:rPr lang="en-CA" dirty="0"/>
              <a:t>:		2 bit, RAM, set once during context initialization</a:t>
            </a:r>
          </a:p>
          <a:p>
            <a:pPr marL="360000" lvl="1" indent="0">
              <a:buNone/>
            </a:pPr>
            <a:r>
              <a:rPr lang="en-CA" dirty="0"/>
              <a:t>	</a:t>
            </a:r>
            <a:r>
              <a:rPr lang="en-CA" b="1" dirty="0"/>
              <a:t>3 bit in total</a:t>
            </a:r>
            <a:br>
              <a:rPr lang="en-CA" dirty="0"/>
            </a:b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83F3D2-4843-D940-85CF-78173CF570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Heiner Kirchhoffer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18401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A30486-B594-D541-930C-C2457879C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738664"/>
          </a:xfrm>
        </p:spPr>
        <p:txBody>
          <a:bodyPr/>
          <a:lstStyle/>
          <a:p>
            <a:r>
              <a:rPr lang="en-US" dirty="0"/>
              <a:t>Proposed method compared to VTM 6.0:</a:t>
            </a:r>
            <a:br>
              <a:rPr lang="en-US" dirty="0"/>
            </a:br>
            <a:r>
              <a:rPr lang="en-US" dirty="0"/>
              <a:t>Coding interval subdivision (done for each regular bin)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8DF61-3782-CC4C-917E-7B35F9D759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VTM-6.0:</a:t>
            </a:r>
          </a:p>
          <a:p>
            <a:pPr marL="0" indent="0">
              <a:buNone/>
            </a:pPr>
            <a:r>
              <a:rPr lang="en-CA" dirty="0"/>
              <a:t>		</a:t>
            </a:r>
            <a:r>
              <a:rPr lang="en-CA" dirty="0" err="1"/>
              <a:t>qRangeIdx</a:t>
            </a:r>
            <a:r>
              <a:rPr lang="en-CA" dirty="0"/>
              <a:t> = </a:t>
            </a:r>
            <a:r>
              <a:rPr lang="en-CA" b="1" dirty="0" err="1"/>
              <a:t>ivlCurrRange</a:t>
            </a:r>
            <a:r>
              <a:rPr lang="en-CA" dirty="0"/>
              <a:t> &gt;&gt; 5</a:t>
            </a:r>
            <a:br>
              <a:rPr lang="en-CA" dirty="0"/>
            </a:br>
            <a:r>
              <a:rPr lang="en-CA" dirty="0"/>
              <a:t>		</a:t>
            </a:r>
            <a:r>
              <a:rPr lang="en-CA" dirty="0" err="1"/>
              <a:t>pState</a:t>
            </a:r>
            <a:r>
              <a:rPr lang="en-CA" dirty="0"/>
              <a:t> = </a:t>
            </a:r>
            <a:r>
              <a:rPr lang="en-CA" b="1" dirty="0"/>
              <a:t>pStateIdx1</a:t>
            </a:r>
            <a:r>
              <a:rPr lang="en-CA" dirty="0"/>
              <a:t> + 16 * </a:t>
            </a:r>
            <a:r>
              <a:rPr lang="en-CA" b="1" dirty="0"/>
              <a:t>pStateIdx0</a:t>
            </a:r>
            <a:br>
              <a:rPr lang="en-CA" dirty="0"/>
            </a:br>
            <a:r>
              <a:rPr lang="en-CA" dirty="0"/>
              <a:t>		</a:t>
            </a:r>
            <a:r>
              <a:rPr lang="en-CA" dirty="0" err="1"/>
              <a:t>valMps</a:t>
            </a:r>
            <a:r>
              <a:rPr lang="en-CA" dirty="0"/>
              <a:t> = </a:t>
            </a:r>
            <a:r>
              <a:rPr lang="en-CA" dirty="0" err="1"/>
              <a:t>pState</a:t>
            </a:r>
            <a:r>
              <a:rPr lang="en-CA" dirty="0"/>
              <a:t> &gt;&gt; 14</a:t>
            </a:r>
            <a:br>
              <a:rPr lang="en-CA" dirty="0"/>
            </a:br>
            <a:r>
              <a:rPr lang="en-CA" dirty="0"/>
              <a:t>		</a:t>
            </a:r>
            <a:r>
              <a:rPr lang="en-CA" b="1" dirty="0" err="1"/>
              <a:t>ivlLpsRange</a:t>
            </a:r>
            <a:r>
              <a:rPr lang="en-CA" dirty="0"/>
              <a:t> = ( </a:t>
            </a:r>
            <a:r>
              <a:rPr lang="en-CA" dirty="0" err="1"/>
              <a:t>qRangeIdx</a:t>
            </a:r>
            <a:r>
              <a:rPr lang="en-CA" dirty="0"/>
              <a:t> * ( (</a:t>
            </a:r>
            <a:r>
              <a:rPr lang="en-CA" dirty="0" err="1"/>
              <a:t>valMps</a:t>
            </a:r>
            <a:r>
              <a:rPr lang="en-CA" dirty="0"/>
              <a:t> ?  32767 − </a:t>
            </a:r>
            <a:r>
              <a:rPr lang="en-CA" dirty="0" err="1"/>
              <a:t>pState</a:t>
            </a:r>
            <a:r>
              <a:rPr lang="en-CA" dirty="0"/>
              <a:t> : </a:t>
            </a:r>
            <a:r>
              <a:rPr lang="en-CA" dirty="0" err="1"/>
              <a:t>pState</a:t>
            </a:r>
            <a:r>
              <a:rPr lang="en-CA" dirty="0"/>
              <a:t> )&gt;&gt;9 )&gt;&gt;1 ) + 4</a:t>
            </a:r>
            <a:endParaRPr lang="de-DE" dirty="0"/>
          </a:p>
          <a:p>
            <a:endParaRPr lang="en-US" dirty="0"/>
          </a:p>
          <a:p>
            <a:r>
              <a:rPr lang="en-US" dirty="0"/>
              <a:t>Proposed high throughput mode:</a:t>
            </a:r>
          </a:p>
          <a:p>
            <a:pPr marL="0" indent="0">
              <a:buNone/>
            </a:pPr>
            <a:r>
              <a:rPr lang="en-US" dirty="0"/>
              <a:t>		</a:t>
            </a:r>
            <a:r>
              <a:rPr lang="en-US" b="1" dirty="0" err="1"/>
              <a:t>ivlLpsRange</a:t>
            </a:r>
            <a:r>
              <a:rPr lang="en-US" dirty="0"/>
              <a:t> = </a:t>
            </a:r>
            <a:r>
              <a:rPr lang="en-US" b="1" dirty="0" err="1"/>
              <a:t>ivlCurrRange</a:t>
            </a:r>
            <a:r>
              <a:rPr lang="en-US" dirty="0"/>
              <a:t> &gt;&gt; ( </a:t>
            </a:r>
            <a:r>
              <a:rPr lang="en-US" b="1" dirty="0" err="1"/>
              <a:t>pShiftGB</a:t>
            </a:r>
            <a:r>
              <a:rPr lang="en-US" dirty="0"/>
              <a:t> + 1 )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83F3D2-4843-D940-85CF-78173CF570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Heiner Kirchhoffer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243958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A30486-B594-D541-930C-C2457879C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738664"/>
          </a:xfrm>
        </p:spPr>
        <p:txBody>
          <a:bodyPr/>
          <a:lstStyle/>
          <a:p>
            <a:r>
              <a:rPr lang="en-US" dirty="0"/>
              <a:t>Proposed method compared to VTM 6.0:</a:t>
            </a:r>
            <a:br>
              <a:rPr lang="en-US" dirty="0"/>
            </a:br>
            <a:r>
              <a:rPr lang="en-US" dirty="0"/>
              <a:t>Context model update (done for each regular bin)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8DF61-3782-CC4C-917E-7B35F9D759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VTM-6.0:</a:t>
            </a:r>
          </a:p>
          <a:p>
            <a:pPr marL="0" indent="0">
              <a:buNone/>
            </a:pPr>
            <a:r>
              <a:rPr lang="en-CA" dirty="0"/>
              <a:t>		pStateIdx0 = pStateIdx0 </a:t>
            </a:r>
            <a:r>
              <a:rPr lang="en-CA" dirty="0">
                <a:sym typeface="Symbol" pitchFamily="2" charset="2"/>
              </a:rPr>
              <a:t></a:t>
            </a:r>
            <a:r>
              <a:rPr lang="en-CA" dirty="0"/>
              <a:t> (pStateIdx0 &gt;&gt; shift0) + (1023   * </a:t>
            </a:r>
            <a:r>
              <a:rPr lang="en-CA" dirty="0" err="1"/>
              <a:t>binVal</a:t>
            </a:r>
            <a:r>
              <a:rPr lang="en-CA" dirty="0"/>
              <a:t> &gt;&gt; shift0)</a:t>
            </a:r>
            <a:br>
              <a:rPr lang="en-CA" dirty="0"/>
            </a:br>
            <a:r>
              <a:rPr lang="en-CA" dirty="0"/>
              <a:t>		pStateIdx1 = pStateIdx1 </a:t>
            </a:r>
            <a:r>
              <a:rPr lang="en-CA" dirty="0">
                <a:sym typeface="Symbol" pitchFamily="2" charset="2"/>
              </a:rPr>
              <a:t></a:t>
            </a:r>
            <a:r>
              <a:rPr lang="en-CA" dirty="0"/>
              <a:t> (pStateIdx1 &gt;&gt; shift1) + (16383 * </a:t>
            </a:r>
            <a:r>
              <a:rPr lang="en-CA" dirty="0" err="1"/>
              <a:t>binVal</a:t>
            </a:r>
            <a:r>
              <a:rPr lang="en-CA" dirty="0"/>
              <a:t> &gt;&gt; shift1) </a:t>
            </a:r>
            <a:br>
              <a:rPr lang="en-CA" dirty="0"/>
            </a:b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Proposed high throughput mode:</a:t>
            </a:r>
          </a:p>
          <a:p>
            <a:pPr marL="0" indent="0">
              <a:buNone/>
            </a:pPr>
            <a:r>
              <a:rPr lang="en-US" dirty="0"/>
              <a:t>		No update.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83F3D2-4843-D940-85CF-78173CF570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Heiner Kirchhoffer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728544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A30486-B594-D541-930C-C2457879C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738664"/>
          </a:xfrm>
        </p:spPr>
        <p:txBody>
          <a:bodyPr/>
          <a:lstStyle/>
          <a:p>
            <a:r>
              <a:rPr lang="en-US" dirty="0"/>
              <a:t>Proposed method compared to VTM 6.0:</a:t>
            </a:r>
            <a:br>
              <a:rPr lang="en-US" dirty="0"/>
            </a:br>
            <a:r>
              <a:rPr lang="en-US" dirty="0"/>
              <a:t>Context initialization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8DF61-3782-CC4C-917E-7B35F9D759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VTM-6.0:</a:t>
            </a:r>
          </a:p>
          <a:p>
            <a:pPr marL="0" indent="0">
              <a:buNone/>
            </a:pPr>
            <a:r>
              <a:rPr lang="en-CA" dirty="0"/>
              <a:t>		</a:t>
            </a:r>
            <a:r>
              <a:rPr lang="en-CA" b="1" dirty="0"/>
              <a:t>pStateIdx0</a:t>
            </a:r>
            <a:r>
              <a:rPr lang="en-CA" dirty="0"/>
              <a:t> = </a:t>
            </a:r>
            <a:r>
              <a:rPr lang="en-CA" b="1" dirty="0" err="1"/>
              <a:t>preCtxState</a:t>
            </a:r>
            <a:r>
              <a:rPr lang="en-CA" dirty="0"/>
              <a:t> &lt;&lt; 3</a:t>
            </a:r>
            <a:br>
              <a:rPr lang="en-CA" dirty="0"/>
            </a:br>
            <a:r>
              <a:rPr lang="en-CA" dirty="0"/>
              <a:t>		</a:t>
            </a:r>
            <a:r>
              <a:rPr lang="en-CA" b="1" dirty="0"/>
              <a:t>pStateIdx1</a:t>
            </a:r>
            <a:r>
              <a:rPr lang="en-CA" dirty="0"/>
              <a:t> = </a:t>
            </a:r>
            <a:r>
              <a:rPr lang="en-CA" b="1" dirty="0" err="1"/>
              <a:t>preCtxState</a:t>
            </a:r>
            <a:r>
              <a:rPr lang="en-CA" dirty="0"/>
              <a:t> &lt;&lt; 7</a:t>
            </a:r>
            <a:br>
              <a:rPr lang="en-CA" dirty="0"/>
            </a:br>
            <a:endParaRPr lang="en-US" dirty="0"/>
          </a:p>
          <a:p>
            <a:r>
              <a:rPr lang="en-US" dirty="0"/>
              <a:t>Proposed high throughput mode:</a:t>
            </a:r>
          </a:p>
          <a:p>
            <a:pPr marL="0" indent="0">
              <a:buNone/>
            </a:pPr>
            <a:r>
              <a:rPr lang="en-US" dirty="0"/>
              <a:t>		</a:t>
            </a:r>
            <a:r>
              <a:rPr lang="en-CA" b="1" dirty="0" err="1"/>
              <a:t>valMpsGB</a:t>
            </a:r>
            <a:r>
              <a:rPr lang="en-CA" dirty="0"/>
              <a:t> = </a:t>
            </a:r>
            <a:r>
              <a:rPr lang="en-CA" b="1" dirty="0" err="1"/>
              <a:t>preCtxState</a:t>
            </a:r>
            <a:r>
              <a:rPr lang="en-CA" dirty="0"/>
              <a:t> &gt;&gt; 6</a:t>
            </a:r>
            <a:br>
              <a:rPr lang="en-CA" dirty="0"/>
            </a:br>
            <a:r>
              <a:rPr lang="en-CA" dirty="0"/>
              <a:t>		</a:t>
            </a:r>
            <a:r>
              <a:rPr lang="en-CA" dirty="0" err="1"/>
              <a:t>pLps</a:t>
            </a:r>
            <a:r>
              <a:rPr lang="en-CA" dirty="0"/>
              <a:t> = </a:t>
            </a:r>
            <a:r>
              <a:rPr lang="en-CA" dirty="0" err="1"/>
              <a:t>valMpsGB</a:t>
            </a:r>
            <a:r>
              <a:rPr lang="en-CA" dirty="0"/>
              <a:t> ? 128 - </a:t>
            </a:r>
            <a:r>
              <a:rPr lang="en-CA" b="1" dirty="0" err="1"/>
              <a:t>preCtxState</a:t>
            </a:r>
            <a:r>
              <a:rPr lang="en-CA" dirty="0"/>
              <a:t> : </a:t>
            </a:r>
            <a:r>
              <a:rPr lang="en-CA" b="1" dirty="0" err="1"/>
              <a:t>preCtxState</a:t>
            </a:r>
            <a:br>
              <a:rPr lang="en-CA" dirty="0"/>
            </a:br>
            <a:r>
              <a:rPr lang="en-CA" dirty="0"/>
              <a:t>		</a:t>
            </a:r>
            <a:r>
              <a:rPr lang="en-CA" dirty="0" err="1"/>
              <a:t>logShift</a:t>
            </a:r>
            <a:r>
              <a:rPr lang="en-CA" dirty="0"/>
              <a:t> = Floor ( Log2( </a:t>
            </a:r>
            <a:r>
              <a:rPr lang="en-CA" dirty="0" err="1"/>
              <a:t>pLps</a:t>
            </a:r>
            <a:r>
              <a:rPr lang="en-CA" dirty="0"/>
              <a:t> + ( </a:t>
            </a:r>
            <a:r>
              <a:rPr lang="en-CA" dirty="0" err="1"/>
              <a:t>pLps</a:t>
            </a:r>
            <a:r>
              <a:rPr lang="en-CA" dirty="0"/>
              <a:t> &gt;&gt; 2 ) ) )</a:t>
            </a:r>
            <a:br>
              <a:rPr lang="en-CA" dirty="0"/>
            </a:br>
            <a:r>
              <a:rPr lang="en-CA" dirty="0"/>
              <a:t>		</a:t>
            </a:r>
            <a:r>
              <a:rPr lang="en-CA" b="1" dirty="0" err="1"/>
              <a:t>pShiftGB</a:t>
            </a:r>
            <a:r>
              <a:rPr lang="en-CA" dirty="0"/>
              <a:t> = Min( </a:t>
            </a:r>
            <a:r>
              <a:rPr lang="en-CA" b="1" dirty="0" err="1">
                <a:solidFill>
                  <a:srgbClr val="FF0000"/>
                </a:solidFill>
              </a:rPr>
              <a:t>numGB</a:t>
            </a:r>
            <a:r>
              <a:rPr lang="en-CA" dirty="0"/>
              <a:t>, 6 – </a:t>
            </a:r>
            <a:r>
              <a:rPr lang="en-CA" dirty="0" err="1"/>
              <a:t>logShift</a:t>
            </a:r>
            <a:r>
              <a:rPr lang="en-CA" dirty="0"/>
              <a:t> )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	Parameter </a:t>
            </a:r>
            <a:r>
              <a:rPr lang="en-CA" b="1" dirty="0" err="1">
                <a:solidFill>
                  <a:srgbClr val="FF0000"/>
                </a:solidFill>
              </a:rPr>
              <a:t>numGB</a:t>
            </a:r>
            <a:r>
              <a:rPr lang="en-CA" b="1" dirty="0">
                <a:solidFill>
                  <a:srgbClr val="FF0000"/>
                </a:solidFill>
              </a:rPr>
              <a:t> </a:t>
            </a:r>
            <a:r>
              <a:rPr lang="en-US" dirty="0"/>
              <a:t>controls the maximum allowed shift. Proposed: </a:t>
            </a:r>
            <a:r>
              <a:rPr lang="en-CA" b="1" dirty="0" err="1"/>
              <a:t>numGB</a:t>
            </a:r>
            <a:r>
              <a:rPr lang="en-CA" b="1" dirty="0"/>
              <a:t> = 3</a:t>
            </a:r>
          </a:p>
          <a:p>
            <a:pPr marL="0" indent="0">
              <a:buNone/>
            </a:pPr>
            <a:r>
              <a:rPr lang="en-CA" b="1" dirty="0"/>
              <a:t>	</a:t>
            </a:r>
            <a:r>
              <a:rPr lang="en-CA" dirty="0"/>
              <a:t>The proposed method uses </a:t>
            </a:r>
            <a:r>
              <a:rPr lang="en-CA" b="1" dirty="0"/>
              <a:t>the same set of context </a:t>
            </a:r>
            <a:r>
              <a:rPr lang="en-CA" b="1" dirty="0" err="1"/>
              <a:t>init</a:t>
            </a:r>
            <a:r>
              <a:rPr lang="en-CA" b="1" dirty="0"/>
              <a:t> values</a:t>
            </a:r>
            <a:r>
              <a:rPr lang="en-CA" dirty="0"/>
              <a:t> as VTM-6.0!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83F3D2-4843-D940-85CF-78173CF570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Heiner Kirchhoffer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780675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A30486-B594-D541-930C-C2457879C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677108"/>
          </a:xfrm>
        </p:spPr>
        <p:txBody>
          <a:bodyPr/>
          <a:lstStyle/>
          <a:p>
            <a:r>
              <a:rPr lang="en-US" dirty="0"/>
              <a:t>Coding efficiency impact of the maximum shift ‘</a:t>
            </a:r>
            <a:r>
              <a:rPr lang="en-US" dirty="0" err="1"/>
              <a:t>numGB</a:t>
            </a:r>
            <a:r>
              <a:rPr lang="en-US" dirty="0"/>
              <a:t>’</a:t>
            </a:r>
            <a:br>
              <a:rPr lang="en-US" dirty="0"/>
            </a:br>
            <a:r>
              <a:rPr lang="en-US" sz="2000" b="0" dirty="0" err="1"/>
              <a:t>Luma</a:t>
            </a:r>
            <a:r>
              <a:rPr lang="en-US" sz="2000" b="0" dirty="0"/>
              <a:t>-BD-rate over VTM-6.0, QP2-17 (17 frames):</a:t>
            </a:r>
            <a:endParaRPr lang="en-US" b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8DF61-3782-CC4C-917E-7B35F9D759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br>
              <a:rPr lang="en-US" dirty="0"/>
            </a:br>
            <a:r>
              <a:rPr lang="en-US" dirty="0"/>
              <a:t>* Retrained context </a:t>
            </a:r>
            <a:r>
              <a:rPr lang="en-US" dirty="0" err="1"/>
              <a:t>init</a:t>
            </a:r>
            <a:r>
              <a:rPr lang="en-US" dirty="0"/>
              <a:t> values (trained jointly for VTM-6.0 and JVET-P0300)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83F3D2-4843-D940-85CF-78173CF570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Heiner Kirchhoffer</a:t>
            </a:r>
            <a:endParaRPr lang="de-DE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7BDA0B4-1FCA-B045-B8E7-344F51F2C0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4167212"/>
              </p:ext>
            </p:extLst>
          </p:nvPr>
        </p:nvGraphicFramePr>
        <p:xfrm>
          <a:off x="395536" y="1219208"/>
          <a:ext cx="7848871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120">
                  <a:extLst>
                    <a:ext uri="{9D8B030D-6E8A-4147-A177-3AD203B41FA5}">
                      <a16:colId xmlns:a16="http://schemas.microsoft.com/office/drawing/2014/main" val="3301569560"/>
                    </a:ext>
                  </a:extLst>
                </a:gridCol>
                <a:gridCol w="2736304">
                  <a:extLst>
                    <a:ext uri="{9D8B030D-6E8A-4147-A177-3AD203B41FA5}">
                      <a16:colId xmlns:a16="http://schemas.microsoft.com/office/drawing/2014/main" val="1812073497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499780406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492427751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3992581281"/>
                    </a:ext>
                  </a:extLst>
                </a:gridCol>
                <a:gridCol w="1008111">
                  <a:extLst>
                    <a:ext uri="{9D8B030D-6E8A-4147-A177-3AD203B41FA5}">
                      <a16:colId xmlns:a16="http://schemas.microsoft.com/office/drawing/2014/main" val="39533195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numGB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LPS probabilities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25823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1/2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18.27%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23.88%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23.90%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23.66%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61788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1/2, 1/4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7.67%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11.85%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9.92%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9.44%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87322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1/2, 1/4, 1/8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6.03%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8.12%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7.75%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7.08%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07570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1/2, 1/4, 1/8, 1/16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5.95%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7.90%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7.50%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6.93%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7507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3*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1/2, 1/4, 1/8, 1/16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/>
                        <a:t>3.96%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/>
                        <a:t>4.94%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/>
                        <a:t>4.21%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/>
                        <a:t>4.31%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55527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1/2, 1/4, 1/8, 1/16, 1/32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6.05%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7.97%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7.60%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6.99%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48687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4405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2E6050-D86A-B34B-B472-D8533EB3D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US" dirty="0"/>
              <a:t>Joint retraining of context </a:t>
            </a:r>
            <a:r>
              <a:rPr lang="en-US" dirty="0" err="1"/>
              <a:t>init</a:t>
            </a:r>
            <a:r>
              <a:rPr lang="en-US" dirty="0"/>
              <a:t> values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948AA-E023-1F45-AE51-79898EEA09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Training method: As specified in CE description JVET-N1021</a:t>
            </a:r>
          </a:p>
          <a:p>
            <a:r>
              <a:rPr lang="en-US" dirty="0"/>
              <a:t>Bitstreams: VTM-6.0 CTC QPs 22 - 37 and QPs 2 - 17 with 100 frames</a:t>
            </a:r>
          </a:p>
          <a:p>
            <a:r>
              <a:rPr lang="en-US" dirty="0"/>
              <a:t>Two initialization and entropy coding methods:</a:t>
            </a:r>
          </a:p>
          <a:p>
            <a:pPr lvl="1"/>
            <a:r>
              <a:rPr lang="en-US" dirty="0"/>
              <a:t>VTM-6.0</a:t>
            </a:r>
          </a:p>
          <a:p>
            <a:pPr lvl="1"/>
            <a:r>
              <a:rPr lang="en-US" dirty="0"/>
              <a:t>Proposed</a:t>
            </a:r>
          </a:p>
          <a:p>
            <a:pPr marL="0" indent="0">
              <a:buNone/>
            </a:pPr>
            <a:r>
              <a:rPr lang="en-CA" dirty="0"/>
              <a:t>	Resulting ‘normalized rates d()’ according to JVET-N1021 are weighted before</a:t>
            </a:r>
            <a:br>
              <a:rPr lang="en-CA" dirty="0"/>
            </a:br>
            <a:r>
              <a:rPr lang="en-CA" dirty="0"/>
              <a:t>	calculating </a:t>
            </a:r>
            <a:r>
              <a:rPr lang="en-CA" dirty="0" err="1"/>
              <a:t>init</a:t>
            </a:r>
            <a:r>
              <a:rPr lang="en-CA" dirty="0"/>
              <a:t> values:</a:t>
            </a:r>
          </a:p>
          <a:p>
            <a:pPr marL="0" indent="0">
              <a:buNone/>
            </a:pPr>
            <a:r>
              <a:rPr lang="en-CA" dirty="0"/>
              <a:t>	VTM-6.0:   80 % impact</a:t>
            </a:r>
          </a:p>
          <a:p>
            <a:pPr marL="0" indent="0">
              <a:buNone/>
            </a:pPr>
            <a:r>
              <a:rPr lang="en-CA" dirty="0"/>
              <a:t>	Proposed:  20 % impact</a:t>
            </a:r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E5290B-7925-2442-BD09-7768B642A7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Heiner Kirchhoffer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301017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C96E1-7005-A247-A4D0-2A1CC59D4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738664"/>
          </a:xfrm>
        </p:spPr>
        <p:txBody>
          <a:bodyPr/>
          <a:lstStyle/>
          <a:p>
            <a:r>
              <a:rPr lang="en-US" dirty="0"/>
              <a:t>Test: VTM-6.0 with jointly trained </a:t>
            </a:r>
            <a:r>
              <a:rPr lang="en-US" dirty="0" err="1"/>
              <a:t>init</a:t>
            </a:r>
            <a:r>
              <a:rPr lang="en-US" dirty="0"/>
              <a:t> values</a:t>
            </a:r>
            <a:br>
              <a:rPr lang="en-US" dirty="0"/>
            </a:br>
            <a:r>
              <a:rPr lang="en-US" dirty="0"/>
              <a:t>Reference: VTM-6.0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1D5F2C5C-B5D6-DC45-A150-23001333F11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0097373"/>
              </p:ext>
            </p:extLst>
          </p:nvPr>
        </p:nvGraphicFramePr>
        <p:xfrm>
          <a:off x="395536" y="1779662"/>
          <a:ext cx="3966084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5764">
                  <a:extLst>
                    <a:ext uri="{9D8B030D-6E8A-4147-A177-3AD203B41FA5}">
                      <a16:colId xmlns:a16="http://schemas.microsoft.com/office/drawing/2014/main" val="496859383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1521640671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1053963907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12833461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QP 2-17</a:t>
                      </a:r>
                      <a:br>
                        <a:rPr lang="en-US" dirty="0"/>
                      </a:br>
                      <a:r>
                        <a:rPr lang="en-US" dirty="0"/>
                        <a:t>100 </a:t>
                      </a:r>
                      <a:r>
                        <a:rPr lang="en-US" dirty="0" err="1"/>
                        <a:t>fr.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50277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-0.01%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-0.05%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-0.03%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35057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-0.02%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-0.08%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-0.08%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79463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-0.03%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-0.17%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-0.13%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58188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-0.02%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-0.15%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-0.14%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4076413"/>
                  </a:ext>
                </a:extLst>
              </a:tr>
            </a:tbl>
          </a:graphicData>
        </a:graphic>
      </p:graphicFrame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0BEE013-33F6-3F4E-95B0-7F0A8455D6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Heiner Kirchhoffer</a:t>
            </a:r>
            <a:endParaRPr lang="de-DE" dirty="0"/>
          </a:p>
        </p:txBody>
      </p:sp>
      <p:graphicFrame>
        <p:nvGraphicFramePr>
          <p:cNvPr id="6" name="Content Placeholder 4">
            <a:extLst>
              <a:ext uri="{FF2B5EF4-FFF2-40B4-BE49-F238E27FC236}">
                <a16:creationId xmlns:a16="http://schemas.microsoft.com/office/drawing/2014/main" id="{38C4D354-287B-7741-82D6-DE44C9132FE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46281098"/>
              </p:ext>
            </p:extLst>
          </p:nvPr>
        </p:nvGraphicFramePr>
        <p:xfrm>
          <a:off x="4550958" y="1779662"/>
          <a:ext cx="3966084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5764">
                  <a:extLst>
                    <a:ext uri="{9D8B030D-6E8A-4147-A177-3AD203B41FA5}">
                      <a16:colId xmlns:a16="http://schemas.microsoft.com/office/drawing/2014/main" val="496859383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1521640671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1053963907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12833461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QP</a:t>
                      </a:r>
                      <a:br>
                        <a:rPr lang="en-US" dirty="0"/>
                      </a:br>
                      <a:r>
                        <a:rPr lang="en-US" dirty="0"/>
                        <a:t>22-37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50277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0.05%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0.04%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-0.06%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35057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0.00%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0.52%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0.25%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79463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-0.03%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0.28%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0.58%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58188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-0.01%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0.38%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0.97%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40764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9573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C96E1-7005-A247-A4D0-2A1CC59D4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738664"/>
          </a:xfrm>
        </p:spPr>
        <p:txBody>
          <a:bodyPr/>
          <a:lstStyle/>
          <a:p>
            <a:r>
              <a:rPr lang="en-US" dirty="0"/>
              <a:t>Test: VTM-6.0 with </a:t>
            </a:r>
            <a:r>
              <a:rPr lang="en-US" dirty="0" err="1"/>
              <a:t>init</a:t>
            </a:r>
            <a:r>
              <a:rPr lang="en-US" dirty="0"/>
              <a:t> values retrained on VTM-6.0</a:t>
            </a:r>
            <a:br>
              <a:rPr lang="en-US" dirty="0"/>
            </a:br>
            <a:r>
              <a:rPr lang="en-US" dirty="0"/>
              <a:t>Reference: VTM-6.0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1D5F2C5C-B5D6-DC45-A150-23001333F11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4718415"/>
              </p:ext>
            </p:extLst>
          </p:nvPr>
        </p:nvGraphicFramePr>
        <p:xfrm>
          <a:off x="395536" y="1779662"/>
          <a:ext cx="3966084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5764">
                  <a:extLst>
                    <a:ext uri="{9D8B030D-6E8A-4147-A177-3AD203B41FA5}">
                      <a16:colId xmlns:a16="http://schemas.microsoft.com/office/drawing/2014/main" val="496859383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1521640671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1053963907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12833461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QP 2-17</a:t>
                      </a:r>
                      <a:br>
                        <a:rPr lang="en-US" dirty="0"/>
                      </a:br>
                      <a:r>
                        <a:rPr lang="en-US" dirty="0"/>
                        <a:t>100 </a:t>
                      </a:r>
                      <a:r>
                        <a:rPr lang="en-US" dirty="0" err="1"/>
                        <a:t>fr.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50277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0.00%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-0.04%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-0.02%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35057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-0.01%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-0.07%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-0.09%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79463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-0.02%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-0.13%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-0.14%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58188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-0.01%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-0.13%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-0.14%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4076413"/>
                  </a:ext>
                </a:extLst>
              </a:tr>
            </a:tbl>
          </a:graphicData>
        </a:graphic>
      </p:graphicFrame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0BEE013-33F6-3F4E-95B0-7F0A8455D6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Heiner Kirchhoffer</a:t>
            </a:r>
            <a:endParaRPr lang="de-DE" dirty="0"/>
          </a:p>
        </p:txBody>
      </p:sp>
      <p:graphicFrame>
        <p:nvGraphicFramePr>
          <p:cNvPr id="6" name="Content Placeholder 4">
            <a:extLst>
              <a:ext uri="{FF2B5EF4-FFF2-40B4-BE49-F238E27FC236}">
                <a16:creationId xmlns:a16="http://schemas.microsoft.com/office/drawing/2014/main" id="{38C4D354-287B-7741-82D6-DE44C9132FE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5800983"/>
              </p:ext>
            </p:extLst>
          </p:nvPr>
        </p:nvGraphicFramePr>
        <p:xfrm>
          <a:off x="4550958" y="1779662"/>
          <a:ext cx="3966084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5764">
                  <a:extLst>
                    <a:ext uri="{9D8B030D-6E8A-4147-A177-3AD203B41FA5}">
                      <a16:colId xmlns:a16="http://schemas.microsoft.com/office/drawing/2014/main" val="496859383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1521640671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1053963907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12833461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QP</a:t>
                      </a:r>
                      <a:br>
                        <a:rPr lang="en-US" dirty="0"/>
                      </a:br>
                      <a:r>
                        <a:rPr lang="en-US" dirty="0"/>
                        <a:t>22-37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50277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0.01%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0.07%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0.00%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35057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-0.02%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0.53%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0.00%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79463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-0.08%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0.72%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0.12%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58188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0.01%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0.69%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0.23%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40764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5881225"/>
      </p:ext>
    </p:extLst>
  </p:cSld>
  <p:clrMapOvr>
    <a:masterClrMapping/>
  </p:clrMapOvr>
</p:sld>
</file>

<file path=ppt/theme/theme1.xml><?xml version="1.0" encoding="utf-8"?>
<a:theme xmlns:a="http://schemas.openxmlformats.org/drawingml/2006/main" name="Fraunhofer HHI Master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Bullets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A8AFAF"/>
        </a:solidFill>
        <a:ln>
          <a:noFill/>
        </a:ln>
        <a:effectLst/>
        <a:extLst/>
      </a:spPr>
      <a:bodyPr vert="horz" wrap="square" lIns="0" tIns="0" rIns="0" bIns="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spDef>
    <a:lnDef>
      <a:spPr bwMode="auto">
        <a:noFill/>
        <a:ln w="9525" cap="flat" cmpd="sng" algn="ctr">
          <a:solidFill>
            <a:srgbClr val="179C7D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HHI_Master für Präsentationen_ENG.pptx" id="{17A50539-7C87-4051-8506-00D5EA1A3EC0}" vid="{20624C78-DBA1-4018-A601-CC76BB5BB262}"/>
    </a:ext>
  </a:extLst>
</a:theme>
</file>

<file path=ppt/theme/theme2.xml><?xml version="1.0" encoding="utf-8"?>
<a:theme xmlns:a="http://schemas.openxmlformats.org/drawingml/2006/main" name="Larissa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Fraunhofer HHI Master</Template>
  <TotalTime>470</TotalTime>
  <Words>627</Words>
  <Application>Microsoft Macintosh PowerPoint</Application>
  <PresentationFormat>On-screen Show (16:9)</PresentationFormat>
  <Paragraphs>278</Paragraphs>
  <Slides>13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Frutiger LT Com 45 Light</vt:lpstr>
      <vt:lpstr>Wingdings</vt:lpstr>
      <vt:lpstr>Symbol</vt:lpstr>
      <vt:lpstr>Frutiger LT Com 55 Roman</vt:lpstr>
      <vt:lpstr>Fraunhofer HHI Master</vt:lpstr>
      <vt:lpstr>JVET-P0300 – High throughput CABAC mode for VVC</vt:lpstr>
      <vt:lpstr>Proposed method compared to VTM 6.0: Variables per context model</vt:lpstr>
      <vt:lpstr>Proposed method compared to VTM 6.0: Coding interval subdivision (done for each regular bin)</vt:lpstr>
      <vt:lpstr>Proposed method compared to VTM 6.0: Context model update (done for each regular bin)</vt:lpstr>
      <vt:lpstr>Proposed method compared to VTM 6.0: Context initialization</vt:lpstr>
      <vt:lpstr>Coding efficiency impact of the maximum shift ‘numGB’ Luma-BD-rate over VTM-6.0, QP2-17 (17 frames):</vt:lpstr>
      <vt:lpstr>Joint retraining of context init values</vt:lpstr>
      <vt:lpstr>Test: VTM-6.0 with jointly trained init values Reference: VTM-6.0</vt:lpstr>
      <vt:lpstr>Test: VTM-6.0 with init values retrained on VTM-6.0 Reference: VTM-6.0</vt:lpstr>
      <vt:lpstr>Test: Proposed, numGB=3, jointly trained init values Reference: VTM-6.0</vt:lpstr>
      <vt:lpstr>Test: Proposed, numGB=3, jointly trained init values Reference: VTM-6.0</vt:lpstr>
      <vt:lpstr>Variant 1: Fixed LPS width coding interval subdivision</vt:lpstr>
      <vt:lpstr>Summary of proposed methods Luma-BD-rate over VTM-6.0, QP2-17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JVET-P0300: High throughput CABAC mode for VVC</dc:title>
  <dc:creator>Kirchhoffer, Heiner 2</dc:creator>
  <cp:lastModifiedBy>JVET-P0300</cp:lastModifiedBy>
  <cp:revision>85</cp:revision>
  <cp:lastPrinted>2011-04-27T07:57:31Z</cp:lastPrinted>
  <dcterms:created xsi:type="dcterms:W3CDTF">2019-10-03T07:29:59Z</dcterms:created>
  <dcterms:modified xsi:type="dcterms:W3CDTF">2019-10-07T18:02:00Z</dcterms:modified>
</cp:coreProperties>
</file>

<file path=userCustomization/customUI.xml><?xml version="1.0" encoding="utf-8"?>
<mso:customUI xmlns:doc="http://schemas.microsoft.com/office/2006/01/customui/currentDocument" xmlns:mso="http://schemas.microsoft.com/office/2006/01/customui">
  <mso:ribbon>
    <mso:qat>
      <mso:documentControls>
        <mso:separator idQ="doc:sep1" visible="true"/>
        <mso:control idQ="mso:SlideLayoutGallery" visible="true"/>
      </mso:documentControls>
    </mso:qat>
  </mso:ribbon>
</mso:customUI>
</file>