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9"/>
  </p:notesMasterIdLst>
  <p:handoutMasterIdLst>
    <p:handoutMasterId r:id="rId10"/>
  </p:handoutMasterIdLst>
  <p:sldIdLst>
    <p:sldId id="259" r:id="rId2"/>
    <p:sldId id="269" r:id="rId3"/>
    <p:sldId id="270" r:id="rId4"/>
    <p:sldId id="271" r:id="rId5"/>
    <p:sldId id="272" r:id="rId6"/>
    <p:sldId id="273" r:id="rId7"/>
    <p:sldId id="261" r:id="rId8"/>
  </p:sldIdLst>
  <p:sldSz cx="12192000" cy="6858000"/>
  <p:notesSz cx="6858000" cy="91440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Ericsson Hilda" panose="00000500000000000000" pitchFamily="2" charset="0"/>
      <p:regular r:id="rId15"/>
      <p:bold r:id="rId16"/>
    </p:embeddedFont>
    <p:embeddedFont>
      <p:font typeface="Ericsson Hilda Light" panose="00000400000000000000" pitchFamily="2" charset="0"/>
      <p:regular r:id="rId17"/>
    </p:embeddedFont>
    <p:embeddedFont>
      <p:font typeface="Ericsson Technical Icons" panose="00000500000000000000" pitchFamily="2" charset="0"/>
      <p:regular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7CD5382-D7E8-4A0E-9D8D-201FF7E51B6A}" v="1" dt="2019-10-04T07:03:45.77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3284" autoAdjust="0"/>
  </p:normalViewPr>
  <p:slideViewPr>
    <p:cSldViewPr snapToGrid="0" snapToObjects="1" showGuides="1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4.fntdata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opher Hollmann" userId="a4c1ec2e-8c58-4719-a9c8-a89840bae2fe" providerId="ADAL" clId="{27CD5382-D7E8-4A0E-9D8D-201FF7E51B6A}"/>
    <pc:docChg chg="modSld">
      <pc:chgData name="Christopher Hollmann" userId="a4c1ec2e-8c58-4719-a9c8-a89840bae2fe" providerId="ADAL" clId="{27CD5382-D7E8-4A0E-9D8D-201FF7E51B6A}" dt="2019-10-04T07:03:45.773" v="0" actId="478"/>
      <pc:docMkLst>
        <pc:docMk/>
      </pc:docMkLst>
      <pc:sldChg chg="delSp">
        <pc:chgData name="Christopher Hollmann" userId="a4c1ec2e-8c58-4719-a9c8-a89840bae2fe" providerId="ADAL" clId="{27CD5382-D7E8-4A0E-9D8D-201FF7E51B6A}" dt="2019-10-04T07:03:45.773" v="0" actId="478"/>
        <pc:sldMkLst>
          <pc:docMk/>
          <pc:sldMk cId="1893126956" sldId="271"/>
        </pc:sldMkLst>
        <pc:spChg chg="del">
          <ac:chgData name="Christopher Hollmann" userId="a4c1ec2e-8c58-4719-a9c8-a89840bae2fe" providerId="ADAL" clId="{27CD5382-D7E8-4A0E-9D8D-201FF7E51B6A}" dt="2019-10-04T07:03:45.773" v="0" actId="478"/>
          <ac:spMkLst>
            <pc:docMk/>
            <pc:sldMk cId="1893126956" sldId="271"/>
            <ac:spMk id="16" creationId="{D27C2D19-1537-428C-80E4-31BEC1A554EC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9DD1CB-DD7E-47C0-8C73-DFDF434617D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235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92AC96B-4D67-4510-9E86-C4D3070C1282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US" dirty="0"/>
            </a:br>
            <a:r>
              <a:rPr lang="en-US" dirty="0"/>
              <a:t>Ericsson Hilda Light 60pt, 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</a:t>
            </a:r>
            <a:r>
              <a:rPr lang="en-US" dirty="0" err="1"/>
              <a:t>Eri</a:t>
            </a:r>
            <a:r>
              <a:rPr lang="en-US" dirty="0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White,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cage,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 dirty="0">
                <a:solidFill>
                  <a:schemeClr val="bg1"/>
                </a:solidFill>
                <a:latin typeface="+mn-lt"/>
              </a:rPr>
              <a:t>Ericsson Internal  |  2018-02-21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</p:sldLayoutIdLst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65DB9-990D-42FA-8A96-AE9E2B1A33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JVET-P0299</a:t>
            </a:r>
            <a:br>
              <a:rPr lang="en-US" dirty="0"/>
            </a:br>
            <a:r>
              <a:rPr lang="en-US" dirty="0"/>
              <a:t>Interaction between Bilateral Filter and Cross-Component ALF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1DC945-4710-4796-AC34-0832F26E36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Christopher Hollmann</a:t>
            </a:r>
          </a:p>
          <a:p>
            <a:r>
              <a:rPr lang="en-US" dirty="0"/>
              <a:t>Jacob Ström</a:t>
            </a:r>
          </a:p>
          <a:p>
            <a:endParaRPr lang="en-US" dirty="0"/>
          </a:p>
          <a:p>
            <a:r>
              <a:rPr lang="en-US" dirty="0"/>
              <a:t>Ericsson Research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A7152E-1193-42D5-AAAE-792423D8573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986FD49-9B2F-4208-8540-5F97918FA12C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Ericsson Research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6FD6E6-EB04-48C7-AAF4-64C6EAFFEBA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2019-10-03</a:t>
            </a:r>
          </a:p>
        </p:txBody>
      </p:sp>
    </p:spTree>
    <p:extLst>
      <p:ext uri="{BB962C8B-B14F-4D97-AF65-F5344CB8AC3E}">
        <p14:creationId xmlns:p14="http://schemas.microsoft.com/office/powerpoint/2010/main" val="2189475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A4059-2C90-4DEF-8BB2-FD79CEFEB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Purpose of this contribution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C8223F-8EF3-4A0D-92A2-73391DA384E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Evaluate interaction between Cross-Component ALF (CCALF) and Bilateral Filter (BIF)</a:t>
            </a:r>
          </a:p>
          <a:p>
            <a:endParaRPr lang="en-US" dirty="0"/>
          </a:p>
          <a:p>
            <a:r>
              <a:rPr lang="en-US" dirty="0"/>
              <a:t>Software taken from CE5</a:t>
            </a:r>
          </a:p>
          <a:p>
            <a:pPr lvl="1"/>
            <a:r>
              <a:rPr lang="en-US" dirty="0"/>
              <a:t>CCALF: CE5-2.1</a:t>
            </a:r>
          </a:p>
          <a:p>
            <a:pPr lvl="1"/>
            <a:r>
              <a:rPr lang="en-US" dirty="0"/>
              <a:t>BIF: CE5-3.1.1</a:t>
            </a:r>
          </a:p>
          <a:p>
            <a:pPr lvl="1"/>
            <a:endParaRPr lang="en-US" dirty="0"/>
          </a:p>
          <a:p>
            <a:r>
              <a:rPr lang="en-US" dirty="0"/>
              <a:t>Additional test: </a:t>
            </a:r>
          </a:p>
          <a:p>
            <a:pPr lvl="1"/>
            <a:r>
              <a:rPr lang="en-US" dirty="0"/>
              <a:t>CCALF with chroma QP adjustment (CE5-2.1 supplemental information)</a:t>
            </a:r>
          </a:p>
          <a:p>
            <a:pPr lvl="1"/>
            <a:r>
              <a:rPr lang="en-US" dirty="0"/>
              <a:t>BIF: CE5-3.1.1</a:t>
            </a:r>
          </a:p>
          <a:p>
            <a:endParaRPr lang="en-US" dirty="0"/>
          </a:p>
          <a:p>
            <a:r>
              <a:rPr lang="en-US" dirty="0"/>
              <a:t>Conclusion from test: Gains from both tools are additive</a:t>
            </a:r>
          </a:p>
          <a:p>
            <a:endParaRPr lang="en-US" dirty="0"/>
          </a:p>
          <a:p>
            <a:r>
              <a:rPr lang="en-US" dirty="0"/>
              <a:t>Thanks to Sharp Labs of America for crosschecking (JVET-P0710)</a:t>
            </a:r>
          </a:p>
        </p:txBody>
      </p:sp>
    </p:spTree>
    <p:extLst>
      <p:ext uri="{BB962C8B-B14F-4D97-AF65-F5344CB8AC3E}">
        <p14:creationId xmlns:p14="http://schemas.microsoft.com/office/powerpoint/2010/main" val="31974111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2697CA4-5A7E-4D4B-AFF5-403266B23C30}"/>
              </a:ext>
            </a:extLst>
          </p:cNvPr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pPr marL="0" indent="0">
              <a:buNone/>
            </a:pPr>
            <a:r>
              <a:rPr lang="sv-SE" dirty="0"/>
              <a:t>CCALF without BIF (from JVET-P0080)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B1361D6-4DCB-421E-940C-5B692FD0DCB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v-SE" dirty="0"/>
              <a:t>CCALF in presence of BIF:</a:t>
            </a:r>
          </a:p>
          <a:p>
            <a:pPr marL="0" indent="0">
              <a:buNone/>
            </a:pPr>
            <a:endParaRPr lang="sv-SE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E35CFDA-D569-4408-9DC6-9BB5573096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Performance of CCALF in presence  of BIF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BCA57127-AED0-47D7-95F7-7B85E25AC1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4007656"/>
              </p:ext>
            </p:extLst>
          </p:nvPr>
        </p:nvGraphicFramePr>
        <p:xfrm>
          <a:off x="479425" y="2393157"/>
          <a:ext cx="44069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957042027"/>
                    </a:ext>
                  </a:extLst>
                </a:gridCol>
                <a:gridCol w="644525">
                  <a:extLst>
                    <a:ext uri="{9D8B030D-6E8A-4147-A177-3AD203B41FA5}">
                      <a16:colId xmlns:a16="http://schemas.microsoft.com/office/drawing/2014/main" val="2491616620"/>
                    </a:ext>
                  </a:extLst>
                </a:gridCol>
                <a:gridCol w="835025">
                  <a:extLst>
                    <a:ext uri="{9D8B030D-6E8A-4147-A177-3AD203B41FA5}">
                      <a16:colId xmlns:a16="http://schemas.microsoft.com/office/drawing/2014/main" val="310080894"/>
                    </a:ext>
                  </a:extLst>
                </a:gridCol>
                <a:gridCol w="716280">
                  <a:extLst>
                    <a:ext uri="{9D8B030D-6E8A-4147-A177-3AD203B41FA5}">
                      <a16:colId xmlns:a16="http://schemas.microsoft.com/office/drawing/2014/main" val="3688518012"/>
                    </a:ext>
                  </a:extLst>
                </a:gridCol>
                <a:gridCol w="584835">
                  <a:extLst>
                    <a:ext uri="{9D8B030D-6E8A-4147-A177-3AD203B41FA5}">
                      <a16:colId xmlns:a16="http://schemas.microsoft.com/office/drawing/2014/main" val="4086904232"/>
                    </a:ext>
                  </a:extLst>
                </a:gridCol>
                <a:gridCol w="584835">
                  <a:extLst>
                    <a:ext uri="{9D8B030D-6E8A-4147-A177-3AD203B41FA5}">
                      <a16:colId xmlns:a16="http://schemas.microsoft.com/office/drawing/2014/main" val="310914343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47147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VTM-6.0_BIF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48422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82896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-3.51%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-4.15%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08978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-8.68%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-8.98%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13369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-10.53%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-8.62%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41333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-4.15%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-3.94%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71486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-10.22%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-3.47%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157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-7.58%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54526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-2.79%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-3.28%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03472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-6.62%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-6.59%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7764504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4645381D-9CAE-43C7-985B-2265994EF6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0474681"/>
              </p:ext>
            </p:extLst>
          </p:nvPr>
        </p:nvGraphicFramePr>
        <p:xfrm>
          <a:off x="479425" y="4366419"/>
          <a:ext cx="44069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3630732906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166427673"/>
                    </a:ext>
                  </a:extLst>
                </a:gridCol>
                <a:gridCol w="742315">
                  <a:extLst>
                    <a:ext uri="{9D8B030D-6E8A-4147-A177-3AD203B41FA5}">
                      <a16:colId xmlns:a16="http://schemas.microsoft.com/office/drawing/2014/main" val="2023472193"/>
                    </a:ext>
                  </a:extLst>
                </a:gridCol>
                <a:gridCol w="742315">
                  <a:extLst>
                    <a:ext uri="{9D8B030D-6E8A-4147-A177-3AD203B41FA5}">
                      <a16:colId xmlns:a16="http://schemas.microsoft.com/office/drawing/2014/main" val="1309767912"/>
                    </a:ext>
                  </a:extLst>
                </a:gridCol>
                <a:gridCol w="568960">
                  <a:extLst>
                    <a:ext uri="{9D8B030D-6E8A-4147-A177-3AD203B41FA5}">
                      <a16:colId xmlns:a16="http://schemas.microsoft.com/office/drawing/2014/main" val="2655049934"/>
                    </a:ext>
                  </a:extLst>
                </a:gridCol>
                <a:gridCol w="568960">
                  <a:extLst>
                    <a:ext uri="{9D8B030D-6E8A-4147-A177-3AD203B41FA5}">
                      <a16:colId xmlns:a16="http://schemas.microsoft.com/office/drawing/2014/main" val="402512705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46797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VTM-6.0_BIF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02072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48790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-5.65%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-5.43%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73269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-11.65%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-15.69%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39748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-17.59%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-13.86%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4729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-4.35%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13103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72364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-10.66%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-10.00%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65248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-4.54%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-4.53%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97077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-4.80%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-4.60%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108%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3866277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C245F908-3C78-4ACF-9A07-7AFFB8105E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2803380"/>
              </p:ext>
            </p:extLst>
          </p:nvPr>
        </p:nvGraphicFramePr>
        <p:xfrm>
          <a:off x="6311583" y="2394902"/>
          <a:ext cx="5042535" cy="384238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99758968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44453816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698624459"/>
                    </a:ext>
                  </a:extLst>
                </a:gridCol>
                <a:gridCol w="1308735">
                  <a:extLst>
                    <a:ext uri="{9D8B030D-6E8A-4147-A177-3AD203B41FA5}">
                      <a16:colId xmlns:a16="http://schemas.microsoft.com/office/drawing/2014/main" val="308617367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2020186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15992133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Main10 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72954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VTM-6.0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01856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47366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-3.49%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-4.16%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60965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-8.67%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-8.93%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65261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-10.56%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-8.57%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77555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-4.18%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-3.91%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82418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-10.16%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-3.46%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27902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-7.58%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39149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-2.74%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-3.28%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67684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-6.58%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-6.64%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96511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3666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Main10 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81295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VTM-6.0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53703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27404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-5.65%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-5.34%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71721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-11.72%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-15.74%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18525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-17.63%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-14.08%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90512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-4.35%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55927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69196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-10.69%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-10.07%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27030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-4.45%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-4.46%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30586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-4.73%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-4.61%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04478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77977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691F0E9-B6BB-4BFE-8B49-577CA2F3A81A}"/>
              </a:ext>
            </a:extLst>
          </p:cNvPr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pPr marL="0" indent="0">
              <a:buNone/>
            </a:pPr>
            <a:r>
              <a:rPr lang="sv-SE" dirty="0"/>
              <a:t>BIF without CCALF (from JVET-P0073)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A8A501-CA9B-49D5-9A29-82E56454E32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v-SE" dirty="0"/>
              <a:t>BIF in presence of CCALF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6830E51-B2FD-464B-8016-2A66B515F5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Performance of BIF in presence of CCALF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98898FF-1F35-46FF-BEFB-E0348575E8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5039038"/>
              </p:ext>
            </p:extLst>
          </p:nvPr>
        </p:nvGraphicFramePr>
        <p:xfrm>
          <a:off x="6096000" y="2773361"/>
          <a:ext cx="4406900" cy="1619250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858415119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490038764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446335656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1277904825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420872481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20914435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r>
                        <a:rPr lang="sv-SE" sz="1000" dirty="0">
                          <a:effectLst/>
                          <a:latin typeface="Times New Roman" panose="02020603050405020304" pitchFamily="18" charset="0"/>
                        </a:rPr>
                        <a:t>All Intra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VTM-6.0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46971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99151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42873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50304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8760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21517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31496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48681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4991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-0.55%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7904265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81B7763C-C17D-488C-A592-2D53CE4A15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8720529"/>
              </p:ext>
            </p:extLst>
          </p:nvPr>
        </p:nvGraphicFramePr>
        <p:xfrm>
          <a:off x="6096000" y="4523362"/>
          <a:ext cx="4406900" cy="1619250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008981013"/>
                    </a:ext>
                  </a:extLst>
                </a:gridCol>
                <a:gridCol w="759460">
                  <a:extLst>
                    <a:ext uri="{9D8B030D-6E8A-4147-A177-3AD203B41FA5}">
                      <a16:colId xmlns:a16="http://schemas.microsoft.com/office/drawing/2014/main" val="4274189048"/>
                    </a:ext>
                  </a:extLst>
                </a:gridCol>
                <a:gridCol w="683260">
                  <a:extLst>
                    <a:ext uri="{9D8B030D-6E8A-4147-A177-3AD203B41FA5}">
                      <a16:colId xmlns:a16="http://schemas.microsoft.com/office/drawing/2014/main" val="327962840"/>
                    </a:ext>
                  </a:extLst>
                </a:gridCol>
                <a:gridCol w="683260">
                  <a:extLst>
                    <a:ext uri="{9D8B030D-6E8A-4147-A177-3AD203B41FA5}">
                      <a16:colId xmlns:a16="http://schemas.microsoft.com/office/drawing/2014/main" val="2942029026"/>
                    </a:ext>
                  </a:extLst>
                </a:gridCol>
                <a:gridCol w="619760">
                  <a:extLst>
                    <a:ext uri="{9D8B030D-6E8A-4147-A177-3AD203B41FA5}">
                      <a16:colId xmlns:a16="http://schemas.microsoft.com/office/drawing/2014/main" val="2694667381"/>
                    </a:ext>
                  </a:extLst>
                </a:gridCol>
                <a:gridCol w="619760">
                  <a:extLst>
                    <a:ext uri="{9D8B030D-6E8A-4147-A177-3AD203B41FA5}">
                      <a16:colId xmlns:a16="http://schemas.microsoft.com/office/drawing/2014/main" val="184714089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r>
                        <a:rPr lang="sv-SE" sz="1000" dirty="0">
                          <a:effectLst/>
                          <a:latin typeface="Times New Roman" panose="02020603050405020304" pitchFamily="18" charset="0"/>
                        </a:rPr>
                        <a:t>Random Access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VTM-6.0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88934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55478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911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14246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05977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77399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15054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88213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01665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2040468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8F69A9BB-D190-4D91-82A0-6AAD85C68B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882040"/>
              </p:ext>
            </p:extLst>
          </p:nvPr>
        </p:nvGraphicFramePr>
        <p:xfrm>
          <a:off x="479425" y="2484436"/>
          <a:ext cx="44069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471248684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1573166915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585646082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1247378635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51897510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414290730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393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VTM-6.0_CCALF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82903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98423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40628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76870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28860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82682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52253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75729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78218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4369904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2C690E89-5A75-40DC-9B41-4C27BF7B2C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7340185"/>
              </p:ext>
            </p:extLst>
          </p:nvPr>
        </p:nvGraphicFramePr>
        <p:xfrm>
          <a:off x="479425" y="4361437"/>
          <a:ext cx="44069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61629519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273333285"/>
                    </a:ext>
                  </a:extLst>
                </a:gridCol>
                <a:gridCol w="742315">
                  <a:extLst>
                    <a:ext uri="{9D8B030D-6E8A-4147-A177-3AD203B41FA5}">
                      <a16:colId xmlns:a16="http://schemas.microsoft.com/office/drawing/2014/main" val="2623140285"/>
                    </a:ext>
                  </a:extLst>
                </a:gridCol>
                <a:gridCol w="742315">
                  <a:extLst>
                    <a:ext uri="{9D8B030D-6E8A-4147-A177-3AD203B41FA5}">
                      <a16:colId xmlns:a16="http://schemas.microsoft.com/office/drawing/2014/main" val="3185807485"/>
                    </a:ext>
                  </a:extLst>
                </a:gridCol>
                <a:gridCol w="568960">
                  <a:extLst>
                    <a:ext uri="{9D8B030D-6E8A-4147-A177-3AD203B41FA5}">
                      <a16:colId xmlns:a16="http://schemas.microsoft.com/office/drawing/2014/main" val="3045877473"/>
                    </a:ext>
                  </a:extLst>
                </a:gridCol>
                <a:gridCol w="568960">
                  <a:extLst>
                    <a:ext uri="{9D8B030D-6E8A-4147-A177-3AD203B41FA5}">
                      <a16:colId xmlns:a16="http://schemas.microsoft.com/office/drawing/2014/main" val="57902960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57757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VTM-6.0_CCALF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44417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70798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56839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66912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66145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16405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26129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25676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64970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12502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31269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51477F4-58AF-47AC-9CDB-809B9046B045}"/>
              </a:ext>
            </a:extLst>
          </p:cNvPr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r>
              <a:rPr lang="sv-SE" dirty="0"/>
              <a:t>CCALF+cQPa without BIF (from JVET-P0080)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67CFE1-EBD5-4C6B-8271-D5DDEE1A988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v-SE" dirty="0"/>
              <a:t>CCALF+cQPa with BIF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7BA1366-67E7-4E46-B305-7865F2365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Performance of CCALF and chroma QP adjustment in presence of BIF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359A532-254C-4516-A09E-5AED841631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9285932"/>
              </p:ext>
            </p:extLst>
          </p:nvPr>
        </p:nvGraphicFramePr>
        <p:xfrm>
          <a:off x="479425" y="2532063"/>
          <a:ext cx="44069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071247581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179593899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450694233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412892022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657351280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52483720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27155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VTM-6.0_BIF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20189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52145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5.46%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3.73%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66515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67082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68095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4.08%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4.20%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92021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-2.84%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4.65%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07975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0.82%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2.50%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40639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5.40%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98844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85053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CB95A683-4D4A-4920-B48F-8C380DC757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0888381"/>
              </p:ext>
            </p:extLst>
          </p:nvPr>
        </p:nvGraphicFramePr>
        <p:xfrm>
          <a:off x="479425" y="4600575"/>
          <a:ext cx="44069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125878699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3129759597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535476331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101662512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818080716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11252127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73633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VTM-6.0_BIF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74375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46942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-1.80%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5.35%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4.20%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62833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-2.05%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-6.12%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0854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-6.52%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-2.26%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06980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5.70%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6.52%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58308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19696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16552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6.13%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6.28%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89379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2.18%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109%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6791736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B9649286-980E-4E5E-AE35-B4A675650C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9346256"/>
              </p:ext>
            </p:extLst>
          </p:nvPr>
        </p:nvGraphicFramePr>
        <p:xfrm>
          <a:off x="6210809" y="2539365"/>
          <a:ext cx="5042535" cy="384238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27569894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47773667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966930081"/>
                    </a:ext>
                  </a:extLst>
                </a:gridCol>
                <a:gridCol w="1308735">
                  <a:extLst>
                    <a:ext uri="{9D8B030D-6E8A-4147-A177-3AD203B41FA5}">
                      <a16:colId xmlns:a16="http://schemas.microsoft.com/office/drawing/2014/main" val="260769059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07658458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01709712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Main10 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6970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VTM-6.0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5445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95374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5.37%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3.75%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32635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54584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0.92%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2793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3.98%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4.51%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80469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-2.81%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4.71%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38057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0.78%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2.54%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58041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5.36%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4.85%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4828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6439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72966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Main10 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93566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VTM-6.0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9842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61925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-1.82%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5.25%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4.13%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26437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-2.05%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-6.18%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15437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-6.34%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-2.25%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84763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5.75%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6.57%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9496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37421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50433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6.08%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6.42%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59756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1.86%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19323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44405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E3EE3E9-99AD-4286-A073-D06C8229C377}"/>
              </a:ext>
            </a:extLst>
          </p:cNvPr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r>
              <a:rPr lang="sv-SE" dirty="0"/>
              <a:t>BIF without CCALF+cQPa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9F62D2-900F-46CA-A3AF-91BD86FB1E7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v-SE" dirty="0"/>
              <a:t>BIF with CCALF+cQPa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290A34F-753F-491B-8029-1D72BA1EDE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Performance of BIF in presence of CCALF and chroma QP adjustment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9A0005A-F9D5-4B3B-8C7C-0BEF11A631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2681458"/>
              </p:ext>
            </p:extLst>
          </p:nvPr>
        </p:nvGraphicFramePr>
        <p:xfrm>
          <a:off x="6096000" y="2773361"/>
          <a:ext cx="4406900" cy="1619250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858415119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490038764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446335656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1277904825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420872481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120914435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r>
                        <a:rPr lang="sv-SE" sz="1000" dirty="0">
                          <a:effectLst/>
                          <a:latin typeface="Times New Roman" panose="02020603050405020304" pitchFamily="18" charset="0"/>
                        </a:rPr>
                        <a:t>All Intra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VTM-6.0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46971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99151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42873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50304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8760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21517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31496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48681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4991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-0.55%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7904265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0001F67-ADF4-4710-B0A9-CC3FFE0E20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0284899"/>
              </p:ext>
            </p:extLst>
          </p:nvPr>
        </p:nvGraphicFramePr>
        <p:xfrm>
          <a:off x="6096000" y="4523362"/>
          <a:ext cx="4406900" cy="1619250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008981013"/>
                    </a:ext>
                  </a:extLst>
                </a:gridCol>
                <a:gridCol w="759460">
                  <a:extLst>
                    <a:ext uri="{9D8B030D-6E8A-4147-A177-3AD203B41FA5}">
                      <a16:colId xmlns:a16="http://schemas.microsoft.com/office/drawing/2014/main" val="4274189048"/>
                    </a:ext>
                  </a:extLst>
                </a:gridCol>
                <a:gridCol w="683260">
                  <a:extLst>
                    <a:ext uri="{9D8B030D-6E8A-4147-A177-3AD203B41FA5}">
                      <a16:colId xmlns:a16="http://schemas.microsoft.com/office/drawing/2014/main" val="327962840"/>
                    </a:ext>
                  </a:extLst>
                </a:gridCol>
                <a:gridCol w="683260">
                  <a:extLst>
                    <a:ext uri="{9D8B030D-6E8A-4147-A177-3AD203B41FA5}">
                      <a16:colId xmlns:a16="http://schemas.microsoft.com/office/drawing/2014/main" val="2942029026"/>
                    </a:ext>
                  </a:extLst>
                </a:gridCol>
                <a:gridCol w="619760">
                  <a:extLst>
                    <a:ext uri="{9D8B030D-6E8A-4147-A177-3AD203B41FA5}">
                      <a16:colId xmlns:a16="http://schemas.microsoft.com/office/drawing/2014/main" val="2694667381"/>
                    </a:ext>
                  </a:extLst>
                </a:gridCol>
                <a:gridCol w="619760">
                  <a:extLst>
                    <a:ext uri="{9D8B030D-6E8A-4147-A177-3AD203B41FA5}">
                      <a16:colId xmlns:a16="http://schemas.microsoft.com/office/drawing/2014/main" val="184714089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r>
                        <a:rPr lang="sv-SE" sz="1000" dirty="0">
                          <a:effectLst/>
                          <a:latin typeface="Times New Roman" panose="02020603050405020304" pitchFamily="18" charset="0"/>
                        </a:rPr>
                        <a:t>Random Access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VTM-6.0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88934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55478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911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14246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05977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77399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15054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88213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01665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2040468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86E9F6E1-0FD6-4266-86E5-A6020C4927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4290838"/>
              </p:ext>
            </p:extLst>
          </p:nvPr>
        </p:nvGraphicFramePr>
        <p:xfrm>
          <a:off x="479425" y="2436593"/>
          <a:ext cx="44069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323917459"/>
                    </a:ext>
                  </a:extLst>
                </a:gridCol>
                <a:gridCol w="742315">
                  <a:extLst>
                    <a:ext uri="{9D8B030D-6E8A-4147-A177-3AD203B41FA5}">
                      <a16:colId xmlns:a16="http://schemas.microsoft.com/office/drawing/2014/main" val="3946801396"/>
                    </a:ext>
                  </a:extLst>
                </a:gridCol>
                <a:gridCol w="668020">
                  <a:extLst>
                    <a:ext uri="{9D8B030D-6E8A-4147-A177-3AD203B41FA5}">
                      <a16:colId xmlns:a16="http://schemas.microsoft.com/office/drawing/2014/main" val="383654361"/>
                    </a:ext>
                  </a:extLst>
                </a:gridCol>
                <a:gridCol w="742315">
                  <a:extLst>
                    <a:ext uri="{9D8B030D-6E8A-4147-A177-3AD203B41FA5}">
                      <a16:colId xmlns:a16="http://schemas.microsoft.com/office/drawing/2014/main" val="162788615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4031058848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99053619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20320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VTM-6.0_CCALF_cQPo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73690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64223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45435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894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93086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90742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83442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18788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70796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84%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0211868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39FE63E4-7825-40FB-8E62-D463C6462C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5742707"/>
              </p:ext>
            </p:extLst>
          </p:nvPr>
        </p:nvGraphicFramePr>
        <p:xfrm>
          <a:off x="479425" y="4361437"/>
          <a:ext cx="44069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973464051"/>
                    </a:ext>
                  </a:extLst>
                </a:gridCol>
                <a:gridCol w="759460">
                  <a:extLst>
                    <a:ext uri="{9D8B030D-6E8A-4147-A177-3AD203B41FA5}">
                      <a16:colId xmlns:a16="http://schemas.microsoft.com/office/drawing/2014/main" val="351956004"/>
                    </a:ext>
                  </a:extLst>
                </a:gridCol>
                <a:gridCol w="683260">
                  <a:extLst>
                    <a:ext uri="{9D8B030D-6E8A-4147-A177-3AD203B41FA5}">
                      <a16:colId xmlns:a16="http://schemas.microsoft.com/office/drawing/2014/main" val="3592741255"/>
                    </a:ext>
                  </a:extLst>
                </a:gridCol>
                <a:gridCol w="683260">
                  <a:extLst>
                    <a:ext uri="{9D8B030D-6E8A-4147-A177-3AD203B41FA5}">
                      <a16:colId xmlns:a16="http://schemas.microsoft.com/office/drawing/2014/main" val="3700143912"/>
                    </a:ext>
                  </a:extLst>
                </a:gridCol>
                <a:gridCol w="619760">
                  <a:extLst>
                    <a:ext uri="{9D8B030D-6E8A-4147-A177-3AD203B41FA5}">
                      <a16:colId xmlns:a16="http://schemas.microsoft.com/office/drawing/2014/main" val="1062701740"/>
                    </a:ext>
                  </a:extLst>
                </a:gridCol>
                <a:gridCol w="619760">
                  <a:extLst>
                    <a:ext uri="{9D8B030D-6E8A-4147-A177-3AD203B41FA5}">
                      <a16:colId xmlns:a16="http://schemas.microsoft.com/office/drawing/2014/main" val="66714229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4001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VTM-6.0_CCALF_cQPo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03207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629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06052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98966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71087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125%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40906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1945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0.23%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611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0.16%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0.14%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109%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122%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05441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-0.50%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0.37%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sv-SE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828040" algn="l"/>
                        </a:tabLst>
                      </a:pPr>
                      <a:r>
                        <a:rPr lang="sv-SE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123%</a:t>
                      </a:r>
                      <a:endParaRPr lang="sv-SE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0355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19684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23854EA-CEFE-4DA8-92CF-3180BAF519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71812" y="4156317"/>
            <a:ext cx="6048375" cy="347472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43</TotalTime>
  <Words>1955</Words>
  <Application>Microsoft Office PowerPoint</Application>
  <PresentationFormat>Widescreen</PresentationFormat>
  <Paragraphs>944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Times New Roman</vt:lpstr>
      <vt:lpstr>Ericsson Hilda</vt:lpstr>
      <vt:lpstr>Ericsson Technical Icons</vt:lpstr>
      <vt:lpstr>Calibri</vt:lpstr>
      <vt:lpstr>Ericsson Hilda Light</vt:lpstr>
      <vt:lpstr>PresentationTemplate2017</vt:lpstr>
      <vt:lpstr>JVET-P0299 Interaction between Bilateral Filter and Cross-Component ALF</vt:lpstr>
      <vt:lpstr>Purpose of this contribution</vt:lpstr>
      <vt:lpstr>Performance of CCALF in presence  of BIF</vt:lpstr>
      <vt:lpstr>Performance of BIF in presence of CCALF</vt:lpstr>
      <vt:lpstr>Performance of CCALF and chroma QP adjustment in presence of BIF</vt:lpstr>
      <vt:lpstr>Performance of BIF in presence of CCALF and chroma QP adjustment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JVET-P0299 Interaction between Bilateral Filter and Cross-Component Adaptive Loop Filter</dc:title>
  <dc:creator>Christopher Hollmann</dc:creator>
  <cp:keywords/>
  <dc:description/>
  <cp:lastModifiedBy>Christopher Hollmann</cp:lastModifiedBy>
  <cp:revision>26</cp:revision>
  <dcterms:created xsi:type="dcterms:W3CDTF">2019-10-03T08:25:16Z</dcterms:created>
  <dcterms:modified xsi:type="dcterms:W3CDTF">2019-10-04T07:03:56Z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R6B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DocumentType2">
    <vt:lpwstr>Presentation2011</vt:lpwstr>
  </property>
  <property fmtid="{D5CDD505-2E9C-101B-9397-08002B2CF9AE}" pid="11" name="Keyword">
    <vt:lpwstr> </vt:lpwstr>
  </property>
  <property fmtid="{D5CDD505-2E9C-101B-9397-08002B2CF9AE}" pid="12" name="FooterType">
    <vt:lpwstr>PresTemp</vt:lpwstr>
  </property>
  <property fmtid="{D5CDD505-2E9C-101B-9397-08002B2CF9AE}" pid="13" name="UsedFont">
    <vt:lpwstr>Ericsson Capital TT</vt:lpwstr>
  </property>
  <property fmtid="{D5CDD505-2E9C-101B-9397-08002B2CF9AE}" pid="14" name="x">
    <vt:lpwstr>0</vt:lpwstr>
  </property>
  <property fmtid="{D5CDD505-2E9C-101B-9397-08002B2CF9AE}" pid="15" name="White">
    <vt:bool>true</vt:bool>
  </property>
  <property fmtid="{D5CDD505-2E9C-101B-9397-08002B2CF9AE}" pid="16" name="chkMetaData">
    <vt:bool>false</vt:bool>
  </property>
  <property fmtid="{D5CDD505-2E9C-101B-9397-08002B2CF9AE}" pid="17" name="chkTaglines">
    <vt:bool>true</vt:bool>
  </property>
  <property fmtid="{D5CDD505-2E9C-101B-9397-08002B2CF9AE}" pid="18" name="SecurityClass">
    <vt:lpwstr>Ericsson Internal</vt:lpwstr>
  </property>
  <property fmtid="{D5CDD505-2E9C-101B-9397-08002B2CF9AE}" pid="19" name="txtConfLabel">
    <vt:lpwstr>Ericsson Internal</vt:lpwstr>
  </property>
  <property fmtid="{D5CDD505-2E9C-101B-9397-08002B2CF9AE}" pid="20" name="optUseConfClass">
    <vt:bool>true</vt:bool>
  </property>
  <property fmtid="{D5CDD505-2E9C-101B-9397-08002B2CF9AE}" pid="21" name="optUseConfLabel">
    <vt:bool>false</vt:bool>
  </property>
  <property fmtid="{D5CDD505-2E9C-101B-9397-08002B2CF9AE}" pid="22" name="optFooterCVLDocNo">
    <vt:bool>true</vt:bool>
  </property>
  <property fmtid="{D5CDD505-2E9C-101B-9397-08002B2CF9AE}" pid="23" name="optFooterCVLCopyright">
    <vt:bool>false</vt:bool>
  </property>
  <property fmtid="{D5CDD505-2E9C-101B-9397-08002B2CF9AE}" pid="24" name="optEnterText1">
    <vt:bool>false</vt:bool>
  </property>
  <property fmtid="{D5CDD505-2E9C-101B-9397-08002B2CF9AE}" pid="25" name="optFooterCVLConfLabel">
    <vt:bool>true</vt:bool>
  </property>
  <property fmtid="{D5CDD505-2E9C-101B-9397-08002B2CF9AE}" pid="26" name="optEnterText2">
    <vt:bool>false</vt:bool>
  </property>
  <property fmtid="{D5CDD505-2E9C-101B-9397-08002B2CF9AE}" pid="27" name="optFooterCVLTitle">
    <vt:bool>true</vt:bool>
  </property>
  <property fmtid="{D5CDD505-2E9C-101B-9397-08002B2CF9AE}" pid="28" name="optFooterCVLPrep">
    <vt:bool>false</vt:bool>
  </property>
  <property fmtid="{D5CDD505-2E9C-101B-9397-08002B2CF9AE}" pid="29" name="optEnterText3">
    <vt:bool>false</vt:bool>
  </property>
  <property fmtid="{D5CDD505-2E9C-101B-9397-08002B2CF9AE}" pid="30" name="optFooterCVLDate">
    <vt:bool>true</vt:bool>
  </property>
  <property fmtid="{D5CDD505-2E9C-101B-9397-08002B2CF9AE}" pid="31" name="optEnterText4">
    <vt:bool>false</vt:bool>
  </property>
  <property fmtid="{D5CDD505-2E9C-101B-9397-08002B2CF9AE}" pid="32" name="LeftFooterField">
    <vt:lpwstr> </vt:lpwstr>
  </property>
  <property fmtid="{D5CDD505-2E9C-101B-9397-08002B2CF9AE}" pid="33" name="MiddleFooterField">
    <vt:lpwstr> </vt:lpwstr>
  </property>
  <property fmtid="{D5CDD505-2E9C-101B-9397-08002B2CF9AE}" pid="34" name="RightFooterField">
    <vt:lpwstr> </vt:lpwstr>
  </property>
  <property fmtid="{D5CDD505-2E9C-101B-9397-08002B2CF9AE}" pid="35" name="RightFooterField2">
    <vt:lpwstr> </vt:lpwstr>
  </property>
  <property fmtid="{D5CDD505-2E9C-101B-9397-08002B2CF9AE}" pid="36" name="TotalNumb">
    <vt:bool>false</vt:bool>
  </property>
  <property fmtid="{D5CDD505-2E9C-101B-9397-08002B2CF9AE}" pid="37" name="Pages">
    <vt:bool>true</vt:bool>
  </property>
  <property fmtid="{D5CDD505-2E9C-101B-9397-08002B2CF9AE}" pid="38" name="BCategory">
    <vt:lpwstr> </vt:lpwstr>
  </property>
  <property fmtid="{D5CDD505-2E9C-101B-9397-08002B2CF9AE}" pid="39" name="BSubject">
    <vt:lpwstr> </vt:lpwstr>
  </property>
  <property fmtid="{D5CDD505-2E9C-101B-9397-08002B2CF9AE}" pid="40" name="DocType">
    <vt:lpwstr> </vt:lpwstr>
  </property>
  <property fmtid="{D5CDD505-2E9C-101B-9397-08002B2CF9AE}" pid="41" name="chkShowAll">
    <vt:bool>false</vt:bool>
  </property>
  <property fmtid="{D5CDD505-2E9C-101B-9397-08002B2CF9AE}" pid="42" name="chkOnlyTitle">
    <vt:bool>false</vt:bool>
  </property>
  <property fmtid="{D5CDD505-2E9C-101B-9397-08002B2CF9AE}" pid="43" name="chkPrep">
    <vt:bool>true</vt:bool>
  </property>
  <property fmtid="{D5CDD505-2E9C-101B-9397-08002B2CF9AE}" pid="44" name="chkAppr">
    <vt:bool>true</vt:bool>
  </property>
  <property fmtid="{D5CDD505-2E9C-101B-9397-08002B2CF9AE}" pid="45" name="chkConf">
    <vt:bool>true</vt:bool>
  </property>
  <property fmtid="{D5CDD505-2E9C-101B-9397-08002B2CF9AE}" pid="46" name="chkDate">
    <vt:bool>true</vt:bool>
  </property>
  <property fmtid="{D5CDD505-2E9C-101B-9397-08002B2CF9AE}" pid="47" name="chkDocNo">
    <vt:bool>true</vt:bool>
  </property>
  <property fmtid="{D5CDD505-2E9C-101B-9397-08002B2CF9AE}" pid="48" name="chkRev">
    <vt:bool>true</vt:bool>
  </property>
  <property fmtid="{D5CDD505-2E9C-101B-9397-08002B2CF9AE}" pid="49" name="chkTitle">
    <vt:bool>false</vt:bool>
  </property>
  <property fmtid="{D5CDD505-2E9C-101B-9397-08002B2CF9AE}" pid="50" name="ExtConf">
    <vt:lpwstr> </vt:lpwstr>
  </property>
  <property fmtid="{D5CDD505-2E9C-101B-9397-08002B2CF9AE}" pid="51" name="chkExtConf">
    <vt:bool>false</vt:bool>
  </property>
</Properties>
</file>