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6"/>
  </p:notesMasterIdLst>
  <p:handoutMasterIdLst>
    <p:handoutMasterId r:id="rId17"/>
  </p:handoutMasterIdLst>
  <p:sldIdLst>
    <p:sldId id="535" r:id="rId2"/>
    <p:sldId id="620" r:id="rId3"/>
    <p:sldId id="627" r:id="rId4"/>
    <p:sldId id="621" r:id="rId5"/>
    <p:sldId id="623" r:id="rId6"/>
    <p:sldId id="629" r:id="rId7"/>
    <p:sldId id="633" r:id="rId8"/>
    <p:sldId id="630" r:id="rId9"/>
    <p:sldId id="631" r:id="rId10"/>
    <p:sldId id="632" r:id="rId11"/>
    <p:sldId id="628" r:id="rId12"/>
    <p:sldId id="625" r:id="rId13"/>
    <p:sldId id="626" r:id="rId14"/>
    <p:sldId id="537" r:id="rId15"/>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FF"/>
    <a:srgbClr val="CCECFF"/>
    <a:srgbClr val="0000FF"/>
    <a:srgbClr val="FFFF99"/>
    <a:srgbClr val="66FF99"/>
    <a:srgbClr val="FF6699"/>
    <a:srgbClr val="66CCFF"/>
    <a:srgbClr val="3333FF"/>
    <a:srgbClr val="66FFFF"/>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465" autoAdjust="0"/>
  </p:normalViewPr>
  <p:slideViewPr>
    <p:cSldViewPr>
      <p:cViewPr varScale="1">
        <p:scale>
          <a:sx n="53" d="100"/>
          <a:sy n="53" d="100"/>
        </p:scale>
        <p:origin x="1080" y="44"/>
      </p:cViewPr>
      <p:guideLst>
        <p:guide orient="horz" pos="4073"/>
        <p:guide orient="horz" pos="551"/>
        <p:guide pos="5641"/>
        <p:guide pos="113"/>
        <p:guide pos="2880"/>
      </p:guideLst>
    </p:cSldViewPr>
  </p:slideViewPr>
  <p:outlineViewPr>
    <p:cViewPr>
      <p:scale>
        <a:sx n="33" d="100"/>
        <a:sy n="33" d="100"/>
      </p:scale>
      <p:origin x="0" y="-12956"/>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r>
              <a:rPr lang="en-US" altLang="ja-JP" dirty="0" smtClean="0"/>
              <a:t>p0.</a:t>
            </a:r>
          </a:p>
          <a:p>
            <a:pPr eaLnBrk="1" hangingPunct="1"/>
            <a:r>
              <a:rPr lang="ja-JP" altLang="en-US" dirty="0" smtClean="0"/>
              <a:t>それではよろしくお願いします。</a:t>
            </a:r>
            <a:endParaRPr lang="en-US" altLang="ja-JP" dirty="0" smtClean="0"/>
          </a:p>
          <a:p>
            <a:pPr eaLnBrk="1" hangingPunct="1"/>
            <a:r>
              <a:rPr lang="ja-JP" altLang="en-US" dirty="0" smtClean="0"/>
              <a:t>活動報告と題しまして江崎が発表します。</a:t>
            </a:r>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1</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2019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JVET-P0276</a:t>
            </a:r>
            <a:br>
              <a:rPr lang="en-US" altLang="ja-JP" dirty="0" smtClean="0">
                <a:latin typeface="Arial" pitchFamily="34" charset="0"/>
                <a:cs typeface="Arial" pitchFamily="34" charset="0"/>
              </a:rPr>
            </a:br>
            <a:r>
              <a:rPr lang="en-CA" dirty="0" smtClean="0">
                <a:latin typeface="Arial Unicode MS" pitchFamily="34" charset="-122"/>
                <a:ea typeface="Arial Unicode MS" pitchFamily="34" charset="-122"/>
                <a:cs typeface="Arial Unicode MS" pitchFamily="34" charset="-122"/>
              </a:rPr>
              <a:t>Non-CE6: On Supporting 64x64Chroma Transform Unit with Composite VPDU</a:t>
            </a:r>
            <a:endParaRPr lang="ja-JP" altLang="ja-JP" sz="3200" dirty="0" smtClean="0">
              <a:latin typeface="Arial Unicode MS" pitchFamily="34" charset="-122"/>
              <a:ea typeface="Arial Unicode MS" pitchFamily="34" charset="-122"/>
              <a:cs typeface="Arial Unicode MS" pitchFamily="34" charset="-122"/>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ja-JP" dirty="0" smtClean="0"/>
              <a:t>16</a:t>
            </a:r>
            <a:r>
              <a:rPr lang="en-US" altLang="ja-JP" baseline="30000" dirty="0" smtClean="0"/>
              <a:t>th</a:t>
            </a:r>
            <a:r>
              <a:rPr lang="en-US" altLang="ja-JP" dirty="0" smtClean="0"/>
              <a:t> </a:t>
            </a:r>
            <a:r>
              <a:rPr lang="en-US" altLang="ja-JP" dirty="0"/>
              <a:t>JVET </a:t>
            </a:r>
            <a:r>
              <a:rPr lang="en-US" altLang="ja-JP" dirty="0" smtClean="0"/>
              <a:t>meeting, Geneva , 2019/10/1-11</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en-CA" dirty="0" smtClean="0"/>
              <a:t>TYPE 3 </a:t>
            </a:r>
          </a:p>
          <a:p>
            <a:pPr lvl="2"/>
            <a:r>
              <a:rPr lang="en-CA" sz="1600" dirty="0" smtClean="0"/>
              <a:t>corresponding to </a:t>
            </a:r>
            <a:r>
              <a:rPr lang="en-CA" sz="1600" b="1" dirty="0" smtClean="0">
                <a:solidFill>
                  <a:srgbClr val="7030A0"/>
                </a:solidFill>
              </a:rPr>
              <a:t>128x64 inter CU in bottom and 64x128 inter CU in right </a:t>
            </a:r>
            <a:r>
              <a:rPr lang="en-CA" sz="1600" dirty="0" smtClean="0"/>
              <a:t>part</a:t>
            </a:r>
          </a:p>
          <a:p>
            <a:pPr lvl="2"/>
            <a:r>
              <a:rPr lang="en-CA" sz="1600" dirty="0" smtClean="0"/>
              <a:t>the other part is normal case (</a:t>
            </a:r>
            <a:r>
              <a:rPr lang="en-CA" sz="1600" dirty="0" err="1" smtClean="0"/>
              <a:t>chroma</a:t>
            </a:r>
            <a:r>
              <a:rPr lang="en-CA" sz="1600" dirty="0" smtClean="0"/>
              <a:t> TU less or equal to 32x32).</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grpSp>
        <p:nvGrpSpPr>
          <p:cNvPr id="26" name="组合 25"/>
          <p:cNvGrpSpPr/>
          <p:nvPr/>
        </p:nvGrpSpPr>
        <p:grpSpPr>
          <a:xfrm>
            <a:off x="598462" y="2204864"/>
            <a:ext cx="7933977" cy="4320480"/>
            <a:chOff x="1000100" y="2060438"/>
            <a:chExt cx="7000924" cy="3797454"/>
          </a:xfrm>
        </p:grpSpPr>
        <p:sp>
          <p:nvSpPr>
            <p:cNvPr id="7" name="矩形 6"/>
            <p:cNvSpPr/>
            <p:nvPr/>
          </p:nvSpPr>
          <p:spPr bwMode="auto">
            <a:xfrm>
              <a:off x="6500826" y="2071678"/>
              <a:ext cx="1440000" cy="144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9" name="TextBox 8"/>
            <p:cNvSpPr txBox="1"/>
            <p:nvPr/>
          </p:nvSpPr>
          <p:spPr>
            <a:xfrm>
              <a:off x="7143768" y="2500306"/>
              <a:ext cx="857256" cy="584775"/>
            </a:xfrm>
            <a:prstGeom prst="rect">
              <a:avLst/>
            </a:prstGeom>
            <a:noFill/>
          </p:spPr>
          <p:txBody>
            <a:bodyPr wrap="square" rtlCol="0">
              <a:spAutoFit/>
            </a:bodyPr>
            <a:lstStyle/>
            <a:p>
              <a:r>
                <a:rPr lang="en-US" altLang="zh-CN" sz="1600" dirty="0" smtClean="0">
                  <a:latin typeface="Arial" pitchFamily="34" charset="0"/>
                  <a:cs typeface="Arial" pitchFamily="34" charset="0"/>
                </a:rPr>
                <a:t>64x128</a:t>
              </a:r>
            </a:p>
            <a:p>
              <a:r>
                <a:rPr lang="en-US" altLang="zh-CN" sz="1600" dirty="0" smtClean="0">
                  <a:latin typeface="Arial" pitchFamily="34" charset="0"/>
                  <a:cs typeface="Arial" pitchFamily="34" charset="0"/>
                </a:rPr>
                <a:t>CU</a:t>
              </a:r>
              <a:endParaRPr lang="zh-CN" altLang="en-US" sz="1600" dirty="0">
                <a:latin typeface="Arial" pitchFamily="34" charset="0"/>
                <a:cs typeface="Arial" pitchFamily="34" charset="0"/>
              </a:endParaRPr>
            </a:p>
          </p:txBody>
        </p:sp>
        <p:cxnSp>
          <p:nvCxnSpPr>
            <p:cNvPr id="11" name="直接箭头连接符 10"/>
            <p:cNvCxnSpPr/>
            <p:nvPr/>
          </p:nvCxnSpPr>
          <p:spPr bwMode="auto">
            <a:xfrm rot="10800000">
              <a:off x="5214942" y="2705644"/>
              <a:ext cx="1643074" cy="151853"/>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dash"/>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3" name="TextBox 12"/>
            <p:cNvSpPr txBox="1"/>
            <p:nvPr/>
          </p:nvSpPr>
          <p:spPr>
            <a:xfrm>
              <a:off x="3786182" y="2285992"/>
              <a:ext cx="1714512" cy="861774"/>
            </a:xfrm>
            <a:prstGeom prst="rect">
              <a:avLst/>
            </a:prstGeom>
            <a:noFill/>
          </p:spPr>
          <p:txBody>
            <a:bodyPr wrap="square" rtlCol="0">
              <a:spAutoFit/>
            </a:bodyPr>
            <a:lstStyle/>
            <a:p>
              <a:r>
                <a:rPr lang="en-US" altLang="zh-CN" dirty="0" smtClean="0">
                  <a:latin typeface="Arial" pitchFamily="34" charset="0"/>
                  <a:cs typeface="Arial" pitchFamily="34" charset="0"/>
                </a:rPr>
                <a:t>normal case:</a:t>
              </a:r>
            </a:p>
            <a:p>
              <a:r>
                <a:rPr lang="en-US" altLang="zh-CN" sz="1600" dirty="0" smtClean="0">
                  <a:latin typeface="Arial" pitchFamily="34" charset="0"/>
                  <a:cs typeface="Arial" pitchFamily="34" charset="0"/>
                </a:rPr>
                <a:t>further split </a:t>
              </a:r>
            </a:p>
            <a:p>
              <a:r>
                <a:rPr lang="en-US" altLang="zh-CN" sz="1600" dirty="0" smtClean="0">
                  <a:latin typeface="Arial" pitchFamily="34" charset="0"/>
                  <a:cs typeface="Arial" pitchFamily="34" charset="0"/>
                </a:rPr>
                <a:t>into CUs</a:t>
              </a:r>
              <a:endParaRPr lang="zh-CN" altLang="en-US" sz="1600" dirty="0">
                <a:latin typeface="Arial" pitchFamily="34" charset="0"/>
                <a:cs typeface="Arial" pitchFamily="34" charset="0"/>
              </a:endParaRPr>
            </a:p>
          </p:txBody>
        </p:sp>
        <p:sp>
          <p:nvSpPr>
            <p:cNvPr id="15" name="矩形 14"/>
            <p:cNvSpPr/>
            <p:nvPr/>
          </p:nvSpPr>
          <p:spPr bwMode="auto">
            <a:xfrm>
              <a:off x="6500826" y="2071678"/>
              <a:ext cx="720000" cy="1440000"/>
            </a:xfrm>
            <a:prstGeom prst="rect">
              <a:avLst/>
            </a:prstGeom>
            <a:noFill/>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grpSp>
          <p:nvGrpSpPr>
            <p:cNvPr id="21" name="组合 20"/>
            <p:cNvGrpSpPr/>
            <p:nvPr/>
          </p:nvGrpSpPr>
          <p:grpSpPr>
            <a:xfrm>
              <a:off x="1203174" y="2060438"/>
              <a:ext cx="1440000" cy="1440000"/>
              <a:chOff x="1203174" y="2060438"/>
              <a:chExt cx="1440000" cy="1440000"/>
            </a:xfrm>
          </p:grpSpPr>
          <p:sp>
            <p:nvSpPr>
              <p:cNvPr id="8" name="矩形 7"/>
              <p:cNvSpPr/>
              <p:nvPr/>
            </p:nvSpPr>
            <p:spPr bwMode="auto">
              <a:xfrm>
                <a:off x="1203174" y="2060438"/>
                <a:ext cx="1440000" cy="144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0" name="TextBox 9"/>
              <p:cNvSpPr txBox="1"/>
              <p:nvPr/>
            </p:nvSpPr>
            <p:spPr>
              <a:xfrm>
                <a:off x="1428728" y="2857496"/>
                <a:ext cx="857256" cy="584775"/>
              </a:xfrm>
              <a:prstGeom prst="rect">
                <a:avLst/>
              </a:prstGeom>
              <a:noFill/>
            </p:spPr>
            <p:txBody>
              <a:bodyPr wrap="square" rtlCol="0">
                <a:spAutoFit/>
              </a:bodyPr>
              <a:lstStyle/>
              <a:p>
                <a:r>
                  <a:rPr lang="en-US" altLang="zh-CN" sz="1600" dirty="0" smtClean="0">
                    <a:latin typeface="Arial" pitchFamily="34" charset="0"/>
                    <a:cs typeface="Arial" pitchFamily="34" charset="0"/>
                  </a:rPr>
                  <a:t>128x64</a:t>
                </a:r>
              </a:p>
              <a:p>
                <a:r>
                  <a:rPr lang="en-US" altLang="zh-CN" sz="1600" dirty="0" smtClean="0">
                    <a:latin typeface="Arial" pitchFamily="34" charset="0"/>
                    <a:cs typeface="Arial" pitchFamily="34" charset="0"/>
                  </a:rPr>
                  <a:t>CU</a:t>
                </a:r>
                <a:endParaRPr lang="zh-CN" altLang="en-US" sz="1600" dirty="0">
                  <a:latin typeface="Arial" pitchFamily="34" charset="0"/>
                  <a:cs typeface="Arial" pitchFamily="34" charset="0"/>
                </a:endParaRPr>
              </a:p>
            </p:txBody>
          </p:sp>
          <p:sp>
            <p:nvSpPr>
              <p:cNvPr id="16" name="矩形 15"/>
              <p:cNvSpPr/>
              <p:nvPr/>
            </p:nvSpPr>
            <p:spPr bwMode="auto">
              <a:xfrm rot="16200000">
                <a:off x="1563174" y="1711678"/>
                <a:ext cx="720000" cy="1440000"/>
              </a:xfrm>
              <a:prstGeom prst="rect">
                <a:avLst/>
              </a:prstGeom>
              <a:noFill/>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grpSp>
        <p:sp>
          <p:nvSpPr>
            <p:cNvPr id="17" name="椭圆 16"/>
            <p:cNvSpPr/>
            <p:nvPr/>
          </p:nvSpPr>
          <p:spPr bwMode="auto">
            <a:xfrm>
              <a:off x="4500562" y="4500570"/>
              <a:ext cx="857256" cy="357190"/>
            </a:xfrm>
            <a:prstGeom prst="ellipse">
              <a:avLst/>
            </a:prstGeom>
            <a:noFill/>
            <a:ln w="19050" cap="flat" cmpd="sng" algn="ctr">
              <a:solidFill>
                <a:srgbClr val="7030A0"/>
              </a:solidFill>
              <a:prstDash val="dashDot"/>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8" name="椭圆 17"/>
            <p:cNvSpPr/>
            <p:nvPr/>
          </p:nvSpPr>
          <p:spPr bwMode="auto">
            <a:xfrm>
              <a:off x="3643306" y="4429132"/>
              <a:ext cx="785818" cy="428628"/>
            </a:xfrm>
            <a:prstGeom prst="ellipse">
              <a:avLst/>
            </a:prstGeom>
            <a:noFill/>
            <a:ln w="12700" cap="flat" cmpd="sng" algn="ctr">
              <a:solidFill>
                <a:srgbClr val="C00000"/>
              </a:solidFill>
              <a:prstDash val="dashDot"/>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19" name="直接箭头连接符 18"/>
            <p:cNvCxnSpPr>
              <a:stCxn id="13" idx="2"/>
            </p:cNvCxnSpPr>
            <p:nvPr/>
          </p:nvCxnSpPr>
          <p:spPr bwMode="auto">
            <a:xfrm rot="5400000">
              <a:off x="3717003" y="3502697"/>
              <a:ext cx="1281366" cy="571504"/>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2" name="直接箭头连接符 11"/>
            <p:cNvCxnSpPr>
              <a:endCxn id="13" idx="1"/>
            </p:cNvCxnSpPr>
            <p:nvPr/>
          </p:nvCxnSpPr>
          <p:spPr bwMode="auto">
            <a:xfrm>
              <a:off x="2000232" y="2428868"/>
              <a:ext cx="1785950" cy="288011"/>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dash"/>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pic>
          <p:nvPicPr>
            <p:cNvPr id="24" name="图片 23"/>
            <p:cNvPicPr/>
            <p:nvPr/>
          </p:nvPicPr>
          <p:blipFill>
            <a:blip r:embed="rId2">
              <a:extLst>
                <a:ext uri="{28A0092B-C50C-407E-A947-70E740481C1C}">
                  <a14:useLocalDpi xmlns:a14="http://schemas.microsoft.com/office/drawing/2010/main" val="0"/>
                </a:ext>
              </a:extLst>
            </a:blip>
            <a:srcRect/>
            <a:stretch>
              <a:fillRect/>
            </a:stretch>
          </p:blipFill>
          <p:spPr bwMode="auto">
            <a:xfrm>
              <a:off x="1000100" y="3857628"/>
              <a:ext cx="6929486" cy="2000264"/>
            </a:xfrm>
            <a:prstGeom prst="rect">
              <a:avLst/>
            </a:prstGeom>
            <a:noFill/>
            <a:ln>
              <a:noFill/>
            </a:ln>
          </p:spPr>
        </p:pic>
      </p:grpSp>
      <p:sp>
        <p:nvSpPr>
          <p:cNvPr id="37" name="标题 1"/>
          <p:cNvSpPr>
            <a:spLocks noGrp="1"/>
          </p:cNvSpPr>
          <p:nvPr>
            <p:ph type="title"/>
          </p:nvPr>
        </p:nvSpPr>
        <p:spPr>
          <a:xfrm>
            <a:off x="169863" y="-1588"/>
            <a:ext cx="7858125" cy="693738"/>
          </a:xfrm>
        </p:spPr>
        <p:txBody>
          <a:bodyPr/>
          <a:lstStyle/>
          <a:p>
            <a:r>
              <a:rPr lang="en-US" altLang="zh-CN" dirty="0" smtClean="0"/>
              <a:t>Composite </a:t>
            </a:r>
            <a:r>
              <a:rPr lang="en-US" dirty="0" smtClean="0"/>
              <a:t>VPDU</a:t>
            </a:r>
            <a:r>
              <a:rPr lang="en-US" altLang="zh-CN" dirty="0" smtClean="0"/>
              <a:t>(3/3)</a:t>
            </a:r>
            <a:endParaRPr lang="zh-CN" altLang="en-US" dirty="0"/>
          </a:p>
        </p:txBody>
      </p:sp>
      <p:sp>
        <p:nvSpPr>
          <p:cNvPr id="55" name="灯片编号占位符 54"/>
          <p:cNvSpPr>
            <a:spLocks noGrp="1"/>
          </p:cNvSpPr>
          <p:nvPr>
            <p:ph type="sldNum" sz="quarter" idx="10"/>
          </p:nvPr>
        </p:nvSpPr>
        <p:spPr/>
        <p:txBody>
          <a:bodyPr/>
          <a:lstStyle/>
          <a:p>
            <a:pPr>
              <a:defRPr/>
            </a:pPr>
            <a:fld id="{5564626F-57A5-49A7-8147-6690601DC936}" type="slidenum">
              <a:rPr lang="de-DE" altLang="ja-JP" smtClean="0"/>
              <a:pPr>
                <a:defRPr/>
              </a:pPr>
              <a:t>9</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CA" altLang="zh-CN" dirty="0" smtClean="0"/>
              <a:t>No additional buffer.</a:t>
            </a:r>
          </a:p>
          <a:p>
            <a:pPr lvl="1"/>
            <a:r>
              <a:rPr lang="en-CA" altLang="zh-CN" dirty="0" smtClean="0"/>
              <a:t>For </a:t>
            </a:r>
            <a:r>
              <a:rPr lang="en-US" altLang="zh-CN" dirty="0" smtClean="0"/>
              <a:t>VPDU type 1</a:t>
            </a:r>
            <a:r>
              <a:rPr lang="en-US" altLang="zh-CN" dirty="0"/>
              <a:t>, </a:t>
            </a:r>
            <a:r>
              <a:rPr lang="en-CA" altLang="zh-CN" dirty="0"/>
              <a:t>64x64 </a:t>
            </a:r>
            <a:r>
              <a:rPr lang="en-CA" altLang="zh-CN" dirty="0" err="1"/>
              <a:t>luma</a:t>
            </a:r>
            <a:r>
              <a:rPr lang="en-CA" altLang="zh-CN" dirty="0"/>
              <a:t> block and </a:t>
            </a:r>
            <a:r>
              <a:rPr lang="en-CA" altLang="zh-CN" dirty="0" err="1"/>
              <a:t>chroma</a:t>
            </a:r>
            <a:r>
              <a:rPr lang="en-CA" altLang="zh-CN" dirty="0"/>
              <a:t> block share internal buffer</a:t>
            </a:r>
            <a:r>
              <a:rPr lang="en-CA" altLang="zh-CN" dirty="0" smtClean="0"/>
              <a:t>.</a:t>
            </a:r>
          </a:p>
          <a:p>
            <a:pPr lvl="1"/>
            <a:r>
              <a:rPr lang="en-CA" altLang="zh-CN" dirty="0" smtClean="0"/>
              <a:t>For other VPDU types, same as that in VTM6.0.</a:t>
            </a:r>
          </a:p>
          <a:p>
            <a:pPr lvl="1"/>
            <a:r>
              <a:rPr lang="en-CA" altLang="zh-CN" dirty="0" smtClean="0"/>
              <a:t>CCLM is not supported for 64x64 </a:t>
            </a:r>
            <a:r>
              <a:rPr lang="en-CA" altLang="zh-CN" dirty="0" err="1" smtClean="0"/>
              <a:t>chroma</a:t>
            </a:r>
            <a:r>
              <a:rPr lang="en-CA" altLang="zh-CN" dirty="0" smtClean="0"/>
              <a:t> CU.</a:t>
            </a:r>
            <a:endParaRPr lang="en-US" altLang="zh-CN" dirty="0" smtClean="0"/>
          </a:p>
          <a:p>
            <a:r>
              <a:rPr lang="en-US" altLang="zh-CN" dirty="0" smtClean="0"/>
              <a:t>No additional transform core</a:t>
            </a:r>
            <a:r>
              <a:rPr lang="en-CA" altLang="zh-CN" dirty="0" smtClean="0"/>
              <a:t>.</a:t>
            </a:r>
          </a:p>
          <a:p>
            <a:pPr lvl="1"/>
            <a:r>
              <a:rPr lang="en-CA" altLang="zh-CN" dirty="0" smtClean="0"/>
              <a:t>Transform hardware is shared between </a:t>
            </a:r>
            <a:r>
              <a:rPr lang="en-CA" altLang="zh-CN" dirty="0" err="1" smtClean="0"/>
              <a:t>luma</a:t>
            </a:r>
            <a:r>
              <a:rPr lang="en-CA" altLang="zh-CN" dirty="0" smtClean="0"/>
              <a:t> and </a:t>
            </a:r>
            <a:r>
              <a:rPr lang="en-CA" altLang="zh-CN" dirty="0" err="1" smtClean="0"/>
              <a:t>chroma</a:t>
            </a:r>
            <a:r>
              <a:rPr lang="en-CA" altLang="zh-CN" dirty="0" smtClean="0"/>
              <a:t> for 64x64 TU.</a:t>
            </a:r>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22" name="标题 1"/>
          <p:cNvSpPr>
            <a:spLocks noGrp="1"/>
          </p:cNvSpPr>
          <p:nvPr>
            <p:ph type="title"/>
          </p:nvPr>
        </p:nvSpPr>
        <p:spPr/>
        <p:txBody>
          <a:bodyPr/>
          <a:lstStyle/>
          <a:p>
            <a:r>
              <a:rPr lang="en-US" altLang="zh-CN" dirty="0" smtClean="0"/>
              <a:t>Hardware for Composite </a:t>
            </a:r>
            <a:r>
              <a:rPr lang="en-US" dirty="0" smtClean="0"/>
              <a:t>VPDU</a:t>
            </a:r>
            <a:endParaRPr lang="zh-CN" altLang="en-US" dirty="0"/>
          </a:p>
        </p:txBody>
      </p:sp>
      <p:sp>
        <p:nvSpPr>
          <p:cNvPr id="40" name="灯片编号占位符 39"/>
          <p:cNvSpPr>
            <a:spLocks noGrp="1"/>
          </p:cNvSpPr>
          <p:nvPr>
            <p:ph type="sldNum" sz="quarter" idx="10"/>
          </p:nvPr>
        </p:nvSpPr>
        <p:spPr/>
        <p:txBody>
          <a:bodyPr/>
          <a:lstStyle/>
          <a:p>
            <a:pPr>
              <a:defRPr/>
            </a:pPr>
            <a:fld id="{5564626F-57A5-49A7-8147-6690601DC936}" type="slidenum">
              <a:rPr lang="de-DE" altLang="ja-JP" smtClean="0"/>
              <a:pPr>
                <a:defRPr/>
              </a:pPr>
              <a:t>10</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a:t>
            </a:r>
            <a:endParaRPr lang="zh-CN" altLang="en-US" dirty="0"/>
          </a:p>
        </p:txBody>
      </p:sp>
      <p:sp>
        <p:nvSpPr>
          <p:cNvPr id="3" name="内容占位符 2"/>
          <p:cNvSpPr>
            <a:spLocks noGrp="1"/>
          </p:cNvSpPr>
          <p:nvPr>
            <p:ph idx="1"/>
          </p:nvPr>
        </p:nvSpPr>
        <p:spPr/>
        <p:txBody>
          <a:bodyPr/>
          <a:lstStyle/>
          <a:p>
            <a:r>
              <a:rPr lang="en-US" altLang="zh-CN" dirty="0" smtClean="0"/>
              <a:t>Test condition on top of VTM6.0:</a:t>
            </a:r>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a:p>
          <a:p>
            <a:pPr lvl="2"/>
            <a:endParaRPr lang="en-US" altLang="zh-CN" dirty="0" smtClean="0"/>
          </a:p>
          <a:p>
            <a:pPr lvl="2"/>
            <a:endParaRPr lang="en-US" altLang="zh-CN" dirty="0" smtClean="0"/>
          </a:p>
          <a:p>
            <a:pPr lvl="2"/>
            <a:endParaRPr lang="en-US" altLang="zh-CN" dirty="0"/>
          </a:p>
          <a:p>
            <a:pPr lvl="2"/>
            <a:endParaRPr lang="en-US" altLang="zh-CN" dirty="0" smtClean="0"/>
          </a:p>
          <a:p>
            <a:pPr lvl="2"/>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2"/>
            <a:endParaRPr lang="en-US"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graphicFrame>
        <p:nvGraphicFramePr>
          <p:cNvPr id="6" name="表格 5"/>
          <p:cNvGraphicFramePr>
            <a:graphicFrameLocks noGrp="1"/>
          </p:cNvGraphicFramePr>
          <p:nvPr/>
        </p:nvGraphicFramePr>
        <p:xfrm>
          <a:off x="928662" y="1428736"/>
          <a:ext cx="5850255" cy="2116455"/>
        </p:xfrm>
        <a:graphic>
          <a:graphicData uri="http://schemas.openxmlformats.org/drawingml/2006/table">
            <a:tbl>
              <a:tblPr/>
              <a:tblGrid>
                <a:gridCol w="1379855"/>
                <a:gridCol w="894080"/>
                <a:gridCol w="894080"/>
                <a:gridCol w="894080"/>
                <a:gridCol w="894080"/>
                <a:gridCol w="894080"/>
              </a:tblGrid>
              <a:tr h="11684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All Intra Main10 </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84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zh-CN" sz="1000">
                        <a:latin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endParaRPr lang="zh-CN" sz="1000">
                        <a:latin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Over VTM-6.0</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latin typeface="等线"/>
                          <a:ea typeface="等线"/>
                        </a:rPr>
                        <a:t>　</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1684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Y</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U</a:t>
                      </a:r>
                      <a:endParaRPr lang="zh-CN" sz="1100">
                        <a:latin typeface="Times New Roman"/>
                        <a:ea typeface="等线"/>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V</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EncT</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DecT</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A1</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-0.03%</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-0.32%</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-0.32%</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106%</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A2</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-0.01%</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-0.20%</a:t>
                      </a:r>
                      <a:endParaRPr lang="zh-CN" sz="1100">
                        <a:latin typeface="Times New Roman"/>
                        <a:ea typeface="等线"/>
                      </a:endParaRPr>
                    </a:p>
                  </a:txBody>
                  <a:tcPr marL="9525" marR="9525" marT="9525" marB="0" anchor="ctr">
                    <a:lnL>
                      <a:noFill/>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-0.19%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104%</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98%</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B</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0.00%</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-0.19%</a:t>
                      </a:r>
                      <a:endParaRPr lang="zh-CN" sz="1100">
                        <a:latin typeface="Times New Roman"/>
                        <a:ea typeface="等线"/>
                      </a:endParaRPr>
                    </a:p>
                  </a:txBody>
                  <a:tcPr marL="9525" marR="9525" marT="9525" marB="0" anchor="ctr">
                    <a:lnL>
                      <a:noFill/>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-0.27%</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102%</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C</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0.01%</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-0.07%</a:t>
                      </a:r>
                      <a:endParaRPr lang="zh-CN" sz="1100">
                        <a:latin typeface="Times New Roman"/>
                        <a:ea typeface="等线"/>
                      </a:endParaRPr>
                    </a:p>
                  </a:txBody>
                  <a:tcPr marL="9525" marR="9525" marT="9525" marB="0" anchor="ctr">
                    <a:lnL>
                      <a:noFill/>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0.00%</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106%</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E</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-0.05%</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-0.29%</a:t>
                      </a:r>
                      <a:endParaRPr lang="zh-CN" sz="1100">
                        <a:latin typeface="Times New Roman"/>
                        <a:ea typeface="等线"/>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-0.75%</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113%</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Overall </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-0.01%</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-0.20%</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106%</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99%</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D</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0.01%</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0.03%</a:t>
                      </a:r>
                      <a:endParaRPr lang="zh-CN" sz="1100">
                        <a:latin typeface="Times New Roman"/>
                        <a:ea typeface="等线"/>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0.04%</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112%</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98%</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168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Class F</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-0.03%</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-0.25%</a:t>
                      </a:r>
                      <a:endParaRPr lang="zh-CN" sz="1100">
                        <a:latin typeface="Times New Roman"/>
                        <a:ea typeface="等线"/>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-0.30%</a:t>
                      </a:r>
                      <a:endParaRPr lang="zh-CN" sz="110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latin typeface="Times New Roman"/>
                          <a:ea typeface="等线"/>
                        </a:rPr>
                        <a:t>107%</a:t>
                      </a:r>
                      <a:endParaRPr lang="zh-CN" sz="1100">
                        <a:latin typeface="Times New Roman"/>
                        <a:ea typeface="等线"/>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latin typeface="Times New Roman"/>
                          <a:ea typeface="等线"/>
                        </a:rPr>
                        <a:t>98%</a:t>
                      </a:r>
                      <a:endParaRPr lang="zh-CN" sz="1100" dirty="0">
                        <a:latin typeface="Times New Roman"/>
                        <a:ea typeface="等线"/>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928662" y="3786190"/>
          <a:ext cx="5945505" cy="2116455"/>
        </p:xfrm>
        <a:graphic>
          <a:graphicData uri="http://schemas.openxmlformats.org/drawingml/2006/table">
            <a:tbl>
              <a:tblPr/>
              <a:tblGrid>
                <a:gridCol w="1402080"/>
                <a:gridCol w="908685"/>
                <a:gridCol w="908685"/>
                <a:gridCol w="908685"/>
                <a:gridCol w="908685"/>
                <a:gridCol w="908685"/>
              </a:tblGrid>
              <a:tr h="10287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Random access Main10 </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87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endParaRPr lang="zh-CN" sz="1000">
                        <a:latin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Over VTM-6.0</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02870">
                <a:tc>
                  <a:txBody>
                    <a:bodyPr/>
                    <a:lstStyle/>
                    <a:p>
                      <a:endParaRPr lang="zh-CN" sz="1000">
                        <a:latin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Y</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U</a:t>
                      </a:r>
                      <a:endParaRPr lang="zh-CN" sz="1100" b="1">
                        <a:latin typeface="Times New Roman"/>
                        <a:ea typeface="Times New Roman"/>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V</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EncT</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DecT</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02870">
                <a:tc>
                  <a:txBody>
                    <a:bodyPr/>
                    <a:lstStyle/>
                    <a:p>
                      <a:pPr algn="l">
                        <a:spcBef>
                          <a:spcPts val="600"/>
                        </a:spcBef>
                        <a:spcAft>
                          <a:spcPts val="600"/>
                        </a:spcAft>
                      </a:pPr>
                      <a:r>
                        <a:rPr lang="en-CA" sz="1100" b="0">
                          <a:latin typeface="Times New Roman"/>
                          <a:ea typeface="等线"/>
                        </a:rPr>
                        <a:t>Class A1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0.00%</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-0.47%</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-0.59%</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103%</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101%</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02870">
                <a:tc>
                  <a:txBody>
                    <a:bodyPr/>
                    <a:lstStyle/>
                    <a:p>
                      <a:pPr algn="l">
                        <a:spcBef>
                          <a:spcPts val="600"/>
                        </a:spcBef>
                        <a:spcAft>
                          <a:spcPts val="600"/>
                        </a:spcAft>
                      </a:pPr>
                      <a:r>
                        <a:rPr lang="en-CA" sz="1100" b="0">
                          <a:latin typeface="Times New Roman"/>
                          <a:ea typeface="等线"/>
                        </a:rPr>
                        <a:t>Class A2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0.02%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-0.13%</a:t>
                      </a:r>
                      <a:endParaRPr lang="zh-CN" sz="1100" b="1">
                        <a:latin typeface="Times New Roman"/>
                        <a:ea typeface="Times New Roman"/>
                      </a:endParaRPr>
                    </a:p>
                  </a:txBody>
                  <a:tcPr marL="9525" marR="9525" marT="9525" marB="0" anchor="ctr">
                    <a:lnL>
                      <a:noFill/>
                    </a:lnL>
                    <a:lnR>
                      <a:noFill/>
                    </a:lnR>
                    <a:lnT>
                      <a:noFill/>
                    </a:lnT>
                    <a:lnB>
                      <a:noFill/>
                    </a:lnB>
                  </a:tcPr>
                </a:tc>
                <a:tc>
                  <a:txBody>
                    <a:bodyPr/>
                    <a:lstStyle/>
                    <a:p>
                      <a:pPr algn="l">
                        <a:spcBef>
                          <a:spcPts val="600"/>
                        </a:spcBef>
                        <a:spcAft>
                          <a:spcPts val="600"/>
                        </a:spcAft>
                      </a:pPr>
                      <a:r>
                        <a:rPr lang="en-CA" sz="1100" b="0">
                          <a:latin typeface="Times New Roman"/>
                          <a:ea typeface="等线"/>
                        </a:rPr>
                        <a:t>-0.10%</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104%</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98%</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02870">
                <a:tc>
                  <a:txBody>
                    <a:bodyPr/>
                    <a:lstStyle/>
                    <a:p>
                      <a:pPr algn="l">
                        <a:spcBef>
                          <a:spcPts val="600"/>
                        </a:spcBef>
                        <a:spcAft>
                          <a:spcPts val="600"/>
                        </a:spcAft>
                      </a:pPr>
                      <a:r>
                        <a:rPr lang="en-CA" sz="1100" b="0">
                          <a:latin typeface="Times New Roman"/>
                          <a:ea typeface="等线"/>
                        </a:rPr>
                        <a:t>Class B</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-0.01%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-0.18%</a:t>
                      </a:r>
                      <a:endParaRPr lang="zh-CN" sz="1100" b="1">
                        <a:latin typeface="Times New Roman"/>
                        <a:ea typeface="Times New Roman"/>
                      </a:endParaRPr>
                    </a:p>
                  </a:txBody>
                  <a:tcPr marL="9525" marR="9525" marT="9525" marB="0" anchor="ctr">
                    <a:lnL>
                      <a:noFill/>
                    </a:lnL>
                    <a:lnR>
                      <a:noFill/>
                    </a:lnR>
                    <a:lnT>
                      <a:noFill/>
                    </a:lnT>
                    <a:lnB>
                      <a:noFill/>
                    </a:lnB>
                  </a:tcPr>
                </a:tc>
                <a:tc>
                  <a:txBody>
                    <a:bodyPr/>
                    <a:lstStyle/>
                    <a:p>
                      <a:pPr algn="l">
                        <a:spcBef>
                          <a:spcPts val="600"/>
                        </a:spcBef>
                        <a:spcAft>
                          <a:spcPts val="600"/>
                        </a:spcAft>
                      </a:pPr>
                      <a:r>
                        <a:rPr lang="en-CA" sz="1100" b="0">
                          <a:latin typeface="Times New Roman"/>
                          <a:ea typeface="等线"/>
                        </a:rPr>
                        <a:t>-0.20%</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101%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101%</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02870">
                <a:tc>
                  <a:txBody>
                    <a:bodyPr/>
                    <a:lstStyle/>
                    <a:p>
                      <a:pPr algn="l">
                        <a:spcBef>
                          <a:spcPts val="600"/>
                        </a:spcBef>
                        <a:spcAft>
                          <a:spcPts val="600"/>
                        </a:spcAft>
                      </a:pPr>
                      <a:r>
                        <a:rPr lang="en-CA" sz="1100" b="0">
                          <a:latin typeface="Times New Roman"/>
                          <a:ea typeface="等线"/>
                        </a:rPr>
                        <a:t>Class C</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0.01%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0.04%</a:t>
                      </a:r>
                      <a:endParaRPr lang="zh-CN" sz="1100" b="1">
                        <a:latin typeface="Times New Roman"/>
                        <a:ea typeface="Times New Roman"/>
                      </a:endParaRPr>
                    </a:p>
                  </a:txBody>
                  <a:tcPr marL="9525" marR="9525" marT="9525" marB="0" anchor="ctr">
                    <a:lnL>
                      <a:noFill/>
                    </a:lnL>
                    <a:lnR>
                      <a:noFill/>
                    </a:lnR>
                    <a:lnT>
                      <a:noFill/>
                    </a:lnT>
                    <a:lnB>
                      <a:noFill/>
                    </a:lnB>
                  </a:tcPr>
                </a:tc>
                <a:tc>
                  <a:txBody>
                    <a:bodyPr/>
                    <a:lstStyle/>
                    <a:p>
                      <a:pPr algn="l">
                        <a:spcBef>
                          <a:spcPts val="600"/>
                        </a:spcBef>
                        <a:spcAft>
                          <a:spcPts val="600"/>
                        </a:spcAft>
                      </a:pPr>
                      <a:r>
                        <a:rPr lang="en-CA" sz="1100" b="0">
                          <a:latin typeface="Times New Roman"/>
                          <a:ea typeface="等线"/>
                        </a:rPr>
                        <a:t>-0.08%</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a:spcBef>
                          <a:spcPts val="600"/>
                        </a:spcBef>
                        <a:spcAft>
                          <a:spcPts val="600"/>
                        </a:spcAft>
                      </a:pPr>
                      <a:r>
                        <a:rPr lang="en-CA" sz="1100" b="0">
                          <a:latin typeface="Times New Roman"/>
                          <a:ea typeface="等线"/>
                        </a:rPr>
                        <a:t>101%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l">
                        <a:spcBef>
                          <a:spcPts val="600"/>
                        </a:spcBef>
                        <a:spcAft>
                          <a:spcPts val="600"/>
                        </a:spcAft>
                      </a:pPr>
                      <a:r>
                        <a:rPr lang="en-CA" sz="1100" b="0">
                          <a:latin typeface="Times New Roman"/>
                          <a:ea typeface="等线"/>
                        </a:rPr>
                        <a:t>101%</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r>
              <a:tr h="102870">
                <a:tc>
                  <a:txBody>
                    <a:bodyPr/>
                    <a:lstStyle/>
                    <a:p>
                      <a:pPr algn="l">
                        <a:spcBef>
                          <a:spcPts val="600"/>
                        </a:spcBef>
                        <a:spcAft>
                          <a:spcPts val="600"/>
                        </a:spcAft>
                      </a:pPr>
                      <a:r>
                        <a:rPr lang="en-CA" sz="1100" b="0">
                          <a:latin typeface="Times New Roman"/>
                          <a:ea typeface="等线"/>
                        </a:rPr>
                        <a:t>Class E</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US" sz="1100" b="0">
                          <a:latin typeface="等线"/>
                          <a:ea typeface="Times New Roman"/>
                        </a:rPr>
                        <a:t>　</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02870">
                <a:tc>
                  <a:txBody>
                    <a:bodyPr/>
                    <a:lstStyle/>
                    <a:p>
                      <a:pPr algn="l">
                        <a:spcBef>
                          <a:spcPts val="600"/>
                        </a:spcBef>
                        <a:spcAft>
                          <a:spcPts val="600"/>
                        </a:spcAft>
                      </a:pPr>
                      <a:r>
                        <a:rPr lang="en-CA" sz="1100" b="0">
                          <a:latin typeface="Times New Roman"/>
                          <a:ea typeface="等线"/>
                        </a:rPr>
                        <a:t>Overall</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0.00%</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-0.17%</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-0.22%</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102%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100%</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870">
                <a:tc>
                  <a:txBody>
                    <a:bodyPr/>
                    <a:lstStyle/>
                    <a:p>
                      <a:pPr algn="l">
                        <a:spcBef>
                          <a:spcPts val="600"/>
                        </a:spcBef>
                        <a:spcAft>
                          <a:spcPts val="600"/>
                        </a:spcAft>
                      </a:pPr>
                      <a:r>
                        <a:rPr lang="en-CA" sz="1100" b="0">
                          <a:latin typeface="Times New Roman"/>
                          <a:ea typeface="等线"/>
                        </a:rPr>
                        <a:t>Class D</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-0.01%</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-0.02%</a:t>
                      </a:r>
                      <a:endParaRPr lang="zh-CN" sz="1100" b="1">
                        <a:latin typeface="Times New Roman"/>
                        <a:ea typeface="Times New Roman"/>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-0.18%</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92%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a:spcBef>
                          <a:spcPts val="600"/>
                        </a:spcBef>
                        <a:spcAft>
                          <a:spcPts val="600"/>
                        </a:spcAft>
                      </a:pPr>
                      <a:r>
                        <a:rPr lang="en-CA" sz="1100" b="0">
                          <a:latin typeface="Times New Roman"/>
                          <a:ea typeface="等线"/>
                        </a:rPr>
                        <a:t>100%</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02870">
                <a:tc>
                  <a:txBody>
                    <a:bodyPr/>
                    <a:lstStyle/>
                    <a:p>
                      <a:pPr algn="l">
                        <a:spcBef>
                          <a:spcPts val="600"/>
                        </a:spcBef>
                        <a:spcAft>
                          <a:spcPts val="600"/>
                        </a:spcAft>
                      </a:pPr>
                      <a:r>
                        <a:rPr lang="en-CA" sz="1100" b="0">
                          <a:latin typeface="Times New Roman"/>
                          <a:ea typeface="等线"/>
                        </a:rPr>
                        <a:t>Class F</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-0.02%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-0.41%</a:t>
                      </a:r>
                      <a:endParaRPr lang="zh-CN" sz="1100" b="1">
                        <a:latin typeface="Times New Roman"/>
                        <a:ea typeface="Times New Roman"/>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0.08%</a:t>
                      </a:r>
                      <a:endParaRPr lang="zh-CN" sz="1100" b="1">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a:latin typeface="Times New Roman"/>
                          <a:ea typeface="等线"/>
                        </a:rPr>
                        <a:t>102%</a:t>
                      </a:r>
                      <a:endParaRPr lang="zh-CN" sz="1100" b="1">
                        <a:latin typeface="Times New Roman"/>
                        <a:ea typeface="Times New Roman"/>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a:spcBef>
                          <a:spcPts val="600"/>
                        </a:spcBef>
                        <a:spcAft>
                          <a:spcPts val="600"/>
                        </a:spcAft>
                      </a:pPr>
                      <a:r>
                        <a:rPr lang="en-CA" sz="1100" b="0" dirty="0">
                          <a:latin typeface="Times New Roman"/>
                          <a:ea typeface="等线"/>
                        </a:rPr>
                        <a:t>101%</a:t>
                      </a:r>
                      <a:endParaRPr lang="zh-CN" sz="1100" b="1" dirty="0">
                        <a:latin typeface="Times New Roman"/>
                        <a:ea typeface="Times New Roman"/>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41" name="灯片编号占位符 40"/>
          <p:cNvSpPr>
            <a:spLocks noGrp="1"/>
          </p:cNvSpPr>
          <p:nvPr>
            <p:ph type="sldNum" sz="quarter" idx="10"/>
          </p:nvPr>
        </p:nvSpPr>
        <p:spPr/>
        <p:txBody>
          <a:bodyPr/>
          <a:lstStyle/>
          <a:p>
            <a:pPr>
              <a:defRPr/>
            </a:pPr>
            <a:fld id="{5564626F-57A5-49A7-8147-6690601DC936}" type="slidenum">
              <a:rPr lang="de-DE" altLang="ja-JP" smtClean="0"/>
              <a:pPr>
                <a:defRPr/>
              </a:pPr>
              <a:t>11</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CA" altLang="zh-CN" dirty="0" smtClean="0"/>
              <a:t>The maximum transform unit size of </a:t>
            </a:r>
            <a:r>
              <a:rPr lang="en-CA" altLang="zh-CN" dirty="0" err="1" smtClean="0"/>
              <a:t>chroma</a:t>
            </a:r>
            <a:r>
              <a:rPr lang="en-CA" altLang="zh-CN" dirty="0" smtClean="0"/>
              <a:t> components up to 64x64 is supported </a:t>
            </a:r>
            <a:r>
              <a:rPr lang="en-GB" dirty="0" smtClean="0"/>
              <a:t>by introducing composite VPDU concept</a:t>
            </a:r>
            <a:r>
              <a:rPr lang="en-CA" altLang="zh-CN" dirty="0" smtClean="0"/>
              <a:t>.</a:t>
            </a:r>
          </a:p>
          <a:p>
            <a:r>
              <a:rPr lang="en-CA" altLang="zh-CN" dirty="0" smtClean="0"/>
              <a:t>Gain is obtained in </a:t>
            </a:r>
            <a:r>
              <a:rPr lang="en-CA" altLang="zh-CN" dirty="0" err="1" smtClean="0"/>
              <a:t>chroma</a:t>
            </a:r>
            <a:r>
              <a:rPr lang="en-CA" altLang="zh-CN" dirty="0" smtClean="0"/>
              <a:t> components.</a:t>
            </a:r>
          </a:p>
          <a:p>
            <a:r>
              <a:rPr lang="en-CA" altLang="zh-CN" dirty="0" smtClean="0"/>
              <a:t>No hardware increase on buffer and transform core.</a:t>
            </a:r>
          </a:p>
          <a:p>
            <a:r>
              <a:rPr lang="en-CA" altLang="zh-CN" dirty="0" smtClean="0"/>
              <a:t>Suggest to adopt this proposal.</a:t>
            </a:r>
          </a:p>
          <a:p>
            <a:r>
              <a:rPr lang="en-CA" altLang="zh-CN" dirty="0" smtClean="0"/>
              <a:t>Thank </a:t>
            </a:r>
            <a:r>
              <a:rPr lang="en-CA" altLang="zh-CN" dirty="0" err="1" smtClean="0"/>
              <a:t>InterDigital</a:t>
            </a:r>
            <a:r>
              <a:rPr lang="en-CA" altLang="zh-CN" dirty="0" smtClean="0"/>
              <a:t> for crosschecking.</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12</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Introduction</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dirty="0" smtClean="0"/>
              <a:t>Copyright 2019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pPr marL="0" indent="0"/>
            <a:r>
              <a:rPr lang="en-CA" altLang="zh-CN" dirty="0" smtClean="0"/>
              <a:t> In VTM6.0, VPDU is defined </a:t>
            </a:r>
            <a:r>
              <a:rPr lang="en-CA" altLang="zh-CN" dirty="0"/>
              <a:t>as </a:t>
            </a:r>
            <a:r>
              <a:rPr lang="en-US" altLang="zh-CN" dirty="0"/>
              <a:t>non-overlapping </a:t>
            </a:r>
            <a:r>
              <a:rPr lang="en-CA" altLang="zh-CN" dirty="0" smtClean="0"/>
              <a:t>64x64 </a:t>
            </a:r>
            <a:r>
              <a:rPr lang="en-CA" altLang="zh-CN" dirty="0" err="1"/>
              <a:t>luma</a:t>
            </a:r>
            <a:r>
              <a:rPr lang="en-CA" altLang="zh-CN" dirty="0"/>
              <a:t> </a:t>
            </a:r>
            <a:r>
              <a:rPr lang="en-CA" altLang="zh-CN" dirty="0" smtClean="0"/>
              <a:t>samples </a:t>
            </a:r>
            <a:r>
              <a:rPr lang="en-CA" altLang="zh-CN" dirty="0"/>
              <a:t>and </a:t>
            </a:r>
            <a:r>
              <a:rPr lang="en-CA" altLang="zh-CN" dirty="0" smtClean="0"/>
              <a:t>32x32 </a:t>
            </a:r>
            <a:r>
              <a:rPr lang="en-CA" altLang="zh-CN" dirty="0" err="1" smtClean="0"/>
              <a:t>chroma</a:t>
            </a:r>
            <a:r>
              <a:rPr lang="en-CA" altLang="zh-CN" dirty="0" smtClean="0"/>
              <a:t> samples </a:t>
            </a:r>
            <a:r>
              <a:rPr lang="en-US" altLang="zh-CN" dirty="0"/>
              <a:t>for 4:2:0 </a:t>
            </a:r>
            <a:r>
              <a:rPr lang="en-US" altLang="zh-CN" dirty="0" smtClean="0"/>
              <a:t>format</a:t>
            </a:r>
            <a:r>
              <a:rPr lang="en-CA" altLang="zh-CN" dirty="0" smtClean="0"/>
              <a:t>. </a:t>
            </a:r>
            <a:r>
              <a:rPr lang="en-US" altLang="zh-CN" dirty="0" smtClean="0"/>
              <a:t>Data are coded/processed in VPDU order successively so that maximum </a:t>
            </a:r>
            <a:r>
              <a:rPr lang="en-US" altLang="zh-CN" dirty="0" err="1" smtClean="0"/>
              <a:t>chroma</a:t>
            </a:r>
            <a:r>
              <a:rPr lang="en-US" altLang="zh-CN" dirty="0" smtClean="0"/>
              <a:t> TU size is 32x32.</a:t>
            </a:r>
            <a:endParaRPr lang="en-CA" altLang="zh-CN" dirty="0" smtClean="0"/>
          </a:p>
          <a:p>
            <a:pPr marL="0" indent="0"/>
            <a:r>
              <a:rPr lang="en-US" altLang="zh-CN" dirty="0" smtClean="0"/>
              <a:t>The </a:t>
            </a:r>
            <a:r>
              <a:rPr lang="en-US" altLang="zh-CN" dirty="0"/>
              <a:t>motivation of </a:t>
            </a:r>
            <a:r>
              <a:rPr lang="en-US" altLang="zh-CN" dirty="0" smtClean="0"/>
              <a:t>VPDU </a:t>
            </a:r>
            <a:r>
              <a:rPr lang="en-US" altLang="zh-CN" dirty="0"/>
              <a:t>is to keep buffer size small in hardware decoder</a:t>
            </a:r>
            <a:r>
              <a:rPr lang="en-US" altLang="zh-CN" dirty="0" smtClean="0"/>
              <a:t>. </a:t>
            </a:r>
            <a:r>
              <a:rPr lang="en-US" altLang="zh-CN" dirty="0"/>
              <a:t>The VPDU size is roughly proportional to the buffer size in most pipeline stages.</a:t>
            </a:r>
            <a:endParaRPr lang="en-CA" altLang="zh-CN" dirty="0" smtClean="0"/>
          </a:p>
          <a:p>
            <a:pPr marL="0" indent="0"/>
            <a:r>
              <a:rPr lang="en-CA" altLang="zh-CN" dirty="0" smtClean="0"/>
              <a:t>However, the concept of VPDU in VTM6.0 limits maximum </a:t>
            </a:r>
            <a:r>
              <a:rPr lang="en-CA" altLang="zh-CN" dirty="0" err="1" smtClean="0"/>
              <a:t>chroma</a:t>
            </a:r>
            <a:r>
              <a:rPr lang="en-CA" altLang="zh-CN" dirty="0" smtClean="0"/>
              <a:t> TU size. </a:t>
            </a:r>
          </a:p>
          <a:p>
            <a:pPr marL="0" indent="0"/>
            <a:r>
              <a:rPr lang="en-CA" altLang="zh-CN" dirty="0" smtClean="0"/>
              <a:t>This contribution presents a </a:t>
            </a:r>
            <a:r>
              <a:rPr lang="en-CA" altLang="zh-CN" dirty="0"/>
              <a:t>composite VPDU to make maximum </a:t>
            </a:r>
            <a:r>
              <a:rPr lang="en-CA" altLang="zh-CN" dirty="0" err="1"/>
              <a:t>chroma</a:t>
            </a:r>
            <a:r>
              <a:rPr lang="en-CA" altLang="zh-CN" dirty="0"/>
              <a:t> TB size be 64x64 without increase of buffer size in </a:t>
            </a:r>
            <a:r>
              <a:rPr lang="en-US" altLang="zh-CN" dirty="0"/>
              <a:t>hardware decoder.</a:t>
            </a:r>
            <a:endParaRPr lang="en-CA" altLang="zh-CN" dirty="0" smtClean="0"/>
          </a:p>
          <a:p>
            <a:pPr marL="0" indent="0"/>
            <a:endParaRPr lang="en-CA" altLang="zh-CN" dirty="0" smtClean="0"/>
          </a:p>
          <a:p>
            <a:pPr marL="0" indent="0"/>
            <a:endParaRPr lang="en-CA" altLang="zh-CN" dirty="0" smtClean="0"/>
          </a:p>
          <a:p>
            <a:pPr marL="0" indent="0">
              <a:buNone/>
            </a:pPr>
            <a:endParaRPr lang="en-GB" altLang="zh-CN" dirty="0" smtClean="0"/>
          </a:p>
          <a:p>
            <a:endParaRPr lang="en-CA" altLang="zh-CN" dirty="0" smtClean="0"/>
          </a:p>
          <a:p>
            <a:endParaRPr lang="en-US" altLang="zh-CN" dirty="0" smtClean="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Proposed method(1/3)</a:t>
            </a:r>
            <a:endParaRPr lang="zh-CN" altLang="en-US" dirty="0"/>
          </a:p>
        </p:txBody>
      </p:sp>
      <p:sp>
        <p:nvSpPr>
          <p:cNvPr id="3" name="内容占位符 2"/>
          <p:cNvSpPr>
            <a:spLocks noGrp="1"/>
          </p:cNvSpPr>
          <p:nvPr>
            <p:ph idx="1"/>
          </p:nvPr>
        </p:nvSpPr>
        <p:spPr/>
        <p:txBody>
          <a:bodyPr/>
          <a:lstStyle/>
          <a:p>
            <a:r>
              <a:rPr lang="en-CA" dirty="0" smtClean="0"/>
              <a:t>For dual-tree partitioning in I slice, when </a:t>
            </a:r>
            <a:r>
              <a:rPr lang="en-CA" dirty="0" err="1" smtClean="0"/>
              <a:t>cbSize</a:t>
            </a:r>
            <a:r>
              <a:rPr lang="en-CA" dirty="0" smtClean="0"/>
              <a:t> in </a:t>
            </a:r>
            <a:r>
              <a:rPr lang="en-CA" dirty="0" err="1" smtClean="0"/>
              <a:t>luma</a:t>
            </a:r>
            <a:r>
              <a:rPr lang="en-CA" dirty="0" smtClean="0"/>
              <a:t> is 128x128, </a:t>
            </a:r>
          </a:p>
          <a:p>
            <a:pPr lvl="1"/>
            <a:r>
              <a:rPr lang="en-CA" dirty="0" smtClean="0"/>
              <a:t>use a flag named </a:t>
            </a:r>
            <a:r>
              <a:rPr lang="en-CA" dirty="0" err="1" smtClean="0"/>
              <a:t>split_chroma_cu_flag</a:t>
            </a:r>
            <a:r>
              <a:rPr lang="en-CA" dirty="0" smtClean="0"/>
              <a:t> to indicate whether a 64x64 </a:t>
            </a:r>
            <a:r>
              <a:rPr lang="en-CA" dirty="0" err="1" smtClean="0"/>
              <a:t>chroma</a:t>
            </a:r>
            <a:r>
              <a:rPr lang="en-CA" dirty="0" smtClean="0"/>
              <a:t> block is split into 4 32x32 blocks or not.</a:t>
            </a:r>
          </a:p>
          <a:p>
            <a:pPr lvl="2"/>
            <a:r>
              <a:rPr lang="en-CA" dirty="0" smtClean="0"/>
              <a:t>CCLM is disabled for 64x64 </a:t>
            </a:r>
            <a:r>
              <a:rPr lang="en-CA" dirty="0" err="1" smtClean="0"/>
              <a:t>chroma</a:t>
            </a:r>
            <a:r>
              <a:rPr lang="en-CA" dirty="0" smtClean="0"/>
              <a:t> block.</a:t>
            </a:r>
          </a:p>
          <a:p>
            <a:pPr lvl="1"/>
            <a:r>
              <a:rPr lang="en-CA" altLang="zh-CN" dirty="0"/>
              <a:t>If </a:t>
            </a:r>
            <a:r>
              <a:rPr lang="en-CA" altLang="zh-CN" dirty="0" err="1" smtClean="0"/>
              <a:t>split_chroma_cu_flag</a:t>
            </a:r>
            <a:r>
              <a:rPr lang="en-CA" altLang="zh-CN" dirty="0" smtClean="0"/>
              <a:t> is 0, </a:t>
            </a:r>
            <a:r>
              <a:rPr lang="en-CA" altLang="zh-CN" dirty="0" err="1" smtClean="0"/>
              <a:t>chroma</a:t>
            </a:r>
            <a:r>
              <a:rPr lang="en-CA" altLang="zh-CN" dirty="0" smtClean="0"/>
              <a:t> CU and TU size is 64x64.</a:t>
            </a:r>
          </a:p>
          <a:p>
            <a:pPr lvl="1"/>
            <a:r>
              <a:rPr lang="en-CA" altLang="zh-CN" dirty="0" smtClean="0"/>
              <a:t>128x128 </a:t>
            </a:r>
            <a:r>
              <a:rPr lang="en-CA" altLang="zh-CN" dirty="0" err="1" smtClean="0"/>
              <a:t>luma</a:t>
            </a:r>
            <a:r>
              <a:rPr lang="en-CA" altLang="zh-CN" dirty="0" smtClean="0"/>
              <a:t> CB is still implicitly split into </a:t>
            </a:r>
            <a:r>
              <a:rPr lang="en-CA" dirty="0" smtClean="0"/>
              <a:t>4 64x64 blocks.</a:t>
            </a:r>
          </a:p>
          <a:p>
            <a:pPr lvl="1"/>
            <a:r>
              <a:rPr lang="en-CA" dirty="0" smtClean="0"/>
              <a:t>CCLM is not supported for 64x64 </a:t>
            </a:r>
            <a:r>
              <a:rPr lang="en-CA" dirty="0" err="1" smtClean="0"/>
              <a:t>chroma</a:t>
            </a:r>
            <a:r>
              <a:rPr lang="en-CA" dirty="0" smtClean="0"/>
              <a:t> CU in order to not introduce additional buffer.</a:t>
            </a:r>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40" name="灯片编号占位符 39"/>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5816" y="3717032"/>
            <a:ext cx="4475610" cy="29361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CA" altLang="zh-CN" dirty="0" smtClean="0"/>
              <a:t>For single tree partitioning in P and B slices</a:t>
            </a:r>
            <a:r>
              <a:rPr lang="en-CA" altLang="zh-CN" dirty="0"/>
              <a:t>, </a:t>
            </a:r>
            <a:endParaRPr lang="en-CA" altLang="zh-CN" b="1" dirty="0" smtClean="0">
              <a:solidFill>
                <a:srgbClr val="FF0000"/>
              </a:solidFill>
            </a:endParaRPr>
          </a:p>
          <a:p>
            <a:pPr lvl="1"/>
            <a:r>
              <a:rPr lang="en-CA" altLang="zh-CN" dirty="0" smtClean="0"/>
              <a:t>If CU is larger or equal to 128x128,chroma TU size is </a:t>
            </a:r>
            <a:r>
              <a:rPr lang="en-CA" altLang="zh-CN" b="1" dirty="0" smtClean="0">
                <a:solidFill>
                  <a:schemeClr val="accent2"/>
                </a:solidFill>
              </a:rPr>
              <a:t>64x64</a:t>
            </a:r>
            <a:r>
              <a:rPr lang="en-CA" altLang="zh-CN" dirty="0" smtClean="0"/>
              <a:t>.</a:t>
            </a:r>
          </a:p>
          <a:p>
            <a:pPr lvl="1"/>
            <a:r>
              <a:rPr lang="en-CA" altLang="zh-CN" dirty="0" smtClean="0"/>
              <a:t>If </a:t>
            </a:r>
            <a:r>
              <a:rPr lang="en-CA" altLang="zh-CN" dirty="0"/>
              <a:t>CU </a:t>
            </a:r>
            <a:r>
              <a:rPr lang="en-CA" altLang="zh-CN" dirty="0" smtClean="0"/>
              <a:t>size equals </a:t>
            </a:r>
            <a:r>
              <a:rPr lang="en-CA" altLang="zh-CN" dirty="0"/>
              <a:t>to </a:t>
            </a:r>
            <a:r>
              <a:rPr lang="en-CA" altLang="zh-CN" dirty="0" smtClean="0"/>
              <a:t>128x64,chroma </a:t>
            </a:r>
            <a:r>
              <a:rPr lang="en-CA" altLang="zh-CN" dirty="0"/>
              <a:t>TU size is </a:t>
            </a:r>
            <a:r>
              <a:rPr lang="en-CA" altLang="zh-CN" b="1" dirty="0" smtClean="0">
                <a:solidFill>
                  <a:schemeClr val="accent2"/>
                </a:solidFill>
              </a:rPr>
              <a:t>64x32. </a:t>
            </a:r>
          </a:p>
          <a:p>
            <a:pPr lvl="1"/>
            <a:r>
              <a:rPr lang="en-CA" altLang="zh-CN" dirty="0" smtClean="0"/>
              <a:t>If </a:t>
            </a:r>
            <a:r>
              <a:rPr lang="en-CA" altLang="zh-CN" dirty="0"/>
              <a:t>CU size equals to </a:t>
            </a:r>
            <a:r>
              <a:rPr lang="en-CA" altLang="zh-CN" dirty="0" smtClean="0"/>
              <a:t>64x128,chroma </a:t>
            </a:r>
            <a:r>
              <a:rPr lang="en-CA" altLang="zh-CN" dirty="0"/>
              <a:t>TU size is </a:t>
            </a:r>
            <a:r>
              <a:rPr lang="en-CA" altLang="zh-CN" b="1" dirty="0" smtClean="0">
                <a:solidFill>
                  <a:schemeClr val="accent2"/>
                </a:solidFill>
              </a:rPr>
              <a:t>32x64. </a:t>
            </a:r>
          </a:p>
          <a:p>
            <a:pPr lvl="1"/>
            <a:r>
              <a:rPr lang="en-CA" altLang="zh-CN" dirty="0" smtClean="0"/>
              <a:t>Otherwise, maximum transform TB for </a:t>
            </a:r>
            <a:r>
              <a:rPr lang="en-CA" altLang="zh-CN" dirty="0" err="1" smtClean="0"/>
              <a:t>luma</a:t>
            </a:r>
            <a:r>
              <a:rPr lang="en-CA" altLang="zh-CN" dirty="0" smtClean="0"/>
              <a:t> is </a:t>
            </a:r>
            <a:r>
              <a:rPr lang="en-CA" altLang="zh-CN" b="1" dirty="0" smtClean="0">
                <a:solidFill>
                  <a:schemeClr val="accent2"/>
                </a:solidFill>
              </a:rPr>
              <a:t>64x64</a:t>
            </a:r>
            <a:r>
              <a:rPr lang="en-CA" altLang="zh-CN" dirty="0" smtClean="0"/>
              <a:t>; maximum </a:t>
            </a:r>
            <a:r>
              <a:rPr lang="en-CA" altLang="zh-CN" dirty="0" err="1" smtClean="0"/>
              <a:t>chroma</a:t>
            </a:r>
            <a:r>
              <a:rPr lang="en-CA" altLang="zh-CN" dirty="0" smtClean="0"/>
              <a:t> TU size is </a:t>
            </a:r>
            <a:r>
              <a:rPr lang="en-CA" altLang="zh-CN" b="1" dirty="0" smtClean="0">
                <a:solidFill>
                  <a:schemeClr val="accent2"/>
                </a:solidFill>
              </a:rPr>
              <a:t>32x32</a:t>
            </a:r>
            <a:r>
              <a:rPr lang="en-CA" altLang="zh-CN" dirty="0" smtClean="0"/>
              <a:t>.</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pic>
        <p:nvPicPr>
          <p:cNvPr id="54" name="图片 53"/>
          <p:cNvPicPr/>
          <p:nvPr/>
        </p:nvPicPr>
        <p:blipFill>
          <a:blip r:embed="rId2" cstate="print">
            <a:extLst>
              <a:ext uri="{28A0092B-C50C-407E-A947-70E740481C1C}">
                <a14:useLocalDpi xmlns:a14="http://schemas.microsoft.com/office/drawing/2010/main" val="0"/>
              </a:ext>
            </a:extLst>
          </a:blip>
          <a:stretch>
            <a:fillRect/>
          </a:stretch>
        </p:blipFill>
        <p:spPr>
          <a:xfrm>
            <a:off x="1475656" y="2996951"/>
            <a:ext cx="6552332" cy="3656261"/>
          </a:xfrm>
          <a:prstGeom prst="rect">
            <a:avLst/>
          </a:prstGeom>
        </p:spPr>
      </p:pic>
      <p:sp>
        <p:nvSpPr>
          <p:cNvPr id="11" name="标题 1"/>
          <p:cNvSpPr>
            <a:spLocks noGrp="1"/>
          </p:cNvSpPr>
          <p:nvPr>
            <p:ph type="title"/>
          </p:nvPr>
        </p:nvSpPr>
        <p:spPr>
          <a:xfrm>
            <a:off x="169863" y="-1588"/>
            <a:ext cx="7858125" cy="693738"/>
          </a:xfrm>
        </p:spPr>
        <p:txBody>
          <a:bodyPr/>
          <a:lstStyle/>
          <a:p>
            <a:r>
              <a:rPr lang="en-US" altLang="zh-CN" dirty="0" smtClean="0"/>
              <a:t>Proposed method(2/3)</a:t>
            </a:r>
            <a:endParaRPr lang="zh-CN" altLang="en-US" dirty="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Data processing order</a:t>
            </a:r>
            <a:endParaRPr lang="en-US" altLang="zh-CN" dirty="0" smtClean="0"/>
          </a:p>
          <a:p>
            <a:pPr lvl="1"/>
            <a:r>
              <a:rPr lang="en-US" altLang="zh-CN" dirty="0" smtClean="0"/>
              <a:t>Dual tree case</a:t>
            </a:r>
          </a:p>
          <a:p>
            <a:endParaRPr lang="en-US" altLang="zh-CN" dirty="0" smtClean="0"/>
          </a:p>
          <a:p>
            <a:endParaRPr lang="en-US" altLang="zh-CN" dirty="0" smtClean="0"/>
          </a:p>
          <a:p>
            <a:endParaRPr lang="en-US" altLang="zh-CN" dirty="0" smtClean="0"/>
          </a:p>
          <a:p>
            <a:pPr>
              <a:buNone/>
            </a:pPr>
            <a:endParaRPr lang="en-US" altLang="zh-CN" dirty="0" smtClean="0"/>
          </a:p>
          <a:p>
            <a:pPr lvl="1"/>
            <a:r>
              <a:rPr lang="en-CA" dirty="0" smtClean="0"/>
              <a:t>Single tree case</a:t>
            </a:r>
            <a:endParaRPr lang="en-US" altLang="zh-CN" dirty="0" smtClean="0"/>
          </a:p>
          <a:p>
            <a:pPr lvl="2"/>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marL="0" indent="0">
              <a:buNone/>
            </a:pPr>
            <a:endParaRPr lang="en-US" altLang="zh-CN" dirty="0"/>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4" name="标题 1"/>
          <p:cNvSpPr>
            <a:spLocks noGrp="1"/>
          </p:cNvSpPr>
          <p:nvPr>
            <p:ph type="title"/>
          </p:nvPr>
        </p:nvSpPr>
        <p:spPr>
          <a:xfrm>
            <a:off x="169863" y="-1588"/>
            <a:ext cx="7858125" cy="693738"/>
          </a:xfrm>
        </p:spPr>
        <p:txBody>
          <a:bodyPr/>
          <a:lstStyle/>
          <a:p>
            <a:r>
              <a:rPr lang="en-US" altLang="zh-CN" dirty="0" smtClean="0"/>
              <a:t>Proposed method(3/3)</a:t>
            </a:r>
            <a:endParaRPr lang="zh-CN" altLang="en-US" dirty="0"/>
          </a:p>
        </p:txBody>
      </p:sp>
      <p:sp>
        <p:nvSpPr>
          <p:cNvPr id="39" name="灯片编号占位符 38"/>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882650"/>
            <a:ext cx="7560088" cy="2581032"/>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6973" y="3654182"/>
            <a:ext cx="5994444" cy="297157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Concerns on VPDU(1/2)</a:t>
            </a:r>
            <a:endParaRPr lang="zh-CN" altLang="en-US" dirty="0"/>
          </a:p>
        </p:txBody>
      </p:sp>
      <p:sp>
        <p:nvSpPr>
          <p:cNvPr id="3" name="内容占位符 2"/>
          <p:cNvSpPr>
            <a:spLocks noGrp="1"/>
          </p:cNvSpPr>
          <p:nvPr>
            <p:ph idx="1"/>
          </p:nvPr>
        </p:nvSpPr>
        <p:spPr/>
        <p:txBody>
          <a:bodyPr/>
          <a:lstStyle/>
          <a:p>
            <a:r>
              <a:rPr lang="en-CA" altLang="zh-CN" dirty="0"/>
              <a:t>There was concern on breaking the 64x64 VPDU concept </a:t>
            </a:r>
            <a:r>
              <a:rPr lang="en-CA" altLang="zh-CN" dirty="0" smtClean="0"/>
              <a:t>if introducing 64x64 </a:t>
            </a:r>
            <a:r>
              <a:rPr lang="en-CA" altLang="zh-CN" dirty="0" err="1" smtClean="0"/>
              <a:t>chroma</a:t>
            </a:r>
            <a:r>
              <a:rPr lang="en-CA" altLang="zh-CN" dirty="0" smtClean="0"/>
              <a:t> TU in Gothenburg meeting.</a:t>
            </a:r>
            <a:endParaRPr lang="en-US" altLang="zh-CN" dirty="0" smtClean="0"/>
          </a:p>
          <a:p>
            <a:r>
              <a:rPr lang="en-US" altLang="zh-CN" dirty="0" smtClean="0"/>
              <a:t>Classic </a:t>
            </a:r>
            <a:r>
              <a:rPr lang="en-CA" altLang="zh-CN" dirty="0" smtClean="0"/>
              <a:t>pipeline </a:t>
            </a:r>
            <a:r>
              <a:rPr lang="en-CA" altLang="zh-CN" dirty="0"/>
              <a:t>processing timing of video </a:t>
            </a:r>
            <a:r>
              <a:rPr lang="en-CA" altLang="zh-CN" dirty="0" smtClean="0"/>
              <a:t>decoder</a:t>
            </a:r>
            <a:r>
              <a:rPr lang="en-US" altLang="zh-CN" dirty="0" smtClean="0"/>
              <a:t>  in VTM6.0 as below. </a:t>
            </a:r>
            <a:r>
              <a:rPr lang="en-CA" altLang="zh-CN" dirty="0" smtClean="0"/>
              <a:t>T</a:t>
            </a:r>
            <a:r>
              <a:rPr lang="en-CA" altLang="zh-CN" baseline="-25000" dirty="0" smtClean="0"/>
              <a:t>0</a:t>
            </a:r>
            <a:r>
              <a:rPr lang="en-CA" altLang="zh-CN" dirty="0" smtClean="0"/>
              <a:t> </a:t>
            </a:r>
            <a:r>
              <a:rPr lang="en-CA" altLang="zh-CN" dirty="0"/>
              <a:t>is time to process a </a:t>
            </a:r>
            <a:r>
              <a:rPr lang="en-CA" altLang="zh-CN" dirty="0" smtClean="0"/>
              <a:t>VPDU including 64x64 </a:t>
            </a:r>
            <a:r>
              <a:rPr lang="en-CA" altLang="zh-CN" dirty="0" err="1" smtClean="0"/>
              <a:t>luma</a:t>
            </a:r>
            <a:r>
              <a:rPr lang="en-CA" altLang="zh-CN" dirty="0" smtClean="0"/>
              <a:t> and 2x32x32 </a:t>
            </a:r>
            <a:r>
              <a:rPr lang="en-CA" altLang="zh-CN" dirty="0" err="1" smtClean="0"/>
              <a:t>chroma</a:t>
            </a:r>
            <a:r>
              <a:rPr lang="en-CA" altLang="zh-CN" dirty="0" smtClean="0"/>
              <a:t> samples</a:t>
            </a:r>
            <a:r>
              <a:rPr lang="en-US" altLang="zh-CN" dirty="0" smtClean="0"/>
              <a:t>.</a:t>
            </a:r>
          </a:p>
        </p:txBody>
      </p:sp>
      <p:sp>
        <p:nvSpPr>
          <p:cNvPr id="5" name="页脚占位符 4"/>
          <p:cNvSpPr>
            <a:spLocks noGrp="1"/>
          </p:cNvSpPr>
          <p:nvPr>
            <p:ph type="ftr" sz="quarter" idx="11"/>
          </p:nvPr>
        </p:nvSpPr>
        <p:spPr>
          <a:xfrm>
            <a:off x="4649786" y="6653213"/>
            <a:ext cx="4022725" cy="201612"/>
          </a:xfrm>
        </p:spPr>
        <p:txBody>
          <a:bodyPr/>
          <a:lstStyle/>
          <a:p>
            <a:pPr>
              <a:defRPr/>
            </a:pPr>
            <a:r>
              <a:rPr lang="en-US" altLang="ja-JP" smtClean="0"/>
              <a:t>Copyright 2019 FUJITSU R&amp;D CENTER CO., LTD.</a:t>
            </a:r>
            <a:endParaRPr lang="de-DE" altLang="ja-JP" dirty="0"/>
          </a:p>
        </p:txBody>
      </p:sp>
      <p:grpSp>
        <p:nvGrpSpPr>
          <p:cNvPr id="44" name="组合 43"/>
          <p:cNvGrpSpPr/>
          <p:nvPr/>
        </p:nvGrpSpPr>
        <p:grpSpPr>
          <a:xfrm>
            <a:off x="971599" y="2708921"/>
            <a:ext cx="7983489" cy="3931592"/>
            <a:chOff x="571472" y="2643182"/>
            <a:chExt cx="8001056" cy="4214818"/>
          </a:xfrm>
        </p:grpSpPr>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4286248" y="2786058"/>
              <a:ext cx="4096294" cy="1649896"/>
            </a:xfrm>
            <a:prstGeom prst="rect">
              <a:avLst/>
            </a:prstGeom>
            <a:noFill/>
            <a:ln>
              <a:noFill/>
            </a:ln>
          </p:spPr>
        </p:pic>
        <p:pic>
          <p:nvPicPr>
            <p:cNvPr id="7" name="图片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1670" y="4571984"/>
              <a:ext cx="6500858" cy="2286016"/>
            </a:xfrm>
            <a:prstGeom prst="rect">
              <a:avLst/>
            </a:prstGeom>
            <a:noFill/>
            <a:ln>
              <a:noFill/>
            </a:ln>
          </p:spPr>
        </p:pic>
        <p:sp>
          <p:nvSpPr>
            <p:cNvPr id="28" name="右箭头 27"/>
            <p:cNvSpPr/>
            <p:nvPr/>
          </p:nvSpPr>
          <p:spPr bwMode="auto">
            <a:xfrm>
              <a:off x="3929058" y="3357562"/>
              <a:ext cx="285752" cy="285752"/>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grpSp>
          <p:nvGrpSpPr>
            <p:cNvPr id="34" name="组合 33"/>
            <p:cNvGrpSpPr/>
            <p:nvPr/>
          </p:nvGrpSpPr>
          <p:grpSpPr>
            <a:xfrm>
              <a:off x="1643042" y="2643182"/>
              <a:ext cx="2714644" cy="1693617"/>
              <a:chOff x="1785918" y="2512448"/>
              <a:chExt cx="2714644" cy="1693617"/>
            </a:xfrm>
          </p:grpSpPr>
          <p:sp>
            <p:nvSpPr>
              <p:cNvPr id="8" name="矩形 7"/>
              <p:cNvSpPr/>
              <p:nvPr/>
            </p:nvSpPr>
            <p:spPr bwMode="auto">
              <a:xfrm>
                <a:off x="1785918" y="2512448"/>
                <a:ext cx="1440000" cy="144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10" name="直接连接符 9"/>
              <p:cNvCxnSpPr>
                <a:stCxn id="8" idx="1"/>
                <a:endCxn id="8" idx="3"/>
              </p:cNvCxnSpPr>
              <p:nvPr/>
            </p:nvCxnSpPr>
            <p:spPr bwMode="auto">
              <a:xfrm rot="10800000" flipH="1">
                <a:off x="1785918" y="3232448"/>
                <a:ext cx="1440000" cy="1588"/>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2" name="直接连接符 11"/>
              <p:cNvCxnSpPr>
                <a:stCxn id="8" idx="0"/>
                <a:endCxn id="8" idx="2"/>
              </p:cNvCxnSpPr>
              <p:nvPr/>
            </p:nvCxnSpPr>
            <p:spPr bwMode="auto">
              <a:xfrm rot="16200000" flipH="1">
                <a:off x="1785918" y="3232448"/>
                <a:ext cx="1440000" cy="1588"/>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0" name="TextBox 19"/>
              <p:cNvSpPr txBox="1"/>
              <p:nvPr/>
            </p:nvSpPr>
            <p:spPr>
              <a:xfrm>
                <a:off x="1857356" y="2655324"/>
                <a:ext cx="571504" cy="369332"/>
              </a:xfrm>
              <a:prstGeom prst="rect">
                <a:avLst/>
              </a:prstGeom>
              <a:noFill/>
            </p:spPr>
            <p:txBody>
              <a:bodyPr wrap="square" rtlCol="0">
                <a:spAutoFit/>
              </a:bodyPr>
              <a:lstStyle/>
              <a:p>
                <a:r>
                  <a:rPr lang="en-US" altLang="zh-CN" dirty="0" smtClean="0"/>
                  <a:t>Y0</a:t>
                </a:r>
                <a:endParaRPr lang="zh-CN" altLang="en-US" dirty="0"/>
              </a:p>
            </p:txBody>
          </p:sp>
          <p:sp>
            <p:nvSpPr>
              <p:cNvPr id="21" name="TextBox 20"/>
              <p:cNvSpPr txBox="1"/>
              <p:nvPr/>
            </p:nvSpPr>
            <p:spPr>
              <a:xfrm>
                <a:off x="2571736" y="2655324"/>
                <a:ext cx="571504" cy="369332"/>
              </a:xfrm>
              <a:prstGeom prst="rect">
                <a:avLst/>
              </a:prstGeom>
              <a:noFill/>
            </p:spPr>
            <p:txBody>
              <a:bodyPr wrap="square" rtlCol="0">
                <a:spAutoFit/>
              </a:bodyPr>
              <a:lstStyle/>
              <a:p>
                <a:r>
                  <a:rPr lang="en-US" altLang="zh-CN" dirty="0" smtClean="0"/>
                  <a:t>Y1</a:t>
                </a:r>
                <a:endParaRPr lang="zh-CN" altLang="en-US" dirty="0"/>
              </a:p>
            </p:txBody>
          </p:sp>
          <p:sp>
            <p:nvSpPr>
              <p:cNvPr id="22" name="TextBox 21"/>
              <p:cNvSpPr txBox="1"/>
              <p:nvPr/>
            </p:nvSpPr>
            <p:spPr>
              <a:xfrm>
                <a:off x="1857356" y="3369704"/>
                <a:ext cx="571504" cy="369332"/>
              </a:xfrm>
              <a:prstGeom prst="rect">
                <a:avLst/>
              </a:prstGeom>
              <a:noFill/>
            </p:spPr>
            <p:txBody>
              <a:bodyPr wrap="square" rtlCol="0">
                <a:spAutoFit/>
              </a:bodyPr>
              <a:lstStyle/>
              <a:p>
                <a:r>
                  <a:rPr lang="en-US" altLang="zh-CN" dirty="0" smtClean="0"/>
                  <a:t>Y2</a:t>
                </a:r>
                <a:endParaRPr lang="zh-CN" altLang="en-US" dirty="0"/>
              </a:p>
            </p:txBody>
          </p:sp>
          <p:sp>
            <p:nvSpPr>
              <p:cNvPr id="23" name="TextBox 22"/>
              <p:cNvSpPr txBox="1"/>
              <p:nvPr/>
            </p:nvSpPr>
            <p:spPr>
              <a:xfrm>
                <a:off x="2571736" y="3369704"/>
                <a:ext cx="571504" cy="369332"/>
              </a:xfrm>
              <a:prstGeom prst="rect">
                <a:avLst/>
              </a:prstGeom>
              <a:noFill/>
            </p:spPr>
            <p:txBody>
              <a:bodyPr wrap="square" rtlCol="0">
                <a:spAutoFit/>
              </a:bodyPr>
              <a:lstStyle/>
              <a:p>
                <a:r>
                  <a:rPr lang="en-US" altLang="zh-CN" dirty="0" smtClean="0"/>
                  <a:t>Y3</a:t>
                </a:r>
                <a:endParaRPr lang="zh-CN" altLang="en-US" dirty="0"/>
              </a:p>
            </p:txBody>
          </p:sp>
          <p:grpSp>
            <p:nvGrpSpPr>
              <p:cNvPr id="29" name="组合 28"/>
              <p:cNvGrpSpPr/>
              <p:nvPr/>
            </p:nvGrpSpPr>
            <p:grpSpPr>
              <a:xfrm>
                <a:off x="3143240" y="3226828"/>
                <a:ext cx="1000132" cy="726522"/>
                <a:chOff x="3286116" y="3226828"/>
                <a:chExt cx="1000132" cy="726522"/>
              </a:xfrm>
            </p:grpSpPr>
            <p:sp>
              <p:nvSpPr>
                <p:cNvPr id="13" name="矩形 12"/>
                <p:cNvSpPr/>
                <p:nvPr/>
              </p:nvSpPr>
              <p:spPr bwMode="auto">
                <a:xfrm>
                  <a:off x="3428992" y="3226828"/>
                  <a:ext cx="720000" cy="72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14" name="直接连接符 13"/>
                <p:cNvCxnSpPr>
                  <a:stCxn id="13" idx="1"/>
                  <a:endCxn id="13" idx="3"/>
                </p:cNvCxnSpPr>
                <p:nvPr/>
              </p:nvCxnSpPr>
              <p:spPr bwMode="auto">
                <a:xfrm rot="10800000" flipH="1">
                  <a:off x="3428992" y="3586828"/>
                  <a:ext cx="720000" cy="1588"/>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5" name="直接连接符 14"/>
                <p:cNvCxnSpPr>
                  <a:stCxn id="13" idx="0"/>
                  <a:endCxn id="13" idx="2"/>
                </p:cNvCxnSpPr>
                <p:nvPr/>
              </p:nvCxnSpPr>
              <p:spPr bwMode="auto">
                <a:xfrm rot="16200000" flipH="1">
                  <a:off x="3428992" y="3586828"/>
                  <a:ext cx="720000" cy="1588"/>
                </a:xfrm>
                <a:prstGeom prst="line">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4" name="TextBox 23"/>
                <p:cNvSpPr txBox="1"/>
                <p:nvPr/>
              </p:nvSpPr>
              <p:spPr>
                <a:xfrm>
                  <a:off x="3286116" y="3226828"/>
                  <a:ext cx="642942" cy="369332"/>
                </a:xfrm>
                <a:prstGeom prst="rect">
                  <a:avLst/>
                </a:prstGeom>
                <a:noFill/>
              </p:spPr>
              <p:txBody>
                <a:bodyPr wrap="square" rtlCol="0">
                  <a:spAutoFit/>
                </a:bodyPr>
                <a:lstStyle/>
                <a:p>
                  <a:r>
                    <a:rPr lang="en-US" altLang="zh-CN" dirty="0" smtClean="0"/>
                    <a:t>C0</a:t>
                  </a:r>
                  <a:endParaRPr lang="zh-CN" altLang="en-US" dirty="0"/>
                </a:p>
              </p:txBody>
            </p:sp>
            <p:sp>
              <p:nvSpPr>
                <p:cNvPr id="25" name="TextBox 24"/>
                <p:cNvSpPr txBox="1"/>
                <p:nvPr/>
              </p:nvSpPr>
              <p:spPr>
                <a:xfrm>
                  <a:off x="3643306" y="3226828"/>
                  <a:ext cx="642942" cy="369332"/>
                </a:xfrm>
                <a:prstGeom prst="rect">
                  <a:avLst/>
                </a:prstGeom>
                <a:noFill/>
              </p:spPr>
              <p:txBody>
                <a:bodyPr wrap="square" rtlCol="0">
                  <a:spAutoFit/>
                </a:bodyPr>
                <a:lstStyle/>
                <a:p>
                  <a:r>
                    <a:rPr lang="en-US" altLang="zh-CN" dirty="0" smtClean="0"/>
                    <a:t>C1</a:t>
                  </a:r>
                  <a:endParaRPr lang="zh-CN" altLang="en-US" dirty="0"/>
                </a:p>
              </p:txBody>
            </p:sp>
            <p:sp>
              <p:nvSpPr>
                <p:cNvPr id="26" name="TextBox 25"/>
                <p:cNvSpPr txBox="1"/>
                <p:nvPr/>
              </p:nvSpPr>
              <p:spPr>
                <a:xfrm>
                  <a:off x="3286116" y="3571876"/>
                  <a:ext cx="642942" cy="369332"/>
                </a:xfrm>
                <a:prstGeom prst="rect">
                  <a:avLst/>
                </a:prstGeom>
                <a:noFill/>
              </p:spPr>
              <p:txBody>
                <a:bodyPr wrap="square" rtlCol="0">
                  <a:spAutoFit/>
                </a:bodyPr>
                <a:lstStyle/>
                <a:p>
                  <a:r>
                    <a:rPr lang="en-US" altLang="zh-CN" dirty="0" smtClean="0"/>
                    <a:t>C2</a:t>
                  </a:r>
                  <a:endParaRPr lang="zh-CN" altLang="en-US" dirty="0"/>
                </a:p>
              </p:txBody>
            </p:sp>
            <p:sp>
              <p:nvSpPr>
                <p:cNvPr id="27" name="TextBox 26"/>
                <p:cNvSpPr txBox="1"/>
                <p:nvPr/>
              </p:nvSpPr>
              <p:spPr>
                <a:xfrm>
                  <a:off x="3643306" y="3584018"/>
                  <a:ext cx="642942" cy="369332"/>
                </a:xfrm>
                <a:prstGeom prst="rect">
                  <a:avLst/>
                </a:prstGeom>
                <a:noFill/>
              </p:spPr>
              <p:txBody>
                <a:bodyPr wrap="square" rtlCol="0">
                  <a:spAutoFit/>
                </a:bodyPr>
                <a:lstStyle/>
                <a:p>
                  <a:r>
                    <a:rPr lang="en-US" altLang="zh-CN" dirty="0" smtClean="0"/>
                    <a:t>C3</a:t>
                  </a:r>
                  <a:endParaRPr lang="zh-CN" altLang="en-US" dirty="0"/>
                </a:p>
              </p:txBody>
            </p:sp>
          </p:grpSp>
          <p:sp>
            <p:nvSpPr>
              <p:cNvPr id="30" name="TextBox 29"/>
              <p:cNvSpPr txBox="1"/>
              <p:nvPr/>
            </p:nvSpPr>
            <p:spPr>
              <a:xfrm>
                <a:off x="1785918" y="3916924"/>
                <a:ext cx="1357322" cy="276999"/>
              </a:xfrm>
              <a:prstGeom prst="rect">
                <a:avLst/>
              </a:prstGeom>
              <a:noFill/>
            </p:spPr>
            <p:txBody>
              <a:bodyPr wrap="square" rtlCol="0">
                <a:spAutoFit/>
              </a:bodyPr>
              <a:lstStyle/>
              <a:p>
                <a:r>
                  <a:rPr lang="en-US" altLang="zh-CN" sz="1200" dirty="0" err="1" smtClean="0">
                    <a:latin typeface="Arial" pitchFamily="34" charset="0"/>
                    <a:ea typeface="Arial Unicode MS" pitchFamily="34" charset="-122"/>
                    <a:cs typeface="Arial" pitchFamily="34" charset="0"/>
                  </a:rPr>
                  <a:t>Luma</a:t>
                </a:r>
                <a:r>
                  <a:rPr lang="en-US" altLang="zh-CN" sz="1200" dirty="0" smtClean="0">
                    <a:latin typeface="Arial" pitchFamily="34" charset="0"/>
                    <a:ea typeface="Arial Unicode MS" pitchFamily="34" charset="-122"/>
                    <a:cs typeface="Arial" pitchFamily="34" charset="0"/>
                  </a:rPr>
                  <a:t> CTU</a:t>
                </a:r>
                <a:endParaRPr lang="zh-CN" altLang="en-US" sz="1200" dirty="0">
                  <a:latin typeface="Arial" pitchFamily="34" charset="0"/>
                  <a:ea typeface="Arial Unicode MS" pitchFamily="34" charset="-122"/>
                  <a:cs typeface="Arial" pitchFamily="34" charset="0"/>
                </a:endParaRPr>
              </a:p>
            </p:txBody>
          </p:sp>
          <p:sp>
            <p:nvSpPr>
              <p:cNvPr id="31" name="TextBox 30"/>
              <p:cNvSpPr txBox="1"/>
              <p:nvPr/>
            </p:nvSpPr>
            <p:spPr>
              <a:xfrm>
                <a:off x="2857488" y="3929066"/>
                <a:ext cx="1643074" cy="276999"/>
              </a:xfrm>
              <a:prstGeom prst="rect">
                <a:avLst/>
              </a:prstGeom>
              <a:noFill/>
            </p:spPr>
            <p:txBody>
              <a:bodyPr wrap="square" rtlCol="0">
                <a:spAutoFit/>
              </a:bodyPr>
              <a:lstStyle/>
              <a:p>
                <a:r>
                  <a:rPr lang="en-US" altLang="zh-CN" sz="1200" dirty="0" err="1" smtClean="0">
                    <a:latin typeface="Arial" pitchFamily="34" charset="0"/>
                    <a:ea typeface="Arial Unicode MS" pitchFamily="34" charset="-122"/>
                    <a:cs typeface="Arial" pitchFamily="34" charset="0"/>
                  </a:rPr>
                  <a:t>Chroma</a:t>
                </a:r>
                <a:r>
                  <a:rPr lang="en-US" altLang="zh-CN" sz="1200" dirty="0" smtClean="0">
                    <a:latin typeface="Arial" pitchFamily="34" charset="0"/>
                    <a:ea typeface="Arial Unicode MS" pitchFamily="34" charset="-122"/>
                    <a:cs typeface="Arial" pitchFamily="34" charset="0"/>
                  </a:rPr>
                  <a:t> CTU</a:t>
                </a:r>
                <a:endParaRPr lang="zh-CN" altLang="en-US" sz="1200" dirty="0">
                  <a:latin typeface="Arial" pitchFamily="34" charset="0"/>
                  <a:ea typeface="Arial Unicode MS" pitchFamily="34" charset="-122"/>
                  <a:cs typeface="Arial" pitchFamily="34" charset="0"/>
                </a:endParaRPr>
              </a:p>
            </p:txBody>
          </p:sp>
        </p:grpSp>
        <p:sp>
          <p:nvSpPr>
            <p:cNvPr id="32" name="下箭头 31"/>
            <p:cNvSpPr/>
            <p:nvPr/>
          </p:nvSpPr>
          <p:spPr bwMode="auto">
            <a:xfrm>
              <a:off x="5357818" y="4286256"/>
              <a:ext cx="571504" cy="428628"/>
            </a:xfrm>
            <a:prstGeom prst="downArrow">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36" name="直接连接符 35"/>
            <p:cNvCxnSpPr/>
            <p:nvPr/>
          </p:nvCxnSpPr>
          <p:spPr bwMode="auto">
            <a:xfrm rot="5400000">
              <a:off x="2643174" y="5857892"/>
              <a:ext cx="571504" cy="1588"/>
            </a:xfrm>
            <a:prstGeom prst="line">
              <a:avLst/>
            </a:prstGeom>
            <a:gradFill rotWithShape="0">
              <a:gsLst>
                <a:gs pos="0">
                  <a:srgbClr val="FFFFFF"/>
                </a:gs>
                <a:gs pos="100000">
                  <a:srgbClr val="CACAC7"/>
                </a:gs>
              </a:gsLst>
              <a:lin ang="5400000" scaled="1"/>
            </a:gradFill>
            <a:ln w="9525" cap="flat" cmpd="sng" algn="ctr">
              <a:solidFill>
                <a:srgbClr val="C00000"/>
              </a:solidFill>
              <a:prstDash val="sysDash"/>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7" name="直接连接符 36"/>
            <p:cNvCxnSpPr/>
            <p:nvPr/>
          </p:nvCxnSpPr>
          <p:spPr bwMode="auto">
            <a:xfrm rot="5400000">
              <a:off x="3001158" y="5857098"/>
              <a:ext cx="571504" cy="1588"/>
            </a:xfrm>
            <a:prstGeom prst="line">
              <a:avLst/>
            </a:prstGeom>
            <a:gradFill rotWithShape="0">
              <a:gsLst>
                <a:gs pos="0">
                  <a:srgbClr val="FFFFFF"/>
                </a:gs>
                <a:gs pos="100000">
                  <a:srgbClr val="CACAC7"/>
                </a:gs>
              </a:gsLst>
              <a:lin ang="5400000" scaled="1"/>
            </a:gradFill>
            <a:ln w="9525" cap="flat" cmpd="sng" algn="ctr">
              <a:solidFill>
                <a:srgbClr val="C00000"/>
              </a:solidFill>
              <a:prstDash val="sysDash"/>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9" name="直接箭头连接符 38"/>
            <p:cNvCxnSpPr/>
            <p:nvPr/>
          </p:nvCxnSpPr>
          <p:spPr bwMode="auto">
            <a:xfrm>
              <a:off x="2928926" y="6000768"/>
              <a:ext cx="357190" cy="1588"/>
            </a:xfrm>
            <a:prstGeom prst="straightConnector1">
              <a:avLst/>
            </a:prstGeom>
            <a:ln>
              <a:headEnd type="arrow"/>
              <a:tailEnd type="arrow"/>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1">
              <a:schemeClr val="accent2"/>
            </a:lnRef>
            <a:fillRef idx="0">
              <a:schemeClr val="accent2"/>
            </a:fillRef>
            <a:effectRef idx="0">
              <a:schemeClr val="accent2"/>
            </a:effectRef>
            <a:fontRef idx="minor">
              <a:schemeClr val="tx1"/>
            </a:fontRef>
          </p:style>
        </p:cxnSp>
        <p:sp>
          <p:nvSpPr>
            <p:cNvPr id="43" name="线形标注 2 42"/>
            <p:cNvSpPr/>
            <p:nvPr/>
          </p:nvSpPr>
          <p:spPr bwMode="auto">
            <a:xfrm>
              <a:off x="571472" y="5000636"/>
              <a:ext cx="928694" cy="428628"/>
            </a:xfrm>
            <a:prstGeom prst="borderCallout2">
              <a:avLst>
                <a:gd name="adj1" fmla="val 54908"/>
                <a:gd name="adj2" fmla="val 102644"/>
                <a:gd name="adj3" fmla="val 58523"/>
                <a:gd name="adj4" fmla="val 145210"/>
                <a:gd name="adj5" fmla="val 228205"/>
                <a:gd name="adj6" fmla="val 273748"/>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5"/>
            </a:lnRef>
            <a:fillRef idx="1">
              <a:schemeClr val="lt1"/>
            </a:fillRef>
            <a:effectRef idx="0">
              <a:schemeClr val="accent5"/>
            </a:effectRef>
            <a:fontRef idx="minor">
              <a:schemeClr val="dk1"/>
            </a:fontRef>
          </p:style>
          <p:txBody>
            <a:bodyPr vert="horz" wrap="none" lIns="91440" tIns="45720" rIns="91440" bIns="45720" numCol="1" rtlCol="0" anchor="ctr" anchorCtr="0" compatLnSpc="1">
              <a:prstTxWarp prst="textNoShape">
                <a:avLst/>
              </a:prstTxWarp>
            </a:bodyPr>
            <a:lstStyle/>
            <a:p>
              <a:r>
                <a:rPr lang="en-US" altLang="zh-CN" dirty="0" smtClean="0">
                  <a:solidFill>
                    <a:srgbClr val="C00000"/>
                  </a:solidFill>
                  <a:latin typeface="Arial" pitchFamily="34" charset="0"/>
                  <a:cs typeface="Arial" pitchFamily="34" charset="0"/>
                </a:rPr>
                <a:t>Latency:</a:t>
              </a:r>
            </a:p>
            <a:p>
              <a:r>
                <a:rPr lang="en-US" altLang="zh-CN" dirty="0" smtClean="0">
                  <a:solidFill>
                    <a:srgbClr val="C00000"/>
                  </a:solidFill>
                  <a:latin typeface="Arial" pitchFamily="34" charset="0"/>
                  <a:cs typeface="Arial" pitchFamily="34" charset="0"/>
                </a:rPr>
                <a:t>T0</a:t>
              </a:r>
              <a:endParaRPr lang="zh-CN" altLang="en-US" dirty="0" smtClean="0">
                <a:solidFill>
                  <a:srgbClr val="C00000"/>
                </a:solidFill>
                <a:latin typeface="Arial" pitchFamily="34" charset="0"/>
                <a:cs typeface="Arial" pitchFamily="34" charset="0"/>
              </a:endParaRPr>
            </a:p>
          </p:txBody>
        </p:sp>
      </p:grpSp>
      <p:sp>
        <p:nvSpPr>
          <p:cNvPr id="66" name="灯片编号占位符 65"/>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Break happens in classic </a:t>
            </a:r>
            <a:r>
              <a:rPr lang="en-CA" altLang="zh-CN" dirty="0"/>
              <a:t>pipeline processing timing </a:t>
            </a:r>
            <a:r>
              <a:rPr lang="en-US" altLang="zh-CN" dirty="0" smtClean="0"/>
              <a:t>if </a:t>
            </a:r>
            <a:r>
              <a:rPr lang="en-US" altLang="zh-CN" dirty="0"/>
              <a:t>introducing 64x64 </a:t>
            </a:r>
            <a:r>
              <a:rPr lang="en-US" altLang="zh-CN" dirty="0" err="1" smtClean="0"/>
              <a:t>chroma</a:t>
            </a:r>
            <a:r>
              <a:rPr lang="en-US" altLang="zh-CN" dirty="0" smtClean="0"/>
              <a:t> TU.</a:t>
            </a:r>
          </a:p>
          <a:p>
            <a:pPr lvl="1"/>
            <a:r>
              <a:rPr lang="en-US" altLang="zh-CN" dirty="0" smtClean="0"/>
              <a:t>Reason: The buffer for Y2 is same as that for Y0. Break is to avoid </a:t>
            </a:r>
            <a:r>
              <a:rPr lang="en-US" altLang="zh-CN" dirty="0"/>
              <a:t>buffer </a:t>
            </a:r>
            <a:r>
              <a:rPr lang="en-US" altLang="zh-CN" dirty="0" smtClean="0"/>
              <a:t>read/write conflict.</a:t>
            </a:r>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6" name="Rectangle 2"/>
          <p:cNvSpPr>
            <a:spLocks noChangeArrowheads="1"/>
          </p:cNvSpPr>
          <p:nvPr/>
        </p:nvSpPr>
        <p:spPr bwMode="auto">
          <a:xfrm>
            <a:off x="1475656" y="275421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87" y="2754215"/>
            <a:ext cx="8660443" cy="305104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1475656" y="539105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标题 1"/>
          <p:cNvSpPr>
            <a:spLocks noGrp="1"/>
          </p:cNvSpPr>
          <p:nvPr>
            <p:ph type="title"/>
          </p:nvPr>
        </p:nvSpPr>
        <p:spPr>
          <a:xfrm>
            <a:off x="169863" y="-1588"/>
            <a:ext cx="7858125" cy="693738"/>
          </a:xfrm>
        </p:spPr>
        <p:txBody>
          <a:bodyPr/>
          <a:lstStyle/>
          <a:p>
            <a:r>
              <a:rPr lang="en-US" altLang="zh-CN" dirty="0" smtClean="0"/>
              <a:t>Concerns on VPDU(2/2)</a:t>
            </a:r>
            <a:endParaRPr lang="zh-CN" altLang="en-US" dirty="0"/>
          </a:p>
        </p:txBody>
      </p:sp>
      <p:sp>
        <p:nvSpPr>
          <p:cNvPr id="1027" name="灯片编号占位符 1026"/>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Tree>
    <p:extLst>
      <p:ext uri="{BB962C8B-B14F-4D97-AF65-F5344CB8AC3E}">
        <p14:creationId xmlns:p14="http://schemas.microsoft.com/office/powerpoint/2010/main" val="4035768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Composite </a:t>
            </a:r>
            <a:r>
              <a:rPr lang="en-US" dirty="0" smtClean="0"/>
              <a:t>VPDU(1/3)</a:t>
            </a:r>
            <a:endParaRPr lang="zh-CN" altLang="en-US" dirty="0"/>
          </a:p>
        </p:txBody>
      </p:sp>
      <p:sp>
        <p:nvSpPr>
          <p:cNvPr id="3" name="内容占位符 2"/>
          <p:cNvSpPr>
            <a:spLocks noGrp="1"/>
          </p:cNvSpPr>
          <p:nvPr>
            <p:ph idx="1"/>
          </p:nvPr>
        </p:nvSpPr>
        <p:spPr/>
        <p:txBody>
          <a:bodyPr/>
          <a:lstStyle/>
          <a:p>
            <a:r>
              <a:rPr lang="en-US" dirty="0" smtClean="0"/>
              <a:t>If </a:t>
            </a:r>
            <a:r>
              <a:rPr lang="en-US" altLang="zh-CN" dirty="0" smtClean="0"/>
              <a:t>adjusting </a:t>
            </a:r>
            <a:r>
              <a:rPr lang="en-US" altLang="zh-CN" dirty="0"/>
              <a:t>the latency of each </a:t>
            </a:r>
            <a:r>
              <a:rPr lang="en-CA" altLang="zh-CN" dirty="0"/>
              <a:t>pipeline stage </a:t>
            </a:r>
            <a:r>
              <a:rPr lang="en-CA" altLang="zh-CN" dirty="0" smtClean="0"/>
              <a:t>from T0 to T1(</a:t>
            </a:r>
            <a:r>
              <a:rPr lang="en-US" dirty="0" smtClean="0"/>
              <a:t>time to process 64x64 samples, T0=1.5xT1), break is </a:t>
            </a:r>
            <a:r>
              <a:rPr lang="en-US" dirty="0" smtClean="0"/>
              <a:t>avoided.</a:t>
            </a:r>
            <a:endParaRPr lang="en-US" dirty="0" smtClean="0"/>
          </a:p>
          <a:p>
            <a:r>
              <a:rPr lang="en-US" dirty="0" smtClean="0"/>
              <a:t>There are several VPDU types. Examples are,</a:t>
            </a:r>
          </a:p>
          <a:p>
            <a:pPr lvl="1"/>
            <a:r>
              <a:rPr lang="en-US" dirty="0" smtClean="0"/>
              <a:t>TYPE 0: maximum </a:t>
            </a:r>
            <a:r>
              <a:rPr lang="en-US" dirty="0" err="1" smtClean="0"/>
              <a:t>chroma</a:t>
            </a:r>
            <a:r>
              <a:rPr lang="en-US" dirty="0" smtClean="0"/>
              <a:t> size is 32x32 as in VTM6.0</a:t>
            </a:r>
          </a:p>
          <a:p>
            <a:pPr lvl="1"/>
            <a:r>
              <a:rPr lang="en-US" dirty="0" smtClean="0"/>
              <a:t>TYPE 1: </a:t>
            </a:r>
            <a:r>
              <a:rPr lang="en-US" altLang="zh-CN" dirty="0" err="1" smtClean="0"/>
              <a:t>chroma</a:t>
            </a:r>
            <a:r>
              <a:rPr lang="en-US" altLang="zh-CN" dirty="0" smtClean="0"/>
              <a:t> </a:t>
            </a:r>
            <a:r>
              <a:rPr lang="en-US" altLang="zh-CN" dirty="0"/>
              <a:t>TU </a:t>
            </a:r>
            <a:r>
              <a:rPr lang="en-US" dirty="0"/>
              <a:t> </a:t>
            </a:r>
            <a:r>
              <a:rPr lang="en-US" dirty="0" smtClean="0"/>
              <a:t>size is 64x64</a:t>
            </a:r>
            <a:endParaRPr 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grpSp>
        <p:nvGrpSpPr>
          <p:cNvPr id="22" name="组合 21"/>
          <p:cNvGrpSpPr/>
          <p:nvPr/>
        </p:nvGrpSpPr>
        <p:grpSpPr>
          <a:xfrm>
            <a:off x="357158" y="3571876"/>
            <a:ext cx="8358246" cy="2500330"/>
            <a:chOff x="142844" y="3643314"/>
            <a:chExt cx="8358246" cy="2500330"/>
          </a:xfrm>
        </p:grpSpPr>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285852" y="3643314"/>
              <a:ext cx="7215238" cy="2500330"/>
            </a:xfrm>
            <a:prstGeom prst="rect">
              <a:avLst/>
            </a:prstGeom>
            <a:noFill/>
            <a:ln>
              <a:noFill/>
            </a:ln>
          </p:spPr>
        </p:pic>
        <p:cxnSp>
          <p:nvCxnSpPr>
            <p:cNvPr id="9" name="直接连接符 8"/>
            <p:cNvCxnSpPr/>
            <p:nvPr/>
          </p:nvCxnSpPr>
          <p:spPr bwMode="auto">
            <a:xfrm rot="5400000">
              <a:off x="2001026" y="5357032"/>
              <a:ext cx="571504" cy="1588"/>
            </a:xfrm>
            <a:prstGeom prst="line">
              <a:avLst/>
            </a:prstGeom>
            <a:gradFill rotWithShape="0">
              <a:gsLst>
                <a:gs pos="0">
                  <a:srgbClr val="FFFFFF"/>
                </a:gs>
                <a:gs pos="100000">
                  <a:srgbClr val="CACAC7"/>
                </a:gs>
              </a:gsLst>
              <a:lin ang="5400000" scaled="1"/>
            </a:gradFill>
            <a:ln w="9525" cap="flat" cmpd="sng" algn="ctr">
              <a:solidFill>
                <a:srgbClr val="C00000"/>
              </a:solidFill>
              <a:prstDash val="sysDash"/>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0" name="直接连接符 9"/>
            <p:cNvCxnSpPr/>
            <p:nvPr/>
          </p:nvCxnSpPr>
          <p:spPr bwMode="auto">
            <a:xfrm rot="5400000">
              <a:off x="2286778" y="5357032"/>
              <a:ext cx="571504" cy="1588"/>
            </a:xfrm>
            <a:prstGeom prst="line">
              <a:avLst/>
            </a:prstGeom>
            <a:gradFill rotWithShape="0">
              <a:gsLst>
                <a:gs pos="0">
                  <a:srgbClr val="FFFFFF"/>
                </a:gs>
                <a:gs pos="100000">
                  <a:srgbClr val="CACAC7"/>
                </a:gs>
              </a:gsLst>
              <a:lin ang="5400000" scaled="1"/>
            </a:gradFill>
            <a:ln w="9525" cap="flat" cmpd="sng" algn="ctr">
              <a:solidFill>
                <a:srgbClr val="C00000"/>
              </a:solidFill>
              <a:prstDash val="sysDash"/>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1" name="直接箭头连接符 10"/>
            <p:cNvCxnSpPr/>
            <p:nvPr/>
          </p:nvCxnSpPr>
          <p:spPr bwMode="auto">
            <a:xfrm>
              <a:off x="2285984" y="5357826"/>
              <a:ext cx="285752" cy="1588"/>
            </a:xfrm>
            <a:prstGeom prst="straightConnector1">
              <a:avLst/>
            </a:prstGeom>
            <a:ln>
              <a:headEnd type="arrow"/>
              <a:tailEnd type="arrow"/>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1">
              <a:schemeClr val="accent2"/>
            </a:lnRef>
            <a:fillRef idx="0">
              <a:schemeClr val="accent2"/>
            </a:fillRef>
            <a:effectRef idx="0">
              <a:schemeClr val="accent2"/>
            </a:effectRef>
            <a:fontRef idx="minor">
              <a:schemeClr val="tx1"/>
            </a:fontRef>
          </p:style>
        </p:cxnSp>
        <p:sp>
          <p:nvSpPr>
            <p:cNvPr id="12" name="线形标注 2 11"/>
            <p:cNvSpPr/>
            <p:nvPr/>
          </p:nvSpPr>
          <p:spPr bwMode="auto">
            <a:xfrm>
              <a:off x="142844" y="4429132"/>
              <a:ext cx="928694" cy="428628"/>
            </a:xfrm>
            <a:prstGeom prst="borderCallout2">
              <a:avLst>
                <a:gd name="adj1" fmla="val 54908"/>
                <a:gd name="adj2" fmla="val 102644"/>
                <a:gd name="adj3" fmla="val 91065"/>
                <a:gd name="adj4" fmla="val 146044"/>
                <a:gd name="adj5" fmla="val 219166"/>
                <a:gd name="adj6" fmla="val 251220"/>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5"/>
            </a:lnRef>
            <a:fillRef idx="1">
              <a:schemeClr val="lt1"/>
            </a:fillRef>
            <a:effectRef idx="0">
              <a:schemeClr val="accent5"/>
            </a:effectRef>
            <a:fontRef idx="minor">
              <a:schemeClr val="dk1"/>
            </a:fontRef>
          </p:style>
          <p:txBody>
            <a:bodyPr vert="horz" wrap="none" lIns="91440" tIns="45720" rIns="91440" bIns="45720" numCol="1" rtlCol="0" anchor="ctr" anchorCtr="0" compatLnSpc="1">
              <a:prstTxWarp prst="textNoShape">
                <a:avLst/>
              </a:prstTxWarp>
            </a:bodyPr>
            <a:lstStyle/>
            <a:p>
              <a:r>
                <a:rPr lang="en-US" altLang="zh-CN" dirty="0" smtClean="0">
                  <a:solidFill>
                    <a:srgbClr val="C00000"/>
                  </a:solidFill>
                  <a:latin typeface="Arial" pitchFamily="34" charset="0"/>
                  <a:cs typeface="Arial" pitchFamily="34" charset="0"/>
                </a:rPr>
                <a:t>Latency:</a:t>
              </a:r>
            </a:p>
            <a:p>
              <a:r>
                <a:rPr lang="en-US" altLang="zh-CN" dirty="0" smtClean="0">
                  <a:solidFill>
                    <a:srgbClr val="C00000"/>
                  </a:solidFill>
                  <a:latin typeface="Arial" pitchFamily="34" charset="0"/>
                  <a:cs typeface="Arial" pitchFamily="34" charset="0"/>
                </a:rPr>
                <a:t>T1</a:t>
              </a:r>
              <a:endParaRPr lang="zh-CN" altLang="en-US" dirty="0" smtClean="0">
                <a:solidFill>
                  <a:srgbClr val="C00000"/>
                </a:solidFill>
                <a:latin typeface="Arial" pitchFamily="34" charset="0"/>
                <a:cs typeface="Arial" pitchFamily="34" charset="0"/>
              </a:endParaRPr>
            </a:p>
          </p:txBody>
        </p:sp>
      </p:grpSp>
      <p:sp>
        <p:nvSpPr>
          <p:cNvPr id="45" name="灯片编号占位符 44"/>
          <p:cNvSpPr>
            <a:spLocks noGrp="1"/>
          </p:cNvSpPr>
          <p:nvPr>
            <p:ph type="sldNum" sz="quarter" idx="10"/>
          </p:nvPr>
        </p:nvSpPr>
        <p:spPr/>
        <p:txBody>
          <a:bodyPr/>
          <a:lstStyle/>
          <a:p>
            <a:pPr>
              <a:defRPr/>
            </a:pPr>
            <a:fld id="{5564626F-57A5-49A7-8147-6690601DC936}" type="slidenum">
              <a:rPr lang="de-DE" altLang="ja-JP" smtClean="0"/>
              <a:pPr>
                <a:defRPr/>
              </a:pPr>
              <a:t>7</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1"/>
            <a:r>
              <a:rPr lang="en-CA" dirty="0" smtClean="0"/>
              <a:t>TPYE 2 </a:t>
            </a:r>
          </a:p>
          <a:p>
            <a:pPr lvl="2"/>
            <a:r>
              <a:rPr lang="en-CA" sz="1600" dirty="0" smtClean="0"/>
              <a:t>corresponding to </a:t>
            </a:r>
            <a:r>
              <a:rPr lang="en-CA" sz="1600" b="1" dirty="0" smtClean="0">
                <a:solidFill>
                  <a:srgbClr val="7030A0"/>
                </a:solidFill>
              </a:rPr>
              <a:t>128x64 inter CU in above or 64x128 inter CU in left </a:t>
            </a:r>
            <a:r>
              <a:rPr lang="en-CA" sz="1600" dirty="0" smtClean="0"/>
              <a:t>part </a:t>
            </a:r>
          </a:p>
          <a:p>
            <a:pPr lvl="2"/>
            <a:r>
              <a:rPr lang="en-CA" sz="1600" dirty="0" smtClean="0"/>
              <a:t>the other part is normal case (</a:t>
            </a:r>
            <a:r>
              <a:rPr lang="en-CA" sz="1600" dirty="0" err="1" smtClean="0"/>
              <a:t>chroma</a:t>
            </a:r>
            <a:r>
              <a:rPr lang="en-CA" sz="1600" dirty="0" smtClean="0"/>
              <a:t> TU less or equal to 32x32).</a:t>
            </a:r>
          </a:p>
          <a:p>
            <a:pPr lvl="2"/>
            <a:endParaRPr lang="en-CA" sz="1600" dirty="0" smtClean="0"/>
          </a:p>
          <a:p>
            <a:pPr lvl="2"/>
            <a:endParaRPr lang="en-CA" sz="1600" dirty="0" smtClean="0"/>
          </a:p>
          <a:p>
            <a:pPr lvl="2"/>
            <a:endParaRPr lang="en-CA" sz="1600" dirty="0" smtClean="0"/>
          </a:p>
          <a:p>
            <a:pPr lvl="2"/>
            <a:endParaRPr lang="en-CA" sz="1600" dirty="0" smtClean="0"/>
          </a:p>
          <a:p>
            <a:pPr lvl="2"/>
            <a:endParaRPr lang="en-CA" sz="1600" dirty="0" smtClean="0"/>
          </a:p>
          <a:p>
            <a:pPr lvl="2"/>
            <a:endParaRPr lang="en-CA" sz="1600" dirty="0" smtClean="0"/>
          </a:p>
          <a:p>
            <a:pPr lvl="2"/>
            <a:endParaRPr lang="en-CA" sz="1600" dirty="0" smtClean="0"/>
          </a:p>
          <a:p>
            <a:pPr lvl="2"/>
            <a:endParaRPr lang="en-US" sz="1600"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grpSp>
        <p:nvGrpSpPr>
          <p:cNvPr id="66" name="组合 65"/>
          <p:cNvGrpSpPr/>
          <p:nvPr/>
        </p:nvGrpSpPr>
        <p:grpSpPr>
          <a:xfrm>
            <a:off x="611560" y="2060848"/>
            <a:ext cx="7992888" cy="4248472"/>
            <a:chOff x="1000100" y="2000240"/>
            <a:chExt cx="7143800" cy="3500462"/>
          </a:xfrm>
        </p:grpSpPr>
        <p:sp>
          <p:nvSpPr>
            <p:cNvPr id="6" name="矩形 5"/>
            <p:cNvSpPr/>
            <p:nvPr/>
          </p:nvSpPr>
          <p:spPr bwMode="auto">
            <a:xfrm>
              <a:off x="1571604" y="2000240"/>
              <a:ext cx="1440000" cy="144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7" name="矩形 16"/>
            <p:cNvSpPr/>
            <p:nvPr/>
          </p:nvSpPr>
          <p:spPr bwMode="auto">
            <a:xfrm>
              <a:off x="6500826" y="2000240"/>
              <a:ext cx="1440000" cy="1440000"/>
            </a:xfrm>
            <a:prstGeom prst="rect">
              <a:avLst/>
            </a:prstGeom>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4"/>
            </a:lnRef>
            <a:fillRef idx="1">
              <a:schemeClr val="lt1"/>
            </a:fillRef>
            <a:effectRef idx="0">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20" name="TextBox 19"/>
            <p:cNvSpPr txBox="1"/>
            <p:nvPr/>
          </p:nvSpPr>
          <p:spPr>
            <a:xfrm>
              <a:off x="1500166" y="2500306"/>
              <a:ext cx="857256" cy="584775"/>
            </a:xfrm>
            <a:prstGeom prst="rect">
              <a:avLst/>
            </a:prstGeom>
            <a:noFill/>
          </p:spPr>
          <p:txBody>
            <a:bodyPr wrap="square" rtlCol="0">
              <a:spAutoFit/>
            </a:bodyPr>
            <a:lstStyle/>
            <a:p>
              <a:r>
                <a:rPr lang="en-US" altLang="zh-CN" sz="1600" dirty="0" smtClean="0">
                  <a:latin typeface="Arial" pitchFamily="34" charset="0"/>
                  <a:cs typeface="Arial" pitchFamily="34" charset="0"/>
                </a:rPr>
                <a:t>64x128</a:t>
              </a:r>
            </a:p>
            <a:p>
              <a:r>
                <a:rPr lang="en-US" altLang="zh-CN" sz="1600" dirty="0" smtClean="0">
                  <a:latin typeface="Arial" pitchFamily="34" charset="0"/>
                  <a:cs typeface="Arial" pitchFamily="34" charset="0"/>
                </a:rPr>
                <a:t>CU</a:t>
              </a:r>
              <a:endParaRPr lang="zh-CN" altLang="en-US" sz="1600" dirty="0">
                <a:latin typeface="Arial" pitchFamily="34" charset="0"/>
                <a:cs typeface="Arial" pitchFamily="34" charset="0"/>
              </a:endParaRPr>
            </a:p>
          </p:txBody>
        </p:sp>
        <p:sp>
          <p:nvSpPr>
            <p:cNvPr id="21" name="TextBox 20"/>
            <p:cNvSpPr txBox="1"/>
            <p:nvPr/>
          </p:nvSpPr>
          <p:spPr>
            <a:xfrm>
              <a:off x="6786578" y="2071678"/>
              <a:ext cx="857256" cy="584775"/>
            </a:xfrm>
            <a:prstGeom prst="rect">
              <a:avLst/>
            </a:prstGeom>
            <a:noFill/>
          </p:spPr>
          <p:txBody>
            <a:bodyPr wrap="square" rtlCol="0">
              <a:spAutoFit/>
            </a:bodyPr>
            <a:lstStyle/>
            <a:p>
              <a:r>
                <a:rPr lang="en-US" altLang="zh-CN" sz="1600" dirty="0" smtClean="0">
                  <a:latin typeface="Arial" pitchFamily="34" charset="0"/>
                  <a:cs typeface="Arial" pitchFamily="34" charset="0"/>
                </a:rPr>
                <a:t>128x64</a:t>
              </a:r>
            </a:p>
            <a:p>
              <a:r>
                <a:rPr lang="en-US" altLang="zh-CN" sz="1600" dirty="0" smtClean="0">
                  <a:latin typeface="Arial" pitchFamily="34" charset="0"/>
                  <a:cs typeface="Arial" pitchFamily="34" charset="0"/>
                </a:rPr>
                <a:t>CU</a:t>
              </a:r>
              <a:endParaRPr lang="zh-CN" altLang="en-US" sz="1600" dirty="0">
                <a:latin typeface="Arial" pitchFamily="34" charset="0"/>
                <a:cs typeface="Arial" pitchFamily="34" charset="0"/>
              </a:endParaRPr>
            </a:p>
          </p:txBody>
        </p:sp>
        <p:cxnSp>
          <p:nvCxnSpPr>
            <p:cNvPr id="28" name="直接箭头连接符 27"/>
            <p:cNvCxnSpPr>
              <a:endCxn id="35" idx="3"/>
            </p:cNvCxnSpPr>
            <p:nvPr/>
          </p:nvCxnSpPr>
          <p:spPr bwMode="auto">
            <a:xfrm rot="10800000">
              <a:off x="5500694" y="2716880"/>
              <a:ext cx="1857388" cy="426373"/>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dash"/>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29" name="直接箭头连接符 28"/>
            <p:cNvCxnSpPr>
              <a:endCxn id="35" idx="1"/>
            </p:cNvCxnSpPr>
            <p:nvPr/>
          </p:nvCxnSpPr>
          <p:spPr bwMode="auto">
            <a:xfrm flipV="1">
              <a:off x="2643174" y="2716879"/>
              <a:ext cx="1143008" cy="6918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dash"/>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35" name="TextBox 34"/>
            <p:cNvSpPr txBox="1"/>
            <p:nvPr/>
          </p:nvSpPr>
          <p:spPr>
            <a:xfrm>
              <a:off x="3786182" y="2285992"/>
              <a:ext cx="1714512" cy="861774"/>
            </a:xfrm>
            <a:prstGeom prst="rect">
              <a:avLst/>
            </a:prstGeom>
            <a:noFill/>
          </p:spPr>
          <p:txBody>
            <a:bodyPr wrap="square" rtlCol="0">
              <a:spAutoFit/>
            </a:bodyPr>
            <a:lstStyle/>
            <a:p>
              <a:r>
                <a:rPr lang="en-US" altLang="zh-CN" dirty="0" smtClean="0">
                  <a:latin typeface="Arial" pitchFamily="34" charset="0"/>
                  <a:cs typeface="Arial" pitchFamily="34" charset="0"/>
                </a:rPr>
                <a:t>normal case:</a:t>
              </a:r>
            </a:p>
            <a:p>
              <a:r>
                <a:rPr lang="en-US" altLang="zh-CN" sz="1600" dirty="0" smtClean="0">
                  <a:latin typeface="Arial" pitchFamily="34" charset="0"/>
                  <a:cs typeface="Arial" pitchFamily="34" charset="0"/>
                </a:rPr>
                <a:t>further split </a:t>
              </a:r>
            </a:p>
            <a:p>
              <a:r>
                <a:rPr lang="en-US" altLang="zh-CN" sz="1600" dirty="0" smtClean="0">
                  <a:latin typeface="Arial" pitchFamily="34" charset="0"/>
                  <a:cs typeface="Arial" pitchFamily="34" charset="0"/>
                </a:rPr>
                <a:t>into CUs</a:t>
              </a:r>
              <a:endParaRPr lang="zh-CN" altLang="en-US" sz="1600" dirty="0">
                <a:latin typeface="Arial" pitchFamily="34" charset="0"/>
                <a:cs typeface="Arial" pitchFamily="34" charset="0"/>
              </a:endParaRPr>
            </a:p>
          </p:txBody>
        </p:sp>
        <p:pic>
          <p:nvPicPr>
            <p:cNvPr id="39" name="图片 38"/>
            <p:cNvPicPr/>
            <p:nvPr/>
          </p:nvPicPr>
          <p:blipFill>
            <a:blip r:embed="rId2">
              <a:extLst>
                <a:ext uri="{28A0092B-C50C-407E-A947-70E740481C1C}">
                  <a14:useLocalDpi xmlns:a14="http://schemas.microsoft.com/office/drawing/2010/main" val="0"/>
                </a:ext>
              </a:extLst>
            </a:blip>
            <a:srcRect/>
            <a:stretch>
              <a:fillRect/>
            </a:stretch>
          </p:blipFill>
          <p:spPr bwMode="auto">
            <a:xfrm>
              <a:off x="1000100" y="3857628"/>
              <a:ext cx="7143800" cy="1643074"/>
            </a:xfrm>
            <a:prstGeom prst="rect">
              <a:avLst/>
            </a:prstGeom>
            <a:noFill/>
            <a:ln>
              <a:noFill/>
            </a:ln>
          </p:spPr>
        </p:pic>
        <p:sp>
          <p:nvSpPr>
            <p:cNvPr id="40" name="矩形 39"/>
            <p:cNvSpPr/>
            <p:nvPr/>
          </p:nvSpPr>
          <p:spPr bwMode="auto">
            <a:xfrm>
              <a:off x="2285984" y="2000240"/>
              <a:ext cx="720000" cy="1440000"/>
            </a:xfrm>
            <a:prstGeom prst="rect">
              <a:avLst/>
            </a:prstGeom>
            <a:noFill/>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41" name="矩形 40"/>
            <p:cNvSpPr/>
            <p:nvPr/>
          </p:nvSpPr>
          <p:spPr bwMode="auto">
            <a:xfrm rot="16200000">
              <a:off x="6860826" y="2354620"/>
              <a:ext cx="720000" cy="1440000"/>
            </a:xfrm>
            <a:prstGeom prst="rect">
              <a:avLst/>
            </a:prstGeom>
            <a:noFill/>
            <a:ln>
              <a:headEnd type="none" w="med" len="med"/>
              <a:tailEnd type="none" w="med" len="med"/>
            </a:ln>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54" name="椭圆 53"/>
            <p:cNvSpPr/>
            <p:nvPr/>
          </p:nvSpPr>
          <p:spPr bwMode="auto">
            <a:xfrm>
              <a:off x="3786182" y="4429132"/>
              <a:ext cx="857256" cy="357190"/>
            </a:xfrm>
            <a:prstGeom prst="ellipse">
              <a:avLst/>
            </a:prstGeom>
            <a:noFill/>
            <a:ln w="19050" cap="flat" cmpd="sng" algn="ctr">
              <a:solidFill>
                <a:srgbClr val="7030A0"/>
              </a:solidFill>
              <a:prstDash val="dashDot"/>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56" name="椭圆 55"/>
            <p:cNvSpPr/>
            <p:nvPr/>
          </p:nvSpPr>
          <p:spPr bwMode="auto">
            <a:xfrm>
              <a:off x="4714876" y="4357694"/>
              <a:ext cx="785818" cy="428628"/>
            </a:xfrm>
            <a:prstGeom prst="ellipse">
              <a:avLst/>
            </a:prstGeom>
            <a:noFill/>
            <a:ln w="12700" cap="flat" cmpd="sng" algn="ctr">
              <a:solidFill>
                <a:srgbClr val="C00000"/>
              </a:solidFill>
              <a:prstDash val="dashDot"/>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cxnSp>
          <p:nvCxnSpPr>
            <p:cNvPr id="65" name="直接箭头连接符 64"/>
            <p:cNvCxnSpPr>
              <a:stCxn id="35" idx="2"/>
            </p:cNvCxnSpPr>
            <p:nvPr/>
          </p:nvCxnSpPr>
          <p:spPr bwMode="auto">
            <a:xfrm rot="16200000" flipH="1">
              <a:off x="4252788" y="3538416"/>
              <a:ext cx="1209928" cy="428628"/>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grpSp>
      <p:sp>
        <p:nvSpPr>
          <p:cNvPr id="36" name="标题 1"/>
          <p:cNvSpPr>
            <a:spLocks noGrp="1"/>
          </p:cNvSpPr>
          <p:nvPr>
            <p:ph type="title"/>
          </p:nvPr>
        </p:nvSpPr>
        <p:spPr>
          <a:xfrm>
            <a:off x="169863" y="-1588"/>
            <a:ext cx="7858125" cy="693738"/>
          </a:xfrm>
        </p:spPr>
        <p:txBody>
          <a:bodyPr/>
          <a:lstStyle/>
          <a:p>
            <a:r>
              <a:rPr lang="en-US" altLang="zh-CN" dirty="0" smtClean="0"/>
              <a:t>Composite </a:t>
            </a:r>
            <a:r>
              <a:rPr lang="en-US" dirty="0" smtClean="0"/>
              <a:t>VPDU</a:t>
            </a:r>
            <a:r>
              <a:rPr lang="en-US" altLang="zh-CN" dirty="0" smtClean="0"/>
              <a:t>(2/3)</a:t>
            </a:r>
            <a:endParaRPr lang="zh-CN" altLang="en-US" dirty="0"/>
          </a:p>
        </p:txBody>
      </p:sp>
      <p:sp>
        <p:nvSpPr>
          <p:cNvPr id="50" name="灯片编号占位符 49"/>
          <p:cNvSpPr>
            <a:spLocks noGrp="1"/>
          </p:cNvSpPr>
          <p:nvPr>
            <p:ph type="sldNum" sz="quarter" idx="10"/>
          </p:nvPr>
        </p:nvSpPr>
        <p:spPr/>
        <p:txBody>
          <a:bodyPr/>
          <a:lstStyle/>
          <a:p>
            <a:pPr>
              <a:defRPr/>
            </a:pPr>
            <a:fld id="{5564626F-57A5-49A7-8147-6690601DC936}" type="slidenum">
              <a:rPr lang="de-DE" altLang="ja-JP" smtClean="0"/>
              <a:pPr>
                <a:defRPr/>
              </a:pPr>
              <a:t>8</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1037</Words>
  <Application>Microsoft Office PowerPoint</Application>
  <PresentationFormat>全屏显示(4:3)</PresentationFormat>
  <Paragraphs>279</Paragraphs>
  <Slides>14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Arial Unicode MS</vt:lpstr>
      <vt:lpstr>メイリオ</vt:lpstr>
      <vt:lpstr>Meiryo UI</vt:lpstr>
      <vt:lpstr>ＭＳ Ｐゴシック</vt:lpstr>
      <vt:lpstr>等线</vt:lpstr>
      <vt:lpstr>Arial</vt:lpstr>
      <vt:lpstr>Times New Roman</vt:lpstr>
      <vt:lpstr>Wingdings</vt:lpstr>
      <vt:lpstr>F_Tool_2_JA_R</vt:lpstr>
      <vt:lpstr>JVET-P0276 Non-CE6: On Supporting 64x64Chroma Transform Unit with Composite VPDU</vt:lpstr>
      <vt:lpstr>Introduction</vt:lpstr>
      <vt:lpstr>Proposed method(1/3)</vt:lpstr>
      <vt:lpstr>Proposed method(2/3)</vt:lpstr>
      <vt:lpstr>Proposed method(3/3)</vt:lpstr>
      <vt:lpstr>Concerns on VPDU(1/2)</vt:lpstr>
      <vt:lpstr>Concerns on VPDU(2/2)</vt:lpstr>
      <vt:lpstr>Composite VPDU(1/3)</vt:lpstr>
      <vt:lpstr>Composite VPDU(2/3)</vt:lpstr>
      <vt:lpstr>Composite VPDU(3/3)</vt:lpstr>
      <vt:lpstr>Hardware for Composite VPDU</vt:lpstr>
      <vt:lpstr>Simulation Results</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2019-10-04T11:26:13Z</dcterms:modified>
</cp:coreProperties>
</file>