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907" r:id="rId6"/>
    <p:sldId id="1245" r:id="rId7"/>
    <p:sldId id="1246" r:id="rId8"/>
    <p:sldId id="1247" r:id="rId9"/>
    <p:sldId id="1248" r:id="rId10"/>
    <p:sldId id="124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907"/>
            <p14:sldId id="1245"/>
            <p14:sldId id="1246"/>
            <p14:sldId id="1247"/>
            <p14:sldId id="1248"/>
            <p14:sldId id="124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347E39-1693-447B-B99E-E35D80BA2C68}" v="6" dt="2019-09-30T16:43:59.436"/>
    <p1510:client id="{CC056460-3479-4A01-AC73-27AF8522A442}" v="24" dt="2019-09-30T13:03:10.5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140" autoAdjust="0"/>
  </p:normalViewPr>
  <p:slideViewPr>
    <p:cSldViewPr snapToGrid="0">
      <p:cViewPr>
        <p:scale>
          <a:sx n="100" d="100"/>
          <a:sy n="100" d="100"/>
        </p:scale>
        <p:origin x="-240" y="3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Reuze" userId="55c2052e-e30a-433e-bd99-1faf8cad7469" providerId="ADAL" clId="{64347E39-1693-447B-B99E-E35D80BA2C68}"/>
    <pc:docChg chg="custSel modSld">
      <pc:chgData name="Kevin Reuze" userId="55c2052e-e30a-433e-bd99-1faf8cad7469" providerId="ADAL" clId="{64347E39-1693-447B-B99E-E35D80BA2C68}" dt="2019-10-01T08:19:06.035" v="191" actId="20577"/>
      <pc:docMkLst>
        <pc:docMk/>
      </pc:docMkLst>
      <pc:sldChg chg="modSp">
        <pc:chgData name="Kevin Reuze" userId="55c2052e-e30a-433e-bd99-1faf8cad7469" providerId="ADAL" clId="{64347E39-1693-447B-B99E-E35D80BA2C68}" dt="2019-10-01T08:19:06.035" v="191" actId="20577"/>
        <pc:sldMkLst>
          <pc:docMk/>
          <pc:sldMk cId="763656273" sldId="1242"/>
        </pc:sldMkLst>
        <pc:spChg chg="mod">
          <ac:chgData name="Kevin Reuze" userId="55c2052e-e30a-433e-bd99-1faf8cad7469" providerId="ADAL" clId="{64347E39-1693-447B-B99E-E35D80BA2C68}" dt="2019-10-01T08:19:06.035" v="191" actId="20577"/>
          <ac:spMkLst>
            <pc:docMk/>
            <pc:sldMk cId="763656273" sldId="1242"/>
            <ac:spMk id="6" creationId="{B5C19628-CA62-4427-A686-2FAA87C15BD9}"/>
          </ac:spMkLst>
        </pc:spChg>
      </pc:sldChg>
      <pc:sldChg chg="modSp">
        <pc:chgData name="Kevin Reuze" userId="55c2052e-e30a-433e-bd99-1faf8cad7469" providerId="ADAL" clId="{64347E39-1693-447B-B99E-E35D80BA2C68}" dt="2019-09-30T16:44:00.355" v="175" actId="20577"/>
        <pc:sldMkLst>
          <pc:docMk/>
          <pc:sldMk cId="553244872" sldId="1245"/>
        </pc:sldMkLst>
        <pc:spChg chg="mod">
          <ac:chgData name="Kevin Reuze" userId="55c2052e-e30a-433e-bd99-1faf8cad7469" providerId="ADAL" clId="{64347E39-1693-447B-B99E-E35D80BA2C68}" dt="2019-09-30T16:44:00.355" v="175" actId="20577"/>
          <ac:spMkLst>
            <pc:docMk/>
            <pc:sldMk cId="553244872" sldId="1245"/>
            <ac:spMk id="4" creationId="{93D7B99B-A5B2-4DA0-A48D-C593A395A371}"/>
          </ac:spMkLst>
        </pc:spChg>
        <pc:spChg chg="mod">
          <ac:chgData name="Kevin Reuze" userId="55c2052e-e30a-433e-bd99-1faf8cad7469" providerId="ADAL" clId="{64347E39-1693-447B-B99E-E35D80BA2C68}" dt="2019-09-30T14:18:49.699" v="173" actId="1076"/>
          <ac:spMkLst>
            <pc:docMk/>
            <pc:sldMk cId="553244872" sldId="1245"/>
            <ac:spMk id="7" creationId="{D72F10EC-4063-4049-B172-21C013CAE31C}"/>
          </ac:spMkLst>
        </pc:spChg>
        <pc:spChg chg="mod">
          <ac:chgData name="Kevin Reuze" userId="55c2052e-e30a-433e-bd99-1faf8cad7469" providerId="ADAL" clId="{64347E39-1693-447B-B99E-E35D80BA2C68}" dt="2019-09-30T14:18:12.843" v="168" actId="1076"/>
          <ac:spMkLst>
            <pc:docMk/>
            <pc:sldMk cId="553244872" sldId="1245"/>
            <ac:spMk id="8" creationId="{230BDAA2-482A-44EE-B8C2-E3F881A9D9E0}"/>
          </ac:spMkLst>
        </pc:spChg>
        <pc:spChg chg="mod">
          <ac:chgData name="Kevin Reuze" userId="55c2052e-e30a-433e-bd99-1faf8cad7469" providerId="ADAL" clId="{64347E39-1693-447B-B99E-E35D80BA2C68}" dt="2019-09-30T14:18:16.850" v="169" actId="1076"/>
          <ac:spMkLst>
            <pc:docMk/>
            <pc:sldMk cId="553244872" sldId="1245"/>
            <ac:spMk id="9" creationId="{8442E3B9-814B-4401-953C-4DED71969D9A}"/>
          </ac:spMkLst>
        </pc:spChg>
        <pc:picChg chg="mod">
          <ac:chgData name="Kevin Reuze" userId="55c2052e-e30a-433e-bd99-1faf8cad7469" providerId="ADAL" clId="{64347E39-1693-447B-B99E-E35D80BA2C68}" dt="2019-09-30T14:02:31.836" v="0" actId="1076"/>
          <ac:picMkLst>
            <pc:docMk/>
            <pc:sldMk cId="553244872" sldId="1245"/>
            <ac:picMk id="6" creationId="{8905DC43-04D1-4BE2-9B47-C4408610A87B}"/>
          </ac:picMkLst>
        </pc:picChg>
      </pc:sldChg>
    </pc:docChg>
  </pc:docChgLst>
  <pc:docChgLst>
    <pc:chgData name="Kevin Reuze" userId="55c2052e-e30a-433e-bd99-1faf8cad7469" providerId="ADAL" clId="{CC056460-3479-4A01-AC73-27AF8522A442}"/>
    <pc:docChg chg="undo custSel addSld delSld modSld modSection">
      <pc:chgData name="Kevin Reuze" userId="55c2052e-e30a-433e-bd99-1faf8cad7469" providerId="ADAL" clId="{CC056460-3479-4A01-AC73-27AF8522A442}" dt="2019-09-30T13:04:08.866" v="278" actId="14734"/>
      <pc:docMkLst>
        <pc:docMk/>
      </pc:docMkLst>
      <pc:sldChg chg="modSp">
        <pc:chgData name="Kevin Reuze" userId="55c2052e-e30a-433e-bd99-1faf8cad7469" providerId="ADAL" clId="{CC056460-3479-4A01-AC73-27AF8522A442}" dt="2019-09-30T12:54:27.723" v="184" actId="20577"/>
        <pc:sldMkLst>
          <pc:docMk/>
          <pc:sldMk cId="1371011236" sldId="1116"/>
        </pc:sldMkLst>
        <pc:spChg chg="mod">
          <ac:chgData name="Kevin Reuze" userId="55c2052e-e30a-433e-bd99-1faf8cad7469" providerId="ADAL" clId="{CC056460-3479-4A01-AC73-27AF8522A442}" dt="2019-09-30T12:54:27.723" v="184" actId="20577"/>
          <ac:spMkLst>
            <pc:docMk/>
            <pc:sldMk cId="1371011236" sldId="1116"/>
            <ac:spMk id="42" creationId="{6A84C862-6DCC-4568-BD22-A3E24B33B940}"/>
          </ac:spMkLst>
        </pc:spChg>
        <pc:spChg chg="mod">
          <ac:chgData name="Kevin Reuze" userId="55c2052e-e30a-433e-bd99-1faf8cad7469" providerId="ADAL" clId="{CC056460-3479-4A01-AC73-27AF8522A442}" dt="2019-09-30T12:53:15.221" v="174" actId="20577"/>
          <ac:spMkLst>
            <pc:docMk/>
            <pc:sldMk cId="1371011236" sldId="1116"/>
            <ac:spMk id="47" creationId="{938A968C-5DDC-4091-9567-74EF32CFAE27}"/>
          </ac:spMkLst>
        </pc:spChg>
      </pc:sldChg>
      <pc:sldChg chg="modSp add">
        <pc:chgData name="Kevin Reuze" userId="55c2052e-e30a-433e-bd99-1faf8cad7469" providerId="ADAL" clId="{CC056460-3479-4A01-AC73-27AF8522A442}" dt="2019-09-30T12:37:00.637" v="113" actId="20577"/>
        <pc:sldMkLst>
          <pc:docMk/>
          <pc:sldMk cId="763656273" sldId="1242"/>
        </pc:sldMkLst>
        <pc:spChg chg="mod">
          <ac:chgData name="Kevin Reuze" userId="55c2052e-e30a-433e-bd99-1faf8cad7469" providerId="ADAL" clId="{CC056460-3479-4A01-AC73-27AF8522A442}" dt="2019-09-30T12:37:00.637" v="113" actId="20577"/>
          <ac:spMkLst>
            <pc:docMk/>
            <pc:sldMk cId="763656273" sldId="1242"/>
            <ac:spMk id="6" creationId="{B5C19628-CA62-4427-A686-2FAA87C15BD9}"/>
          </ac:spMkLst>
        </pc:spChg>
      </pc:sldChg>
      <pc:sldChg chg="modSp">
        <pc:chgData name="Kevin Reuze" userId="55c2052e-e30a-433e-bd99-1faf8cad7469" providerId="ADAL" clId="{CC056460-3479-4A01-AC73-27AF8522A442}" dt="2019-09-30T12:56:53.280" v="257" actId="14100"/>
        <pc:sldMkLst>
          <pc:docMk/>
          <pc:sldMk cId="553244872" sldId="1245"/>
        </pc:sldMkLst>
        <pc:spChg chg="mod">
          <ac:chgData name="Kevin Reuze" userId="55c2052e-e30a-433e-bd99-1faf8cad7469" providerId="ADAL" clId="{CC056460-3479-4A01-AC73-27AF8522A442}" dt="2019-09-30T12:56:53.280" v="257" actId="14100"/>
          <ac:spMkLst>
            <pc:docMk/>
            <pc:sldMk cId="553244872" sldId="1245"/>
            <ac:spMk id="4" creationId="{93D7B99B-A5B2-4DA0-A48D-C593A395A371}"/>
          </ac:spMkLst>
        </pc:spChg>
      </pc:sldChg>
      <pc:sldChg chg="modSp">
        <pc:chgData name="Kevin Reuze" userId="55c2052e-e30a-433e-bd99-1faf8cad7469" providerId="ADAL" clId="{CC056460-3479-4A01-AC73-27AF8522A442}" dt="2019-09-30T12:37:22.845" v="115" actId="20577"/>
        <pc:sldMkLst>
          <pc:docMk/>
          <pc:sldMk cId="1829892182" sldId="1246"/>
        </pc:sldMkLst>
        <pc:spChg chg="mod">
          <ac:chgData name="Kevin Reuze" userId="55c2052e-e30a-433e-bd99-1faf8cad7469" providerId="ADAL" clId="{CC056460-3479-4A01-AC73-27AF8522A442}" dt="2019-09-30T12:37:22.845" v="115" actId="20577"/>
          <ac:spMkLst>
            <pc:docMk/>
            <pc:sldMk cId="1829892182" sldId="1246"/>
            <ac:spMk id="4" creationId="{FB02D440-C455-445D-BD2E-E5F4796352B0}"/>
          </ac:spMkLst>
        </pc:spChg>
      </pc:sldChg>
      <pc:sldChg chg="modSp">
        <pc:chgData name="Kevin Reuze" userId="55c2052e-e30a-433e-bd99-1faf8cad7469" providerId="ADAL" clId="{CC056460-3479-4A01-AC73-27AF8522A442}" dt="2019-09-30T13:04:08.866" v="278" actId="14734"/>
        <pc:sldMkLst>
          <pc:docMk/>
          <pc:sldMk cId="2720576824" sldId="1247"/>
        </pc:sldMkLst>
        <pc:graphicFrameChg chg="mod">
          <ac:chgData name="Kevin Reuze" userId="55c2052e-e30a-433e-bd99-1faf8cad7469" providerId="ADAL" clId="{CC056460-3479-4A01-AC73-27AF8522A442}" dt="2019-09-30T12:58:45.964" v="263"/>
          <ac:graphicFrameMkLst>
            <pc:docMk/>
            <pc:sldMk cId="2720576824" sldId="1247"/>
            <ac:graphicFrameMk id="7" creationId="{2BB8B14E-FC40-45B0-907F-FD4401F810F1}"/>
          </ac:graphicFrameMkLst>
        </pc:graphicFrameChg>
        <pc:graphicFrameChg chg="mod modGraphic">
          <ac:chgData name="Kevin Reuze" userId="55c2052e-e30a-433e-bd99-1faf8cad7469" providerId="ADAL" clId="{CC056460-3479-4A01-AC73-27AF8522A442}" dt="2019-09-30T13:04:08.866" v="278" actId="14734"/>
          <ac:graphicFrameMkLst>
            <pc:docMk/>
            <pc:sldMk cId="2720576824" sldId="1247"/>
            <ac:graphicFrameMk id="9" creationId="{9D2D57D9-3B07-49F8-8F2E-105BB5044596}"/>
          </ac:graphicFrameMkLst>
        </pc:graphicFrameChg>
      </pc:sldChg>
      <pc:sldChg chg="modSp">
        <pc:chgData name="Kevin Reuze" userId="55c2052e-e30a-433e-bd99-1faf8cad7469" providerId="ADAL" clId="{CC056460-3479-4A01-AC73-27AF8522A442}" dt="2019-09-30T13:02:27.150" v="276"/>
        <pc:sldMkLst>
          <pc:docMk/>
          <pc:sldMk cId="3662246301" sldId="1248"/>
        </pc:sldMkLst>
        <pc:spChg chg="mod">
          <ac:chgData name="Kevin Reuze" userId="55c2052e-e30a-433e-bd99-1faf8cad7469" providerId="ADAL" clId="{CC056460-3479-4A01-AC73-27AF8522A442}" dt="2019-09-30T12:36:19.084" v="99" actId="20577"/>
          <ac:spMkLst>
            <pc:docMk/>
            <pc:sldMk cId="3662246301" sldId="1248"/>
            <ac:spMk id="6" creationId="{C99D9FB9-E25F-4809-B520-14A335403D46}"/>
          </ac:spMkLst>
        </pc:spChg>
        <pc:graphicFrameChg chg="mod">
          <ac:chgData name="Kevin Reuze" userId="55c2052e-e30a-433e-bd99-1faf8cad7469" providerId="ADAL" clId="{CC056460-3479-4A01-AC73-27AF8522A442}" dt="2019-09-30T13:01:31.414" v="272"/>
          <ac:graphicFrameMkLst>
            <pc:docMk/>
            <pc:sldMk cId="3662246301" sldId="1248"/>
            <ac:graphicFrameMk id="7" creationId="{2BB8B14E-FC40-45B0-907F-FD4401F810F1}"/>
          </ac:graphicFrameMkLst>
        </pc:graphicFrameChg>
        <pc:graphicFrameChg chg="mod">
          <ac:chgData name="Kevin Reuze" userId="55c2052e-e30a-433e-bd99-1faf8cad7469" providerId="ADAL" clId="{CC056460-3479-4A01-AC73-27AF8522A442}" dt="2019-09-30T13:02:27.150" v="276"/>
          <ac:graphicFrameMkLst>
            <pc:docMk/>
            <pc:sldMk cId="3662246301" sldId="1248"/>
            <ac:graphicFrameMk id="9" creationId="{9D2D57D9-3B07-49F8-8F2E-105BB5044596}"/>
          </ac:graphicFrameMkLst>
        </pc:graphicFrameChg>
      </pc:sldChg>
      <pc:sldChg chg="add del">
        <pc:chgData name="Kevin Reuze" userId="55c2052e-e30a-433e-bd99-1faf8cad7469" providerId="ADAL" clId="{CC056460-3479-4A01-AC73-27AF8522A442}" dt="2019-09-30T12:57:30.638" v="259" actId="2696"/>
        <pc:sldMkLst>
          <pc:docMk/>
          <pc:sldMk cId="1932263068" sldId="1249"/>
        </pc:sldMkLst>
      </pc:sldChg>
      <pc:sldChg chg="modSp add del">
        <pc:chgData name="Kevin Reuze" userId="55c2052e-e30a-433e-bd99-1faf8cad7469" providerId="ADAL" clId="{CC056460-3479-4A01-AC73-27AF8522A442}" dt="2019-09-30T12:27:47.201" v="33" actId="2696"/>
        <pc:sldMkLst>
          <pc:docMk/>
          <pc:sldMk cId="3627280019" sldId="1249"/>
        </pc:sldMkLst>
        <pc:spChg chg="mod">
          <ac:chgData name="Kevin Reuze" userId="55c2052e-e30a-433e-bd99-1faf8cad7469" providerId="ADAL" clId="{CC056460-3479-4A01-AC73-27AF8522A442}" dt="2019-09-30T12:26:23.204" v="31" actId="20577"/>
          <ac:spMkLst>
            <pc:docMk/>
            <pc:sldMk cId="3627280019" sldId="1249"/>
            <ac:spMk id="3" creationId="{09F47981-1FF1-4C35-B540-53C14E477A7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01.10.2019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Kevin Reuzé</a:t>
            </a:r>
          </a:p>
          <a:p>
            <a:pPr lvl="1"/>
            <a:r>
              <a:rPr lang="en-US" dirty="0"/>
              <a:t>Chun-Chi Chen</a:t>
            </a:r>
          </a:p>
          <a:p>
            <a:pPr lvl="1"/>
            <a:r>
              <a:rPr lang="en-US" dirty="0"/>
              <a:t>Han Huang</a:t>
            </a:r>
            <a:br>
              <a:rPr lang="en-US" dirty="0"/>
            </a:br>
            <a:r>
              <a:rPr lang="en-US" dirty="0"/>
              <a:t>Wei-Jung Chien</a:t>
            </a:r>
          </a:p>
          <a:p>
            <a:pPr lvl="1"/>
            <a:r>
              <a:rPr lang="en-US" dirty="0"/>
              <a:t>Vadim Seregin</a:t>
            </a:r>
          </a:p>
          <a:p>
            <a:pPr lvl="1"/>
            <a:r>
              <a:rPr lang="en-US" dirty="0"/>
              <a:t>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3167268"/>
            <a:ext cx="7415930" cy="910377"/>
          </a:xfrm>
        </p:spPr>
        <p:txBody>
          <a:bodyPr/>
          <a:lstStyle/>
          <a:p>
            <a:r>
              <a:rPr lang="en-US" spc="-300" dirty="0"/>
              <a:t>JVET-P0264</a:t>
            </a:r>
            <a:endParaRPr lang="en-US" dirty="0"/>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Geneva</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10/XX/2019</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kreuz@qti.qualcomm.com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Geometric Partitioning (GEO)</a:t>
            </a:r>
          </a:p>
        </p:txBody>
      </p:sp>
      <p:sp>
        <p:nvSpPr>
          <p:cNvPr id="5" name="Content Placeholder 4"/>
          <p:cNvSpPr>
            <a:spLocks noGrp="1"/>
          </p:cNvSpPr>
          <p:nvPr>
            <p:ph idx="14"/>
          </p:nvPr>
        </p:nvSpPr>
        <p:spPr>
          <a:xfrm>
            <a:off x="495300" y="1719072"/>
            <a:ext cx="11187112" cy="1368077"/>
          </a:xfrm>
        </p:spPr>
        <p:txBody>
          <a:bodyPr/>
          <a:lstStyle/>
          <a:p>
            <a:pPr lvl="0"/>
            <a:r>
              <a:rPr lang="en-US" dirty="0"/>
              <a:t>GEO extends TPM with 32 angles and 5 displacements</a:t>
            </a:r>
          </a:p>
          <a:p>
            <a:pPr lvl="1"/>
            <a:endParaRPr lang="en-US" dirty="0"/>
          </a:p>
        </p:txBody>
      </p:sp>
      <p:sp>
        <p:nvSpPr>
          <p:cNvPr id="9" name="Subtitle 8">
            <a:extLst>
              <a:ext uri="{FF2B5EF4-FFF2-40B4-BE49-F238E27FC236}">
                <a16:creationId xmlns:a16="http://schemas.microsoft.com/office/drawing/2014/main" id="{24F41A1A-74AD-4058-B0E5-BB9BD0E82C2C}"/>
              </a:ext>
            </a:extLst>
          </p:cNvPr>
          <p:cNvSpPr>
            <a:spLocks noGrp="1"/>
          </p:cNvSpPr>
          <p:nvPr>
            <p:ph type="subTitle" idx="1"/>
          </p:nvPr>
        </p:nvSpPr>
        <p:spPr/>
        <p:txBody>
          <a:bodyPr/>
          <a:lstStyle/>
          <a:p>
            <a:endParaRPr lang="en-US" dirty="0"/>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mc:AlternateContent xmlns:mc="http://schemas.openxmlformats.org/markup-compatibility/2006" xmlns:a14="http://schemas.microsoft.com/office/drawing/2010/main">
        <mc:Choice Requires="a14">
          <p:graphicFrame>
            <p:nvGraphicFramePr>
              <p:cNvPr id="2" name="Table 2">
                <a:extLst>
                  <a:ext uri="{FF2B5EF4-FFF2-40B4-BE49-F238E27FC236}">
                    <a16:creationId xmlns:a16="http://schemas.microsoft.com/office/drawing/2014/main" id="{06AEBA9B-E088-486F-96D7-41B95BAA48EB}"/>
                  </a:ext>
                </a:extLst>
              </p:cNvPr>
              <p:cNvGraphicFramePr>
                <a:graphicFrameLocks noGrp="1"/>
              </p:cNvGraphicFramePr>
              <p:nvPr>
                <p:extLst>
                  <p:ext uri="{D42A27DB-BD31-4B8C-83A1-F6EECF244321}">
                    <p14:modId xmlns:p14="http://schemas.microsoft.com/office/powerpoint/2010/main" val="174219103"/>
                  </p:ext>
                </p:extLst>
              </p:nvPr>
            </p:nvGraphicFramePr>
            <p:xfrm>
              <a:off x="509589" y="2284265"/>
              <a:ext cx="8562452" cy="741680"/>
            </p:xfrm>
            <a:graphic>
              <a:graphicData uri="http://schemas.openxmlformats.org/drawingml/2006/table">
                <a:tbl>
                  <a:tblPr firstRow="1" bandRow="1">
                    <a:tableStyleId>{5C22544A-7EE6-4342-B048-85BDC9FD1C3A}</a:tableStyleId>
                  </a:tblPr>
                  <a:tblGrid>
                    <a:gridCol w="1337564">
                      <a:extLst>
                        <a:ext uri="{9D8B030D-6E8A-4147-A177-3AD203B41FA5}">
                          <a16:colId xmlns:a16="http://schemas.microsoft.com/office/drawing/2014/main" val="3256393569"/>
                        </a:ext>
                      </a:extLst>
                    </a:gridCol>
                    <a:gridCol w="903111">
                      <a:extLst>
                        <a:ext uri="{9D8B030D-6E8A-4147-A177-3AD203B41FA5}">
                          <a16:colId xmlns:a16="http://schemas.microsoft.com/office/drawing/2014/main" val="1697480996"/>
                        </a:ext>
                      </a:extLst>
                    </a:gridCol>
                    <a:gridCol w="903111">
                      <a:extLst>
                        <a:ext uri="{9D8B030D-6E8A-4147-A177-3AD203B41FA5}">
                          <a16:colId xmlns:a16="http://schemas.microsoft.com/office/drawing/2014/main" val="759751804"/>
                        </a:ext>
                      </a:extLst>
                    </a:gridCol>
                    <a:gridCol w="903111">
                      <a:extLst>
                        <a:ext uri="{9D8B030D-6E8A-4147-A177-3AD203B41FA5}">
                          <a16:colId xmlns:a16="http://schemas.microsoft.com/office/drawing/2014/main" val="3692560902"/>
                        </a:ext>
                      </a:extLst>
                    </a:gridCol>
                    <a:gridCol w="903111">
                      <a:extLst>
                        <a:ext uri="{9D8B030D-6E8A-4147-A177-3AD203B41FA5}">
                          <a16:colId xmlns:a16="http://schemas.microsoft.com/office/drawing/2014/main" val="1923179041"/>
                        </a:ext>
                      </a:extLst>
                    </a:gridCol>
                    <a:gridCol w="903111">
                      <a:extLst>
                        <a:ext uri="{9D8B030D-6E8A-4147-A177-3AD203B41FA5}">
                          <a16:colId xmlns:a16="http://schemas.microsoft.com/office/drawing/2014/main" val="175887555"/>
                        </a:ext>
                      </a:extLst>
                    </a:gridCol>
                    <a:gridCol w="903111">
                      <a:extLst>
                        <a:ext uri="{9D8B030D-6E8A-4147-A177-3AD203B41FA5}">
                          <a16:colId xmlns:a16="http://schemas.microsoft.com/office/drawing/2014/main" val="4257769428"/>
                        </a:ext>
                      </a:extLst>
                    </a:gridCol>
                    <a:gridCol w="903111">
                      <a:extLst>
                        <a:ext uri="{9D8B030D-6E8A-4147-A177-3AD203B41FA5}">
                          <a16:colId xmlns:a16="http://schemas.microsoft.com/office/drawing/2014/main" val="4257651278"/>
                        </a:ext>
                      </a:extLst>
                    </a:gridCol>
                    <a:gridCol w="903111">
                      <a:extLst>
                        <a:ext uri="{9D8B030D-6E8A-4147-A177-3AD203B41FA5}">
                          <a16:colId xmlns:a16="http://schemas.microsoft.com/office/drawing/2014/main" val="1140847999"/>
                        </a:ext>
                      </a:extLst>
                    </a:gridCol>
                  </a:tblGrid>
                  <a:tr h="370840">
                    <a:tc>
                      <a:txBody>
                        <a:bodyPr/>
                        <a:lstStyle/>
                        <a:p>
                          <a:r>
                            <a:rPr lang="fr-FR" dirty="0" err="1"/>
                            <a:t>angIdx</a:t>
                          </a:r>
                          <a:endParaRPr lang="en-US" dirty="0"/>
                        </a:p>
                      </a:txBody>
                      <a:tcPr/>
                    </a:tc>
                    <a:tc>
                      <a:txBody>
                        <a:bodyPr/>
                        <a:lstStyle/>
                        <a:p>
                          <a:r>
                            <a:rPr lang="fr-FR" dirty="0"/>
                            <a:t>0</a:t>
                          </a:r>
                          <a:endParaRPr lang="en-US" dirty="0"/>
                        </a:p>
                      </a:txBody>
                      <a:tcPr/>
                    </a:tc>
                    <a:tc>
                      <a:txBody>
                        <a:bodyPr/>
                        <a:lstStyle/>
                        <a:p>
                          <a:r>
                            <a:rPr lang="fr-FR" dirty="0"/>
                            <a:t>1</a:t>
                          </a:r>
                          <a:endParaRPr lang="en-US" dirty="0"/>
                        </a:p>
                      </a:txBody>
                      <a:tcPr/>
                    </a:tc>
                    <a:tc>
                      <a:txBody>
                        <a:bodyPr/>
                        <a:lstStyle/>
                        <a:p>
                          <a:r>
                            <a:rPr lang="fr-FR" dirty="0"/>
                            <a:t>2</a:t>
                          </a:r>
                          <a:endParaRPr lang="en-US" dirty="0"/>
                        </a:p>
                      </a:txBody>
                      <a:tcPr/>
                    </a:tc>
                    <a:tc>
                      <a:txBody>
                        <a:bodyPr/>
                        <a:lstStyle/>
                        <a:p>
                          <a:r>
                            <a:rPr lang="fr-FR" dirty="0"/>
                            <a:t>3</a:t>
                          </a:r>
                          <a:endParaRPr lang="en-US" dirty="0"/>
                        </a:p>
                      </a:txBody>
                      <a:tcPr/>
                    </a:tc>
                    <a:tc>
                      <a:txBody>
                        <a:bodyPr/>
                        <a:lstStyle/>
                        <a:p>
                          <a:r>
                            <a:rPr lang="fr-FR" dirty="0"/>
                            <a:t>4</a:t>
                          </a:r>
                          <a:endParaRPr lang="en-US" dirty="0"/>
                        </a:p>
                      </a:txBody>
                      <a:tcPr/>
                    </a:tc>
                    <a:tc>
                      <a:txBody>
                        <a:bodyPr/>
                        <a:lstStyle/>
                        <a:p>
                          <a:r>
                            <a:rPr lang="fr-FR" dirty="0"/>
                            <a:t>5</a:t>
                          </a:r>
                          <a:endParaRPr lang="en-US" dirty="0"/>
                        </a:p>
                      </a:txBody>
                      <a:tcPr/>
                    </a:tc>
                    <a:tc>
                      <a:txBody>
                        <a:bodyPr/>
                        <a:lstStyle/>
                        <a:p>
                          <a:r>
                            <a:rPr lang="fr-FR" dirty="0"/>
                            <a:t>6</a:t>
                          </a:r>
                          <a:endParaRPr lang="en-US" dirty="0"/>
                        </a:p>
                      </a:txBody>
                      <a:tcPr/>
                    </a:tc>
                    <a:tc>
                      <a:txBody>
                        <a:bodyPr/>
                        <a:lstStyle/>
                        <a:p>
                          <a:r>
                            <a:rPr lang="fr-FR" dirty="0"/>
                            <a:t>7</a:t>
                          </a:r>
                          <a:endParaRPr lang="en-US" dirty="0"/>
                        </a:p>
                      </a:txBody>
                      <a:tcPr/>
                    </a:tc>
                    <a:extLst>
                      <a:ext uri="{0D108BD9-81ED-4DB2-BD59-A6C34878D82A}">
                        <a16:rowId xmlns:a16="http://schemas.microsoft.com/office/drawing/2014/main" val="1749351367"/>
                      </a:ext>
                    </a:extLst>
                  </a:tr>
                  <a:tr h="370840">
                    <a:tc>
                      <a:txBody>
                        <a:bodyPr/>
                        <a:lstStyle/>
                        <a:p>
                          <a:r>
                            <a:rPr lang="fr-FR" dirty="0"/>
                            <a:t>Value </a:t>
                          </a:r>
                          <a14:m>
                            <m:oMath xmlns:m="http://schemas.openxmlformats.org/officeDocument/2006/math">
                              <m:r>
                                <a:rPr lang="fr-FR" b="0" i="1" smtClean="0">
                                  <a:latin typeface="Cambria Math" panose="02040503050406030204" pitchFamily="18" charset="0"/>
                                </a:rPr>
                                <m:t>𝛼</m:t>
                              </m:r>
                            </m:oMath>
                          </a14:m>
                          <a:r>
                            <a:rPr lang="fr-FR" dirty="0"/>
                            <a:t> (°)</a:t>
                          </a:r>
                          <a:endParaRPr lang="en-US" dirty="0"/>
                        </a:p>
                      </a:txBody>
                      <a:tcPr/>
                    </a:tc>
                    <a:tc>
                      <a:txBody>
                        <a:bodyPr/>
                        <a:lstStyle/>
                        <a:p>
                          <a:r>
                            <a:rPr lang="fr-FR" dirty="0"/>
                            <a:t>0</a:t>
                          </a:r>
                          <a:endParaRPr lang="en-US" dirty="0"/>
                        </a:p>
                      </a:txBody>
                      <a:tcPr/>
                    </a:tc>
                    <a:tc>
                      <a:txBody>
                        <a:bodyPr/>
                        <a:lstStyle/>
                        <a:p>
                          <a:r>
                            <a:rPr lang="fr-FR" dirty="0"/>
                            <a:t>11.25</a:t>
                          </a:r>
                          <a:endParaRPr lang="en-US" dirty="0"/>
                        </a:p>
                      </a:txBody>
                      <a:tcPr/>
                    </a:tc>
                    <a:tc>
                      <a:txBody>
                        <a:bodyPr/>
                        <a:lstStyle/>
                        <a:p>
                          <a:r>
                            <a:rPr lang="fr-FR" dirty="0"/>
                            <a:t>22.5</a:t>
                          </a:r>
                          <a:endParaRPr lang="en-US" dirty="0"/>
                        </a:p>
                      </a:txBody>
                      <a:tcPr/>
                    </a:tc>
                    <a:tc>
                      <a:txBody>
                        <a:bodyPr/>
                        <a:lstStyle/>
                        <a:p>
                          <a:r>
                            <a:rPr lang="fr-FR" dirty="0"/>
                            <a:t>33.75</a:t>
                          </a:r>
                          <a:endParaRPr lang="en-US" dirty="0"/>
                        </a:p>
                      </a:txBody>
                      <a:tcPr/>
                    </a:tc>
                    <a:tc>
                      <a:txBody>
                        <a:bodyPr/>
                        <a:lstStyle/>
                        <a:p>
                          <a:r>
                            <a:rPr lang="fr-FR" dirty="0"/>
                            <a:t>45</a:t>
                          </a:r>
                          <a:endParaRPr lang="en-US" dirty="0"/>
                        </a:p>
                      </a:txBody>
                      <a:tcPr/>
                    </a:tc>
                    <a:tc>
                      <a:txBody>
                        <a:bodyPr/>
                        <a:lstStyle/>
                        <a:p>
                          <a:r>
                            <a:rPr lang="fr-FR" dirty="0"/>
                            <a:t>56.25</a:t>
                          </a:r>
                          <a:endParaRPr lang="en-US" dirty="0"/>
                        </a:p>
                      </a:txBody>
                      <a:tcPr/>
                    </a:tc>
                    <a:tc>
                      <a:txBody>
                        <a:bodyPr/>
                        <a:lstStyle/>
                        <a:p>
                          <a:r>
                            <a:rPr lang="fr-FR" dirty="0"/>
                            <a:t>67.5</a:t>
                          </a:r>
                          <a:endParaRPr lang="en-US" dirty="0"/>
                        </a:p>
                      </a:txBody>
                      <a:tcPr/>
                    </a:tc>
                    <a:tc>
                      <a:txBody>
                        <a:bodyPr/>
                        <a:lstStyle/>
                        <a:p>
                          <a:r>
                            <a:rPr lang="fr-FR" dirty="0"/>
                            <a:t>78.75</a:t>
                          </a:r>
                          <a:endParaRPr lang="en-US" dirty="0"/>
                        </a:p>
                      </a:txBody>
                      <a:tcPr/>
                    </a:tc>
                    <a:extLst>
                      <a:ext uri="{0D108BD9-81ED-4DB2-BD59-A6C34878D82A}">
                        <a16:rowId xmlns:a16="http://schemas.microsoft.com/office/drawing/2014/main" val="3035726133"/>
                      </a:ext>
                    </a:extLst>
                  </a:tr>
                </a:tbl>
              </a:graphicData>
            </a:graphic>
          </p:graphicFrame>
        </mc:Choice>
        <mc:Fallback xmlns="">
          <p:graphicFrame>
            <p:nvGraphicFramePr>
              <p:cNvPr id="2" name="Table 2">
                <a:extLst>
                  <a:ext uri="{FF2B5EF4-FFF2-40B4-BE49-F238E27FC236}">
                    <a16:creationId xmlns:a16="http://schemas.microsoft.com/office/drawing/2014/main" id="{06AEBA9B-E088-486F-96D7-41B95BAA48EB}"/>
                  </a:ext>
                </a:extLst>
              </p:cNvPr>
              <p:cNvGraphicFramePr>
                <a:graphicFrameLocks noGrp="1"/>
              </p:cNvGraphicFramePr>
              <p:nvPr>
                <p:extLst>
                  <p:ext uri="{D42A27DB-BD31-4B8C-83A1-F6EECF244321}">
                    <p14:modId xmlns:p14="http://schemas.microsoft.com/office/powerpoint/2010/main" val="174219103"/>
                  </p:ext>
                </p:extLst>
              </p:nvPr>
            </p:nvGraphicFramePr>
            <p:xfrm>
              <a:off x="509589" y="2284265"/>
              <a:ext cx="8562452" cy="741680"/>
            </p:xfrm>
            <a:graphic>
              <a:graphicData uri="http://schemas.openxmlformats.org/drawingml/2006/table">
                <a:tbl>
                  <a:tblPr firstRow="1" bandRow="1">
                    <a:tableStyleId>{5C22544A-7EE6-4342-B048-85BDC9FD1C3A}</a:tableStyleId>
                  </a:tblPr>
                  <a:tblGrid>
                    <a:gridCol w="1337564">
                      <a:extLst>
                        <a:ext uri="{9D8B030D-6E8A-4147-A177-3AD203B41FA5}">
                          <a16:colId xmlns:a16="http://schemas.microsoft.com/office/drawing/2014/main" val="3256393569"/>
                        </a:ext>
                      </a:extLst>
                    </a:gridCol>
                    <a:gridCol w="903111">
                      <a:extLst>
                        <a:ext uri="{9D8B030D-6E8A-4147-A177-3AD203B41FA5}">
                          <a16:colId xmlns:a16="http://schemas.microsoft.com/office/drawing/2014/main" val="1697480996"/>
                        </a:ext>
                      </a:extLst>
                    </a:gridCol>
                    <a:gridCol w="903111">
                      <a:extLst>
                        <a:ext uri="{9D8B030D-6E8A-4147-A177-3AD203B41FA5}">
                          <a16:colId xmlns:a16="http://schemas.microsoft.com/office/drawing/2014/main" val="759751804"/>
                        </a:ext>
                      </a:extLst>
                    </a:gridCol>
                    <a:gridCol w="903111">
                      <a:extLst>
                        <a:ext uri="{9D8B030D-6E8A-4147-A177-3AD203B41FA5}">
                          <a16:colId xmlns:a16="http://schemas.microsoft.com/office/drawing/2014/main" val="3692560902"/>
                        </a:ext>
                      </a:extLst>
                    </a:gridCol>
                    <a:gridCol w="903111">
                      <a:extLst>
                        <a:ext uri="{9D8B030D-6E8A-4147-A177-3AD203B41FA5}">
                          <a16:colId xmlns:a16="http://schemas.microsoft.com/office/drawing/2014/main" val="1923179041"/>
                        </a:ext>
                      </a:extLst>
                    </a:gridCol>
                    <a:gridCol w="903111">
                      <a:extLst>
                        <a:ext uri="{9D8B030D-6E8A-4147-A177-3AD203B41FA5}">
                          <a16:colId xmlns:a16="http://schemas.microsoft.com/office/drawing/2014/main" val="175887555"/>
                        </a:ext>
                      </a:extLst>
                    </a:gridCol>
                    <a:gridCol w="903111">
                      <a:extLst>
                        <a:ext uri="{9D8B030D-6E8A-4147-A177-3AD203B41FA5}">
                          <a16:colId xmlns:a16="http://schemas.microsoft.com/office/drawing/2014/main" val="4257769428"/>
                        </a:ext>
                      </a:extLst>
                    </a:gridCol>
                    <a:gridCol w="903111">
                      <a:extLst>
                        <a:ext uri="{9D8B030D-6E8A-4147-A177-3AD203B41FA5}">
                          <a16:colId xmlns:a16="http://schemas.microsoft.com/office/drawing/2014/main" val="4257651278"/>
                        </a:ext>
                      </a:extLst>
                    </a:gridCol>
                    <a:gridCol w="903111">
                      <a:extLst>
                        <a:ext uri="{9D8B030D-6E8A-4147-A177-3AD203B41FA5}">
                          <a16:colId xmlns:a16="http://schemas.microsoft.com/office/drawing/2014/main" val="1140847999"/>
                        </a:ext>
                      </a:extLst>
                    </a:gridCol>
                  </a:tblGrid>
                  <a:tr h="370840">
                    <a:tc>
                      <a:txBody>
                        <a:bodyPr/>
                        <a:lstStyle/>
                        <a:p>
                          <a:r>
                            <a:rPr lang="fr-FR" dirty="0" err="1"/>
                            <a:t>angIdx</a:t>
                          </a:r>
                          <a:endParaRPr lang="en-US" dirty="0"/>
                        </a:p>
                      </a:txBody>
                      <a:tcPr/>
                    </a:tc>
                    <a:tc>
                      <a:txBody>
                        <a:bodyPr/>
                        <a:lstStyle/>
                        <a:p>
                          <a:r>
                            <a:rPr lang="fr-FR" dirty="0"/>
                            <a:t>0</a:t>
                          </a:r>
                          <a:endParaRPr lang="en-US" dirty="0"/>
                        </a:p>
                      </a:txBody>
                      <a:tcPr/>
                    </a:tc>
                    <a:tc>
                      <a:txBody>
                        <a:bodyPr/>
                        <a:lstStyle/>
                        <a:p>
                          <a:r>
                            <a:rPr lang="fr-FR" dirty="0"/>
                            <a:t>1</a:t>
                          </a:r>
                          <a:endParaRPr lang="en-US" dirty="0"/>
                        </a:p>
                      </a:txBody>
                      <a:tcPr/>
                    </a:tc>
                    <a:tc>
                      <a:txBody>
                        <a:bodyPr/>
                        <a:lstStyle/>
                        <a:p>
                          <a:r>
                            <a:rPr lang="fr-FR" dirty="0"/>
                            <a:t>2</a:t>
                          </a:r>
                          <a:endParaRPr lang="en-US" dirty="0"/>
                        </a:p>
                      </a:txBody>
                      <a:tcPr/>
                    </a:tc>
                    <a:tc>
                      <a:txBody>
                        <a:bodyPr/>
                        <a:lstStyle/>
                        <a:p>
                          <a:r>
                            <a:rPr lang="fr-FR" dirty="0"/>
                            <a:t>3</a:t>
                          </a:r>
                          <a:endParaRPr lang="en-US" dirty="0"/>
                        </a:p>
                      </a:txBody>
                      <a:tcPr/>
                    </a:tc>
                    <a:tc>
                      <a:txBody>
                        <a:bodyPr/>
                        <a:lstStyle/>
                        <a:p>
                          <a:r>
                            <a:rPr lang="fr-FR" dirty="0"/>
                            <a:t>4</a:t>
                          </a:r>
                          <a:endParaRPr lang="en-US" dirty="0"/>
                        </a:p>
                      </a:txBody>
                      <a:tcPr/>
                    </a:tc>
                    <a:tc>
                      <a:txBody>
                        <a:bodyPr/>
                        <a:lstStyle/>
                        <a:p>
                          <a:r>
                            <a:rPr lang="fr-FR" dirty="0"/>
                            <a:t>5</a:t>
                          </a:r>
                          <a:endParaRPr lang="en-US" dirty="0"/>
                        </a:p>
                      </a:txBody>
                      <a:tcPr/>
                    </a:tc>
                    <a:tc>
                      <a:txBody>
                        <a:bodyPr/>
                        <a:lstStyle/>
                        <a:p>
                          <a:r>
                            <a:rPr lang="fr-FR" dirty="0"/>
                            <a:t>6</a:t>
                          </a:r>
                          <a:endParaRPr lang="en-US" dirty="0"/>
                        </a:p>
                      </a:txBody>
                      <a:tcPr/>
                    </a:tc>
                    <a:tc>
                      <a:txBody>
                        <a:bodyPr/>
                        <a:lstStyle/>
                        <a:p>
                          <a:r>
                            <a:rPr lang="fr-FR" dirty="0"/>
                            <a:t>7</a:t>
                          </a:r>
                          <a:endParaRPr lang="en-US" dirty="0"/>
                        </a:p>
                      </a:txBody>
                      <a:tcPr/>
                    </a:tc>
                    <a:extLst>
                      <a:ext uri="{0D108BD9-81ED-4DB2-BD59-A6C34878D82A}">
                        <a16:rowId xmlns:a16="http://schemas.microsoft.com/office/drawing/2014/main" val="1749351367"/>
                      </a:ext>
                    </a:extLst>
                  </a:tr>
                  <a:tr h="370840">
                    <a:tc>
                      <a:txBody>
                        <a:bodyPr/>
                        <a:lstStyle/>
                        <a:p>
                          <a:endParaRPr lang="en-US"/>
                        </a:p>
                      </a:txBody>
                      <a:tcPr>
                        <a:blipFill>
                          <a:blip r:embed="rId2"/>
                          <a:stretch>
                            <a:fillRect l="-455" t="-108197" r="-540909" b="-26230"/>
                          </a:stretch>
                        </a:blipFill>
                      </a:tcPr>
                    </a:tc>
                    <a:tc>
                      <a:txBody>
                        <a:bodyPr/>
                        <a:lstStyle/>
                        <a:p>
                          <a:r>
                            <a:rPr lang="fr-FR" dirty="0"/>
                            <a:t>0</a:t>
                          </a:r>
                          <a:endParaRPr lang="en-US" dirty="0"/>
                        </a:p>
                      </a:txBody>
                      <a:tcPr/>
                    </a:tc>
                    <a:tc>
                      <a:txBody>
                        <a:bodyPr/>
                        <a:lstStyle/>
                        <a:p>
                          <a:r>
                            <a:rPr lang="fr-FR" dirty="0"/>
                            <a:t>11.25</a:t>
                          </a:r>
                          <a:endParaRPr lang="en-US" dirty="0"/>
                        </a:p>
                      </a:txBody>
                      <a:tcPr/>
                    </a:tc>
                    <a:tc>
                      <a:txBody>
                        <a:bodyPr/>
                        <a:lstStyle/>
                        <a:p>
                          <a:r>
                            <a:rPr lang="fr-FR" dirty="0"/>
                            <a:t>22.5</a:t>
                          </a:r>
                          <a:endParaRPr lang="en-US" dirty="0"/>
                        </a:p>
                      </a:txBody>
                      <a:tcPr/>
                    </a:tc>
                    <a:tc>
                      <a:txBody>
                        <a:bodyPr/>
                        <a:lstStyle/>
                        <a:p>
                          <a:r>
                            <a:rPr lang="fr-FR" dirty="0"/>
                            <a:t>33.75</a:t>
                          </a:r>
                          <a:endParaRPr lang="en-US" dirty="0"/>
                        </a:p>
                      </a:txBody>
                      <a:tcPr/>
                    </a:tc>
                    <a:tc>
                      <a:txBody>
                        <a:bodyPr/>
                        <a:lstStyle/>
                        <a:p>
                          <a:r>
                            <a:rPr lang="fr-FR" dirty="0"/>
                            <a:t>45</a:t>
                          </a:r>
                          <a:endParaRPr lang="en-US" dirty="0"/>
                        </a:p>
                      </a:txBody>
                      <a:tcPr/>
                    </a:tc>
                    <a:tc>
                      <a:txBody>
                        <a:bodyPr/>
                        <a:lstStyle/>
                        <a:p>
                          <a:r>
                            <a:rPr lang="fr-FR" dirty="0"/>
                            <a:t>56.25</a:t>
                          </a:r>
                          <a:endParaRPr lang="en-US" dirty="0"/>
                        </a:p>
                      </a:txBody>
                      <a:tcPr/>
                    </a:tc>
                    <a:tc>
                      <a:txBody>
                        <a:bodyPr/>
                        <a:lstStyle/>
                        <a:p>
                          <a:r>
                            <a:rPr lang="fr-FR" dirty="0"/>
                            <a:t>67.5</a:t>
                          </a:r>
                          <a:endParaRPr lang="en-US" dirty="0"/>
                        </a:p>
                      </a:txBody>
                      <a:tcPr/>
                    </a:tc>
                    <a:tc>
                      <a:txBody>
                        <a:bodyPr/>
                        <a:lstStyle/>
                        <a:p>
                          <a:r>
                            <a:rPr lang="fr-FR" dirty="0"/>
                            <a:t>78.75</a:t>
                          </a:r>
                          <a:endParaRPr lang="en-US" dirty="0"/>
                        </a:p>
                      </a:txBody>
                      <a:tcPr/>
                    </a:tc>
                    <a:extLst>
                      <a:ext uri="{0D108BD9-81ED-4DB2-BD59-A6C34878D82A}">
                        <a16:rowId xmlns:a16="http://schemas.microsoft.com/office/drawing/2014/main" val="3035726133"/>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le 2">
                <a:extLst>
                  <a:ext uri="{FF2B5EF4-FFF2-40B4-BE49-F238E27FC236}">
                    <a16:creationId xmlns:a16="http://schemas.microsoft.com/office/drawing/2014/main" id="{5672177B-EFE5-4D40-972C-3C9ADFBCECAF}"/>
                  </a:ext>
                </a:extLst>
              </p:cNvPr>
              <p:cNvGraphicFramePr>
                <a:graphicFrameLocks noGrp="1"/>
              </p:cNvGraphicFramePr>
              <p:nvPr>
                <p:extLst>
                  <p:ext uri="{D42A27DB-BD31-4B8C-83A1-F6EECF244321}">
                    <p14:modId xmlns:p14="http://schemas.microsoft.com/office/powerpoint/2010/main" val="3414602543"/>
                  </p:ext>
                </p:extLst>
              </p:nvPr>
            </p:nvGraphicFramePr>
            <p:xfrm>
              <a:off x="509588" y="3087149"/>
              <a:ext cx="8613252" cy="741680"/>
            </p:xfrm>
            <a:graphic>
              <a:graphicData uri="http://schemas.openxmlformats.org/drawingml/2006/table">
                <a:tbl>
                  <a:tblPr firstRow="1" bandRow="1">
                    <a:tableStyleId>{5C22544A-7EE6-4342-B048-85BDC9FD1C3A}</a:tableStyleId>
                  </a:tblPr>
                  <a:tblGrid>
                    <a:gridCol w="1388364">
                      <a:extLst>
                        <a:ext uri="{9D8B030D-6E8A-4147-A177-3AD203B41FA5}">
                          <a16:colId xmlns:a16="http://schemas.microsoft.com/office/drawing/2014/main" val="3256393569"/>
                        </a:ext>
                      </a:extLst>
                    </a:gridCol>
                    <a:gridCol w="903111">
                      <a:extLst>
                        <a:ext uri="{9D8B030D-6E8A-4147-A177-3AD203B41FA5}">
                          <a16:colId xmlns:a16="http://schemas.microsoft.com/office/drawing/2014/main" val="1697480996"/>
                        </a:ext>
                      </a:extLst>
                    </a:gridCol>
                    <a:gridCol w="903111">
                      <a:extLst>
                        <a:ext uri="{9D8B030D-6E8A-4147-A177-3AD203B41FA5}">
                          <a16:colId xmlns:a16="http://schemas.microsoft.com/office/drawing/2014/main" val="759751804"/>
                        </a:ext>
                      </a:extLst>
                    </a:gridCol>
                    <a:gridCol w="903111">
                      <a:extLst>
                        <a:ext uri="{9D8B030D-6E8A-4147-A177-3AD203B41FA5}">
                          <a16:colId xmlns:a16="http://schemas.microsoft.com/office/drawing/2014/main" val="3692560902"/>
                        </a:ext>
                      </a:extLst>
                    </a:gridCol>
                    <a:gridCol w="903111">
                      <a:extLst>
                        <a:ext uri="{9D8B030D-6E8A-4147-A177-3AD203B41FA5}">
                          <a16:colId xmlns:a16="http://schemas.microsoft.com/office/drawing/2014/main" val="1923179041"/>
                        </a:ext>
                      </a:extLst>
                    </a:gridCol>
                    <a:gridCol w="903111">
                      <a:extLst>
                        <a:ext uri="{9D8B030D-6E8A-4147-A177-3AD203B41FA5}">
                          <a16:colId xmlns:a16="http://schemas.microsoft.com/office/drawing/2014/main" val="175887555"/>
                        </a:ext>
                      </a:extLst>
                    </a:gridCol>
                    <a:gridCol w="903111">
                      <a:extLst>
                        <a:ext uri="{9D8B030D-6E8A-4147-A177-3AD203B41FA5}">
                          <a16:colId xmlns:a16="http://schemas.microsoft.com/office/drawing/2014/main" val="4257769428"/>
                        </a:ext>
                      </a:extLst>
                    </a:gridCol>
                    <a:gridCol w="903111">
                      <a:extLst>
                        <a:ext uri="{9D8B030D-6E8A-4147-A177-3AD203B41FA5}">
                          <a16:colId xmlns:a16="http://schemas.microsoft.com/office/drawing/2014/main" val="4257651278"/>
                        </a:ext>
                      </a:extLst>
                    </a:gridCol>
                    <a:gridCol w="903111">
                      <a:extLst>
                        <a:ext uri="{9D8B030D-6E8A-4147-A177-3AD203B41FA5}">
                          <a16:colId xmlns:a16="http://schemas.microsoft.com/office/drawing/2014/main" val="1140847999"/>
                        </a:ext>
                      </a:extLst>
                    </a:gridCol>
                  </a:tblGrid>
                  <a:tr h="370840">
                    <a:tc>
                      <a:txBody>
                        <a:bodyPr/>
                        <a:lstStyle/>
                        <a:p>
                          <a:r>
                            <a:rPr lang="fr-FR" dirty="0" err="1"/>
                            <a:t>angIdx</a:t>
                          </a:r>
                          <a:endParaRPr lang="en-US" dirty="0"/>
                        </a:p>
                      </a:txBody>
                      <a:tcPr/>
                    </a:tc>
                    <a:tc>
                      <a:txBody>
                        <a:bodyPr/>
                        <a:lstStyle/>
                        <a:p>
                          <a:r>
                            <a:rPr lang="fr-FR" dirty="0"/>
                            <a:t>8</a:t>
                          </a:r>
                          <a:endParaRPr lang="en-US" dirty="0"/>
                        </a:p>
                      </a:txBody>
                      <a:tcPr/>
                    </a:tc>
                    <a:tc>
                      <a:txBody>
                        <a:bodyPr/>
                        <a:lstStyle/>
                        <a:p>
                          <a:r>
                            <a:rPr lang="fr-FR" dirty="0"/>
                            <a:t>9</a:t>
                          </a:r>
                          <a:endParaRPr lang="en-US" dirty="0"/>
                        </a:p>
                      </a:txBody>
                      <a:tcPr/>
                    </a:tc>
                    <a:tc>
                      <a:txBody>
                        <a:bodyPr/>
                        <a:lstStyle/>
                        <a:p>
                          <a:r>
                            <a:rPr lang="fr-FR" dirty="0"/>
                            <a:t>10</a:t>
                          </a:r>
                          <a:endParaRPr lang="en-US" dirty="0"/>
                        </a:p>
                      </a:txBody>
                      <a:tcPr/>
                    </a:tc>
                    <a:tc>
                      <a:txBody>
                        <a:bodyPr/>
                        <a:lstStyle/>
                        <a:p>
                          <a:r>
                            <a:rPr lang="fr-FR" dirty="0"/>
                            <a:t>11</a:t>
                          </a:r>
                          <a:endParaRPr lang="en-US" dirty="0"/>
                        </a:p>
                      </a:txBody>
                      <a:tcPr/>
                    </a:tc>
                    <a:tc>
                      <a:txBody>
                        <a:bodyPr/>
                        <a:lstStyle/>
                        <a:p>
                          <a:r>
                            <a:rPr lang="fr-FR" dirty="0"/>
                            <a:t>12</a:t>
                          </a:r>
                          <a:endParaRPr lang="en-US" dirty="0"/>
                        </a:p>
                      </a:txBody>
                      <a:tcPr/>
                    </a:tc>
                    <a:tc>
                      <a:txBody>
                        <a:bodyPr/>
                        <a:lstStyle/>
                        <a:p>
                          <a:r>
                            <a:rPr lang="fr-FR" dirty="0"/>
                            <a:t>13</a:t>
                          </a:r>
                          <a:endParaRPr lang="en-US" dirty="0"/>
                        </a:p>
                      </a:txBody>
                      <a:tcPr/>
                    </a:tc>
                    <a:tc>
                      <a:txBody>
                        <a:bodyPr/>
                        <a:lstStyle/>
                        <a:p>
                          <a:r>
                            <a:rPr lang="fr-FR" dirty="0"/>
                            <a:t>14</a:t>
                          </a:r>
                          <a:endParaRPr lang="en-US" dirty="0"/>
                        </a:p>
                      </a:txBody>
                      <a:tcPr/>
                    </a:tc>
                    <a:tc>
                      <a:txBody>
                        <a:bodyPr/>
                        <a:lstStyle/>
                        <a:p>
                          <a:r>
                            <a:rPr lang="fr-FR" dirty="0"/>
                            <a:t>15</a:t>
                          </a:r>
                          <a:endParaRPr lang="en-US" dirty="0"/>
                        </a:p>
                      </a:txBody>
                      <a:tcPr/>
                    </a:tc>
                    <a:extLst>
                      <a:ext uri="{0D108BD9-81ED-4DB2-BD59-A6C34878D82A}">
                        <a16:rowId xmlns:a16="http://schemas.microsoft.com/office/drawing/2014/main" val="1749351367"/>
                      </a:ext>
                    </a:extLst>
                  </a:tr>
                  <a:tr h="370840">
                    <a:tc>
                      <a:txBody>
                        <a:bodyPr/>
                        <a:lstStyle/>
                        <a:p>
                          <a:r>
                            <a:rPr lang="fr-FR" dirty="0"/>
                            <a:t>Value </a:t>
                          </a:r>
                          <a14:m>
                            <m:oMath xmlns:m="http://schemas.openxmlformats.org/officeDocument/2006/math">
                              <m:r>
                                <a:rPr lang="fr-FR" b="0" i="1" smtClean="0">
                                  <a:latin typeface="Cambria Math" panose="02040503050406030204" pitchFamily="18" charset="0"/>
                                </a:rPr>
                                <m:t>𝛼</m:t>
                              </m:r>
                              <m:r>
                                <a:rPr lang="fr-FR" b="0" i="1" smtClean="0">
                                  <a:latin typeface="Cambria Math" panose="02040503050406030204" pitchFamily="18" charset="0"/>
                                </a:rPr>
                                <m:t> </m:t>
                              </m:r>
                            </m:oMath>
                          </a14:m>
                          <a:r>
                            <a:rPr lang="fr-FR" dirty="0"/>
                            <a:t>(°)</a:t>
                          </a:r>
                          <a:endParaRPr lang="en-US" dirty="0"/>
                        </a:p>
                      </a:txBody>
                      <a:tcPr/>
                    </a:tc>
                    <a:tc>
                      <a:txBody>
                        <a:bodyPr/>
                        <a:lstStyle/>
                        <a:p>
                          <a:r>
                            <a:rPr lang="fr-FR" dirty="0"/>
                            <a:t>90</a:t>
                          </a:r>
                          <a:endParaRPr lang="en-US" dirty="0"/>
                        </a:p>
                      </a:txBody>
                      <a:tcPr/>
                    </a:tc>
                    <a:tc>
                      <a:txBody>
                        <a:bodyPr/>
                        <a:lstStyle/>
                        <a:p>
                          <a:r>
                            <a:rPr lang="fr-FR" dirty="0"/>
                            <a:t>101.25</a:t>
                          </a:r>
                          <a:endParaRPr lang="en-US" dirty="0"/>
                        </a:p>
                      </a:txBody>
                      <a:tcPr/>
                    </a:tc>
                    <a:tc>
                      <a:txBody>
                        <a:bodyPr/>
                        <a:lstStyle/>
                        <a:p>
                          <a:r>
                            <a:rPr lang="fr-FR" dirty="0"/>
                            <a:t>112.5</a:t>
                          </a:r>
                          <a:endParaRPr lang="en-US" dirty="0"/>
                        </a:p>
                      </a:txBody>
                      <a:tcPr/>
                    </a:tc>
                    <a:tc>
                      <a:txBody>
                        <a:bodyPr/>
                        <a:lstStyle/>
                        <a:p>
                          <a:r>
                            <a:rPr lang="fr-FR" dirty="0"/>
                            <a:t>123.75</a:t>
                          </a:r>
                          <a:endParaRPr lang="en-US" dirty="0"/>
                        </a:p>
                      </a:txBody>
                      <a:tcPr/>
                    </a:tc>
                    <a:tc>
                      <a:txBody>
                        <a:bodyPr/>
                        <a:lstStyle/>
                        <a:p>
                          <a:r>
                            <a:rPr lang="fr-FR" dirty="0"/>
                            <a:t>135</a:t>
                          </a:r>
                          <a:endParaRPr lang="en-US" dirty="0"/>
                        </a:p>
                      </a:txBody>
                      <a:tcPr/>
                    </a:tc>
                    <a:tc>
                      <a:txBody>
                        <a:bodyPr/>
                        <a:lstStyle/>
                        <a:p>
                          <a:r>
                            <a:rPr lang="fr-FR" dirty="0"/>
                            <a:t>146.25</a:t>
                          </a:r>
                          <a:endParaRPr lang="en-US" dirty="0"/>
                        </a:p>
                      </a:txBody>
                      <a:tcPr/>
                    </a:tc>
                    <a:tc>
                      <a:txBody>
                        <a:bodyPr/>
                        <a:lstStyle/>
                        <a:p>
                          <a:r>
                            <a:rPr lang="fr-FR" dirty="0"/>
                            <a:t>157.5</a:t>
                          </a:r>
                          <a:endParaRPr lang="en-US" dirty="0"/>
                        </a:p>
                      </a:txBody>
                      <a:tcPr/>
                    </a:tc>
                    <a:tc>
                      <a:txBody>
                        <a:bodyPr/>
                        <a:lstStyle/>
                        <a:p>
                          <a:r>
                            <a:rPr lang="fr-FR" dirty="0"/>
                            <a:t>168.75</a:t>
                          </a:r>
                          <a:endParaRPr lang="en-US" dirty="0"/>
                        </a:p>
                      </a:txBody>
                      <a:tcPr/>
                    </a:tc>
                    <a:extLst>
                      <a:ext uri="{0D108BD9-81ED-4DB2-BD59-A6C34878D82A}">
                        <a16:rowId xmlns:a16="http://schemas.microsoft.com/office/drawing/2014/main" val="3035726133"/>
                      </a:ext>
                    </a:extLst>
                  </a:tr>
                </a:tbl>
              </a:graphicData>
            </a:graphic>
          </p:graphicFrame>
        </mc:Choice>
        <mc:Fallback xmlns="">
          <p:graphicFrame>
            <p:nvGraphicFramePr>
              <p:cNvPr id="10" name="Table 2">
                <a:extLst>
                  <a:ext uri="{FF2B5EF4-FFF2-40B4-BE49-F238E27FC236}">
                    <a16:creationId xmlns:a16="http://schemas.microsoft.com/office/drawing/2014/main" id="{5672177B-EFE5-4D40-972C-3C9ADFBCECAF}"/>
                  </a:ext>
                </a:extLst>
              </p:cNvPr>
              <p:cNvGraphicFramePr>
                <a:graphicFrameLocks noGrp="1"/>
              </p:cNvGraphicFramePr>
              <p:nvPr>
                <p:extLst>
                  <p:ext uri="{D42A27DB-BD31-4B8C-83A1-F6EECF244321}">
                    <p14:modId xmlns:p14="http://schemas.microsoft.com/office/powerpoint/2010/main" val="3414602543"/>
                  </p:ext>
                </p:extLst>
              </p:nvPr>
            </p:nvGraphicFramePr>
            <p:xfrm>
              <a:off x="509588" y="3087149"/>
              <a:ext cx="8613252" cy="741680"/>
            </p:xfrm>
            <a:graphic>
              <a:graphicData uri="http://schemas.openxmlformats.org/drawingml/2006/table">
                <a:tbl>
                  <a:tblPr firstRow="1" bandRow="1">
                    <a:tableStyleId>{5C22544A-7EE6-4342-B048-85BDC9FD1C3A}</a:tableStyleId>
                  </a:tblPr>
                  <a:tblGrid>
                    <a:gridCol w="1388364">
                      <a:extLst>
                        <a:ext uri="{9D8B030D-6E8A-4147-A177-3AD203B41FA5}">
                          <a16:colId xmlns:a16="http://schemas.microsoft.com/office/drawing/2014/main" val="3256393569"/>
                        </a:ext>
                      </a:extLst>
                    </a:gridCol>
                    <a:gridCol w="903111">
                      <a:extLst>
                        <a:ext uri="{9D8B030D-6E8A-4147-A177-3AD203B41FA5}">
                          <a16:colId xmlns:a16="http://schemas.microsoft.com/office/drawing/2014/main" val="1697480996"/>
                        </a:ext>
                      </a:extLst>
                    </a:gridCol>
                    <a:gridCol w="903111">
                      <a:extLst>
                        <a:ext uri="{9D8B030D-6E8A-4147-A177-3AD203B41FA5}">
                          <a16:colId xmlns:a16="http://schemas.microsoft.com/office/drawing/2014/main" val="759751804"/>
                        </a:ext>
                      </a:extLst>
                    </a:gridCol>
                    <a:gridCol w="903111">
                      <a:extLst>
                        <a:ext uri="{9D8B030D-6E8A-4147-A177-3AD203B41FA5}">
                          <a16:colId xmlns:a16="http://schemas.microsoft.com/office/drawing/2014/main" val="3692560902"/>
                        </a:ext>
                      </a:extLst>
                    </a:gridCol>
                    <a:gridCol w="903111">
                      <a:extLst>
                        <a:ext uri="{9D8B030D-6E8A-4147-A177-3AD203B41FA5}">
                          <a16:colId xmlns:a16="http://schemas.microsoft.com/office/drawing/2014/main" val="1923179041"/>
                        </a:ext>
                      </a:extLst>
                    </a:gridCol>
                    <a:gridCol w="903111">
                      <a:extLst>
                        <a:ext uri="{9D8B030D-6E8A-4147-A177-3AD203B41FA5}">
                          <a16:colId xmlns:a16="http://schemas.microsoft.com/office/drawing/2014/main" val="175887555"/>
                        </a:ext>
                      </a:extLst>
                    </a:gridCol>
                    <a:gridCol w="903111">
                      <a:extLst>
                        <a:ext uri="{9D8B030D-6E8A-4147-A177-3AD203B41FA5}">
                          <a16:colId xmlns:a16="http://schemas.microsoft.com/office/drawing/2014/main" val="4257769428"/>
                        </a:ext>
                      </a:extLst>
                    </a:gridCol>
                    <a:gridCol w="903111">
                      <a:extLst>
                        <a:ext uri="{9D8B030D-6E8A-4147-A177-3AD203B41FA5}">
                          <a16:colId xmlns:a16="http://schemas.microsoft.com/office/drawing/2014/main" val="4257651278"/>
                        </a:ext>
                      </a:extLst>
                    </a:gridCol>
                    <a:gridCol w="903111">
                      <a:extLst>
                        <a:ext uri="{9D8B030D-6E8A-4147-A177-3AD203B41FA5}">
                          <a16:colId xmlns:a16="http://schemas.microsoft.com/office/drawing/2014/main" val="1140847999"/>
                        </a:ext>
                      </a:extLst>
                    </a:gridCol>
                  </a:tblGrid>
                  <a:tr h="370840">
                    <a:tc>
                      <a:txBody>
                        <a:bodyPr/>
                        <a:lstStyle/>
                        <a:p>
                          <a:r>
                            <a:rPr lang="fr-FR" dirty="0" err="1"/>
                            <a:t>angIdx</a:t>
                          </a:r>
                          <a:endParaRPr lang="en-US" dirty="0"/>
                        </a:p>
                      </a:txBody>
                      <a:tcPr/>
                    </a:tc>
                    <a:tc>
                      <a:txBody>
                        <a:bodyPr/>
                        <a:lstStyle/>
                        <a:p>
                          <a:r>
                            <a:rPr lang="fr-FR" dirty="0"/>
                            <a:t>8</a:t>
                          </a:r>
                          <a:endParaRPr lang="en-US" dirty="0"/>
                        </a:p>
                      </a:txBody>
                      <a:tcPr/>
                    </a:tc>
                    <a:tc>
                      <a:txBody>
                        <a:bodyPr/>
                        <a:lstStyle/>
                        <a:p>
                          <a:r>
                            <a:rPr lang="fr-FR" dirty="0"/>
                            <a:t>9</a:t>
                          </a:r>
                          <a:endParaRPr lang="en-US" dirty="0"/>
                        </a:p>
                      </a:txBody>
                      <a:tcPr/>
                    </a:tc>
                    <a:tc>
                      <a:txBody>
                        <a:bodyPr/>
                        <a:lstStyle/>
                        <a:p>
                          <a:r>
                            <a:rPr lang="fr-FR" dirty="0"/>
                            <a:t>10</a:t>
                          </a:r>
                          <a:endParaRPr lang="en-US" dirty="0"/>
                        </a:p>
                      </a:txBody>
                      <a:tcPr/>
                    </a:tc>
                    <a:tc>
                      <a:txBody>
                        <a:bodyPr/>
                        <a:lstStyle/>
                        <a:p>
                          <a:r>
                            <a:rPr lang="fr-FR" dirty="0"/>
                            <a:t>11</a:t>
                          </a:r>
                          <a:endParaRPr lang="en-US" dirty="0"/>
                        </a:p>
                      </a:txBody>
                      <a:tcPr/>
                    </a:tc>
                    <a:tc>
                      <a:txBody>
                        <a:bodyPr/>
                        <a:lstStyle/>
                        <a:p>
                          <a:r>
                            <a:rPr lang="fr-FR" dirty="0"/>
                            <a:t>12</a:t>
                          </a:r>
                          <a:endParaRPr lang="en-US" dirty="0"/>
                        </a:p>
                      </a:txBody>
                      <a:tcPr/>
                    </a:tc>
                    <a:tc>
                      <a:txBody>
                        <a:bodyPr/>
                        <a:lstStyle/>
                        <a:p>
                          <a:r>
                            <a:rPr lang="fr-FR" dirty="0"/>
                            <a:t>13</a:t>
                          </a:r>
                          <a:endParaRPr lang="en-US" dirty="0"/>
                        </a:p>
                      </a:txBody>
                      <a:tcPr/>
                    </a:tc>
                    <a:tc>
                      <a:txBody>
                        <a:bodyPr/>
                        <a:lstStyle/>
                        <a:p>
                          <a:r>
                            <a:rPr lang="fr-FR" dirty="0"/>
                            <a:t>14</a:t>
                          </a:r>
                          <a:endParaRPr lang="en-US" dirty="0"/>
                        </a:p>
                      </a:txBody>
                      <a:tcPr/>
                    </a:tc>
                    <a:tc>
                      <a:txBody>
                        <a:bodyPr/>
                        <a:lstStyle/>
                        <a:p>
                          <a:r>
                            <a:rPr lang="fr-FR" dirty="0"/>
                            <a:t>15</a:t>
                          </a:r>
                          <a:endParaRPr lang="en-US" dirty="0"/>
                        </a:p>
                      </a:txBody>
                      <a:tcPr/>
                    </a:tc>
                    <a:extLst>
                      <a:ext uri="{0D108BD9-81ED-4DB2-BD59-A6C34878D82A}">
                        <a16:rowId xmlns:a16="http://schemas.microsoft.com/office/drawing/2014/main" val="1749351367"/>
                      </a:ext>
                    </a:extLst>
                  </a:tr>
                  <a:tr h="370840">
                    <a:tc>
                      <a:txBody>
                        <a:bodyPr/>
                        <a:lstStyle/>
                        <a:p>
                          <a:endParaRPr lang="en-US"/>
                        </a:p>
                      </a:txBody>
                      <a:tcPr>
                        <a:blipFill>
                          <a:blip r:embed="rId3"/>
                          <a:stretch>
                            <a:fillRect l="-439" t="-108197" r="-521930" b="-24590"/>
                          </a:stretch>
                        </a:blipFill>
                      </a:tcPr>
                    </a:tc>
                    <a:tc>
                      <a:txBody>
                        <a:bodyPr/>
                        <a:lstStyle/>
                        <a:p>
                          <a:r>
                            <a:rPr lang="fr-FR" dirty="0"/>
                            <a:t>90</a:t>
                          </a:r>
                          <a:endParaRPr lang="en-US" dirty="0"/>
                        </a:p>
                      </a:txBody>
                      <a:tcPr/>
                    </a:tc>
                    <a:tc>
                      <a:txBody>
                        <a:bodyPr/>
                        <a:lstStyle/>
                        <a:p>
                          <a:r>
                            <a:rPr lang="fr-FR" dirty="0"/>
                            <a:t>101.25</a:t>
                          </a:r>
                          <a:endParaRPr lang="en-US" dirty="0"/>
                        </a:p>
                      </a:txBody>
                      <a:tcPr/>
                    </a:tc>
                    <a:tc>
                      <a:txBody>
                        <a:bodyPr/>
                        <a:lstStyle/>
                        <a:p>
                          <a:r>
                            <a:rPr lang="fr-FR" dirty="0"/>
                            <a:t>112.5</a:t>
                          </a:r>
                          <a:endParaRPr lang="en-US" dirty="0"/>
                        </a:p>
                      </a:txBody>
                      <a:tcPr/>
                    </a:tc>
                    <a:tc>
                      <a:txBody>
                        <a:bodyPr/>
                        <a:lstStyle/>
                        <a:p>
                          <a:r>
                            <a:rPr lang="fr-FR" dirty="0"/>
                            <a:t>123.75</a:t>
                          </a:r>
                          <a:endParaRPr lang="en-US" dirty="0"/>
                        </a:p>
                      </a:txBody>
                      <a:tcPr/>
                    </a:tc>
                    <a:tc>
                      <a:txBody>
                        <a:bodyPr/>
                        <a:lstStyle/>
                        <a:p>
                          <a:r>
                            <a:rPr lang="fr-FR" dirty="0"/>
                            <a:t>135</a:t>
                          </a:r>
                          <a:endParaRPr lang="en-US" dirty="0"/>
                        </a:p>
                      </a:txBody>
                      <a:tcPr/>
                    </a:tc>
                    <a:tc>
                      <a:txBody>
                        <a:bodyPr/>
                        <a:lstStyle/>
                        <a:p>
                          <a:r>
                            <a:rPr lang="fr-FR" dirty="0"/>
                            <a:t>146.25</a:t>
                          </a:r>
                          <a:endParaRPr lang="en-US" dirty="0"/>
                        </a:p>
                      </a:txBody>
                      <a:tcPr/>
                    </a:tc>
                    <a:tc>
                      <a:txBody>
                        <a:bodyPr/>
                        <a:lstStyle/>
                        <a:p>
                          <a:r>
                            <a:rPr lang="fr-FR" dirty="0"/>
                            <a:t>157.5</a:t>
                          </a:r>
                          <a:endParaRPr lang="en-US" dirty="0"/>
                        </a:p>
                      </a:txBody>
                      <a:tcPr/>
                    </a:tc>
                    <a:tc>
                      <a:txBody>
                        <a:bodyPr/>
                        <a:lstStyle/>
                        <a:p>
                          <a:r>
                            <a:rPr lang="fr-FR" dirty="0"/>
                            <a:t>168.75</a:t>
                          </a:r>
                          <a:endParaRPr lang="en-US" dirty="0"/>
                        </a:p>
                      </a:txBody>
                      <a:tcPr/>
                    </a:tc>
                    <a:extLst>
                      <a:ext uri="{0D108BD9-81ED-4DB2-BD59-A6C34878D82A}">
                        <a16:rowId xmlns:a16="http://schemas.microsoft.com/office/drawing/2014/main" val="3035726133"/>
                      </a:ext>
                    </a:extLst>
                  </a:tr>
                </a:tbl>
              </a:graphicData>
            </a:graphic>
          </p:graphicFrame>
        </mc:Fallback>
      </mc:AlternateContent>
      <p:sp>
        <p:nvSpPr>
          <p:cNvPr id="8" name="TextBox 7">
            <a:extLst>
              <a:ext uri="{FF2B5EF4-FFF2-40B4-BE49-F238E27FC236}">
                <a16:creationId xmlns:a16="http://schemas.microsoft.com/office/drawing/2014/main" id="{40EDF773-6436-4203-9953-E9429E56A8B7}"/>
              </a:ext>
            </a:extLst>
          </p:cNvPr>
          <p:cNvSpPr txBox="1"/>
          <p:nvPr/>
        </p:nvSpPr>
        <p:spPr>
          <a:xfrm>
            <a:off x="1518372" y="3839705"/>
            <a:ext cx="6921767" cy="236347"/>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Angle values </a:t>
            </a:r>
            <a:r>
              <a:rPr lang="fr-FR" sz="1600" dirty="0" err="1">
                <a:solidFill>
                  <a:schemeClr val="tx2"/>
                </a:solidFill>
                <a:latin typeface="Microsoft Sans Serif"/>
                <a:cs typeface="Microsoft Sans Serif" panose="020B0604020202020204" pitchFamily="34" charset="0"/>
              </a:rPr>
              <a:t>used</a:t>
            </a:r>
            <a:r>
              <a:rPr lang="fr-FR" sz="1600" dirty="0">
                <a:solidFill>
                  <a:schemeClr val="tx2"/>
                </a:solidFill>
                <a:latin typeface="Microsoft Sans Serif"/>
                <a:cs typeface="Microsoft Sans Serif" panose="020B0604020202020204" pitchFamily="34" charset="0"/>
              </a:rPr>
              <a:t> in GEO (</a:t>
            </a:r>
            <a:r>
              <a:rPr lang="fr-FR" sz="1600" dirty="0" err="1">
                <a:solidFill>
                  <a:schemeClr val="tx2"/>
                </a:solidFill>
                <a:latin typeface="Microsoft Sans Serif"/>
                <a:cs typeface="Microsoft Sans Serif" panose="020B0604020202020204" pitchFamily="34" charset="0"/>
              </a:rPr>
              <a:t>angIdx</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above</a:t>
            </a:r>
            <a:r>
              <a:rPr lang="fr-FR" sz="1600" dirty="0">
                <a:solidFill>
                  <a:schemeClr val="tx2"/>
                </a:solidFill>
                <a:latin typeface="Microsoft Sans Serif"/>
                <a:cs typeface="Microsoft Sans Serif" panose="020B0604020202020204" pitchFamily="34" charset="0"/>
              </a:rPr>
              <a:t> 16 </a:t>
            </a:r>
            <a:r>
              <a:rPr lang="fr-FR" sz="1600" dirty="0" err="1">
                <a:solidFill>
                  <a:schemeClr val="tx2"/>
                </a:solidFill>
                <a:latin typeface="Microsoft Sans Serif"/>
                <a:cs typeface="Microsoft Sans Serif" panose="020B0604020202020204" pitchFamily="34" charset="0"/>
              </a:rPr>
              <a:t>reuses</a:t>
            </a:r>
            <a:r>
              <a:rPr lang="fr-FR" sz="1600" dirty="0">
                <a:solidFill>
                  <a:schemeClr val="tx2"/>
                </a:solidFill>
                <a:latin typeface="Microsoft Sans Serif"/>
                <a:cs typeface="Microsoft Sans Serif" panose="020B0604020202020204" pitchFamily="34" charset="0"/>
              </a:rPr>
              <a:t> the </a:t>
            </a:r>
            <a:r>
              <a:rPr lang="fr-FR" sz="1600" dirty="0" err="1">
                <a:solidFill>
                  <a:schemeClr val="tx2"/>
                </a:solidFill>
                <a:latin typeface="Microsoft Sans Serif"/>
                <a:cs typeface="Microsoft Sans Serif" panose="020B0604020202020204" pitchFamily="34" charset="0"/>
              </a:rPr>
              <a:t>same</a:t>
            </a:r>
            <a:r>
              <a:rPr lang="fr-FR" sz="1600" dirty="0">
                <a:solidFill>
                  <a:schemeClr val="tx2"/>
                </a:solidFill>
                <a:latin typeface="Microsoft Sans Serif"/>
                <a:cs typeface="Microsoft Sans Serif" panose="020B0604020202020204" pitchFamily="34" charset="0"/>
              </a:rPr>
              <a:t> angles +180°)</a:t>
            </a:r>
            <a:endParaRPr lang="en-US" sz="1600" dirty="0">
              <a:solidFill>
                <a:schemeClr val="tx2"/>
              </a:solidFill>
              <a:latin typeface="Microsoft Sans Serif"/>
              <a:cs typeface="Microsoft Sans Serif" panose="020B0604020202020204" pitchFamily="34" charset="0"/>
            </a:endParaRPr>
          </a:p>
        </p:txBody>
      </p:sp>
      <p:pic>
        <p:nvPicPr>
          <p:cNvPr id="11" name="Picture 10">
            <a:extLst>
              <a:ext uri="{FF2B5EF4-FFF2-40B4-BE49-F238E27FC236}">
                <a16:creationId xmlns:a16="http://schemas.microsoft.com/office/drawing/2014/main" id="{EF554ACA-B4EF-46B2-B98C-3DC8235CC627}"/>
              </a:ext>
            </a:extLst>
          </p:cNvPr>
          <p:cNvPicPr/>
          <p:nvPr/>
        </p:nvPicPr>
        <p:blipFill rotWithShape="1">
          <a:blip r:embed="rId4" cstate="print">
            <a:extLst>
              <a:ext uri="{28A0092B-C50C-407E-A947-70E740481C1C}">
                <a14:useLocalDpi xmlns:a14="http://schemas.microsoft.com/office/drawing/2010/main" val="0"/>
              </a:ext>
            </a:extLst>
          </a:blip>
          <a:srcRect t="-10333" b="-1"/>
          <a:stretch/>
        </p:blipFill>
        <p:spPr bwMode="auto">
          <a:xfrm>
            <a:off x="509588" y="4118781"/>
            <a:ext cx="3272573" cy="2426624"/>
          </a:xfrm>
          <a:prstGeom prst="rect">
            <a:avLst/>
          </a:prstGeom>
          <a:noFill/>
          <a:ln>
            <a:noFill/>
          </a:ln>
          <a:extLst>
            <a:ext uri="{53640926-AAD7-44D8-BBD7-CCE9431645EC}">
              <a14:shadowObscured xmlns:a14="http://schemas.microsoft.com/office/drawing/2010/main"/>
            </a:ext>
          </a:extLst>
        </p:spPr>
      </p:pic>
      <p:sp>
        <p:nvSpPr>
          <p:cNvPr id="12" name="Right Brace 11">
            <a:extLst>
              <a:ext uri="{FF2B5EF4-FFF2-40B4-BE49-F238E27FC236}">
                <a16:creationId xmlns:a16="http://schemas.microsoft.com/office/drawing/2014/main" id="{3FF69E6A-25AE-4D85-A784-BDAB3EA70BA7}"/>
              </a:ext>
            </a:extLst>
          </p:cNvPr>
          <p:cNvSpPr/>
          <p:nvPr/>
        </p:nvSpPr>
        <p:spPr>
          <a:xfrm rot="1669822">
            <a:off x="2984996" y="4635192"/>
            <a:ext cx="45719" cy="1102216"/>
          </a:xfrm>
          <a:prstGeom prst="rightBrace">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46F10A6-E746-4E9B-8AAE-0D09D0B2E9C2}"/>
                  </a:ext>
                </a:extLst>
              </p:cNvPr>
              <p:cNvSpPr txBox="1"/>
              <p:nvPr/>
            </p:nvSpPr>
            <p:spPr>
              <a:xfrm rot="1534774">
                <a:off x="3037823" y="5172193"/>
                <a:ext cx="495072" cy="236347"/>
              </a:xfrm>
              <a:prstGeom prst="rect">
                <a:avLst/>
              </a:prstGeom>
            </p:spPr>
            <p:txBody>
              <a:bodyPr wrap="none" lIns="0" tIns="0" rIns="0" bIns="0" rtlCol="0">
                <a:spAutoFit/>
              </a:bodyPr>
              <a:lstStyle/>
              <a:p>
                <a:pPr algn="l">
                  <a:lnSpc>
                    <a:spcPct val="96000"/>
                  </a:lnSpc>
                </a:pPr>
                <a14:m>
                  <m:oMathPara xmlns:m="http://schemas.openxmlformats.org/officeDocument/2006/math">
                    <m:oMathParaPr>
                      <m:jc m:val="centerGroup"/>
                    </m:oMathParaPr>
                    <m:oMath xmlns:m="http://schemas.openxmlformats.org/officeDocument/2006/math">
                      <m:sSub>
                        <m:sSubPr>
                          <m:ctrlPr>
                            <a:rPr lang="fr-FR" sz="1600" b="0" i="1" smtClean="0">
                              <a:solidFill>
                                <a:schemeClr val="tx2"/>
                              </a:solidFill>
                              <a:latin typeface="Cambria Math" panose="02040503050406030204" pitchFamily="18" charset="0"/>
                              <a:cs typeface="Microsoft Sans Serif" panose="020B0604020202020204" pitchFamily="34" charset="0"/>
                            </a:rPr>
                          </m:ctrlPr>
                        </m:sSubPr>
                        <m:e>
                          <m:r>
                            <a:rPr lang="fr-FR" sz="1600" b="0" i="1" smtClean="0">
                              <a:solidFill>
                                <a:schemeClr val="tx2"/>
                              </a:solidFill>
                              <a:latin typeface="Cambria Math" panose="02040503050406030204" pitchFamily="18" charset="0"/>
                              <a:cs typeface="Microsoft Sans Serif" panose="020B0604020202020204" pitchFamily="34" charset="0"/>
                            </a:rPr>
                            <m:t>𝜌</m:t>
                          </m:r>
                        </m:e>
                        <m:sub>
                          <m:r>
                            <a:rPr lang="fr-FR" sz="1600" b="0" i="1" smtClean="0">
                              <a:solidFill>
                                <a:schemeClr val="tx2"/>
                              </a:solidFill>
                              <a:latin typeface="Cambria Math" panose="02040503050406030204" pitchFamily="18" charset="0"/>
                              <a:cs typeface="Microsoft Sans Serif" panose="020B0604020202020204" pitchFamily="34" charset="0"/>
                            </a:rPr>
                            <m:t>𝑚𝑎𝑥</m:t>
                          </m:r>
                        </m:sub>
                      </m:sSub>
                    </m:oMath>
                  </m:oMathPara>
                </a14:m>
                <a:endParaRPr lang="en-US" sz="1600" dirty="0">
                  <a:solidFill>
                    <a:schemeClr val="tx2"/>
                  </a:solidFill>
                  <a:latin typeface="Microsoft Sans Serif"/>
                  <a:cs typeface="Microsoft Sans Serif" panose="020B0604020202020204" pitchFamily="34" charset="0"/>
                </a:endParaRPr>
              </a:p>
            </p:txBody>
          </p:sp>
        </mc:Choice>
        <mc:Fallback xmlns="">
          <p:sp>
            <p:nvSpPr>
              <p:cNvPr id="13" name="TextBox 12">
                <a:extLst>
                  <a:ext uri="{FF2B5EF4-FFF2-40B4-BE49-F238E27FC236}">
                    <a16:creationId xmlns:a16="http://schemas.microsoft.com/office/drawing/2014/main" id="{246F10A6-E746-4E9B-8AAE-0D09D0B2E9C2}"/>
                  </a:ext>
                </a:extLst>
              </p:cNvPr>
              <p:cNvSpPr txBox="1">
                <a:spLocks noRot="1" noChangeAspect="1" noMove="1" noResize="1" noEditPoints="1" noAdjustHandles="1" noChangeArrowheads="1" noChangeShapeType="1" noTextEdit="1"/>
              </p:cNvSpPr>
              <p:nvPr/>
            </p:nvSpPr>
            <p:spPr>
              <a:xfrm rot="1534774">
                <a:off x="3037823" y="5172193"/>
                <a:ext cx="495072" cy="236347"/>
              </a:xfrm>
              <a:prstGeom prst="rect">
                <a:avLst/>
              </a:prstGeom>
              <a:blipFill>
                <a:blip r:embed="rId5"/>
                <a:stretch>
                  <a:fillRect l="-10989" b="-70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CB65C7D-C27E-4E87-B23A-E61741F8135D}"/>
                  </a:ext>
                </a:extLst>
              </p:cNvPr>
              <p:cNvSpPr txBox="1"/>
              <p:nvPr/>
            </p:nvSpPr>
            <p:spPr>
              <a:xfrm>
                <a:off x="3782161" y="4958724"/>
                <a:ext cx="6530377" cy="236347"/>
              </a:xfrm>
              <a:prstGeom prst="rect">
                <a:avLst/>
              </a:prstGeom>
            </p:spPr>
            <p:txBody>
              <a:bodyPr wrap="none" lIns="0" tIns="0" rIns="0" bIns="0" rtlCol="0">
                <a:spAutoFit/>
              </a:bodyPr>
              <a:lstStyle/>
              <a:p>
                <a:pPr>
                  <a:lnSpc>
                    <a:spcPct val="96000"/>
                  </a:lnSpc>
                </a:pPr>
                <a:r>
                  <a:rPr lang="fr-FR" sz="1600" dirty="0">
                    <a:solidFill>
                      <a:schemeClr val="tx2"/>
                    </a:solidFill>
                    <a:latin typeface="Microsoft Sans Serif"/>
                    <a:cs typeface="Microsoft Sans Serif" panose="020B0604020202020204" pitchFamily="34" charset="0"/>
                  </a:rPr>
                  <a:t>The </a:t>
                </a:r>
                <a:r>
                  <a:rPr lang="fr-FR" sz="1600" dirty="0" err="1">
                    <a:solidFill>
                      <a:schemeClr val="tx2"/>
                    </a:solidFill>
                    <a:latin typeface="Microsoft Sans Serif"/>
                    <a:cs typeface="Microsoft Sans Serif" panose="020B0604020202020204" pitchFamily="34" charset="0"/>
                  </a:rPr>
                  <a:t>displacement</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is</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computed</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based</a:t>
                </a:r>
                <a:r>
                  <a:rPr lang="fr-FR" sz="1600" dirty="0">
                    <a:solidFill>
                      <a:schemeClr val="tx2"/>
                    </a:solidFill>
                    <a:latin typeface="Microsoft Sans Serif"/>
                    <a:cs typeface="Microsoft Sans Serif" panose="020B0604020202020204" pitchFamily="34" charset="0"/>
                  </a:rPr>
                  <a:t> on </a:t>
                </a:r>
                <a14:m>
                  <m:oMath xmlns:m="http://schemas.openxmlformats.org/officeDocument/2006/math">
                    <m:sSub>
                      <m:sSubPr>
                        <m:ctrlPr>
                          <a:rPr lang="fr-FR" sz="1600" i="1">
                            <a:solidFill>
                              <a:schemeClr val="tx2"/>
                            </a:solidFill>
                            <a:latin typeface="Cambria Math" panose="02040503050406030204" pitchFamily="18" charset="0"/>
                            <a:cs typeface="Microsoft Sans Serif" panose="020B0604020202020204" pitchFamily="34" charset="0"/>
                          </a:rPr>
                        </m:ctrlPr>
                      </m:sSubPr>
                      <m:e>
                        <m:r>
                          <a:rPr lang="fr-FR" sz="1600" i="1">
                            <a:solidFill>
                              <a:schemeClr val="tx2"/>
                            </a:solidFill>
                            <a:latin typeface="Cambria Math" panose="02040503050406030204" pitchFamily="18" charset="0"/>
                            <a:cs typeface="Microsoft Sans Serif" panose="020B0604020202020204" pitchFamily="34" charset="0"/>
                          </a:rPr>
                          <m:t>𝜌</m:t>
                        </m:r>
                      </m:e>
                      <m:sub>
                        <m:r>
                          <a:rPr lang="fr-FR" sz="1600" i="1">
                            <a:solidFill>
                              <a:schemeClr val="tx2"/>
                            </a:solidFill>
                            <a:latin typeface="Cambria Math" panose="02040503050406030204" pitchFamily="18" charset="0"/>
                            <a:cs typeface="Microsoft Sans Serif" panose="020B0604020202020204" pitchFamily="34" charset="0"/>
                          </a:rPr>
                          <m:t>𝑚𝑎𝑥</m:t>
                        </m:r>
                      </m:sub>
                    </m:sSub>
                    <m:r>
                      <a:rPr lang="fr-FR" sz="1600" b="0" i="1" smtClean="0">
                        <a:solidFill>
                          <a:schemeClr val="tx2"/>
                        </a:solidFill>
                        <a:latin typeface="Cambria Math" panose="02040503050406030204" pitchFamily="18" charset="0"/>
                        <a:cs typeface="Microsoft Sans Serif" panose="020B0604020202020204" pitchFamily="34" charset="0"/>
                      </a:rPr>
                      <m:t> </m:t>
                    </m:r>
                  </m:oMath>
                </a14:m>
                <a:r>
                  <a:rPr lang="en-US" sz="1600" dirty="0">
                    <a:solidFill>
                      <a:schemeClr val="tx2"/>
                    </a:solidFill>
                    <a:latin typeface="Microsoft Sans Serif"/>
                    <a:cs typeface="Microsoft Sans Serif" panose="020B0604020202020204" pitchFamily="34" charset="0"/>
                  </a:rPr>
                  <a:t>which is quantized evenly</a:t>
                </a:r>
              </a:p>
            </p:txBody>
          </p:sp>
        </mc:Choice>
        <mc:Fallback xmlns="">
          <p:sp>
            <p:nvSpPr>
              <p:cNvPr id="14" name="TextBox 13">
                <a:extLst>
                  <a:ext uri="{FF2B5EF4-FFF2-40B4-BE49-F238E27FC236}">
                    <a16:creationId xmlns:a16="http://schemas.microsoft.com/office/drawing/2014/main" id="{4CB65C7D-C27E-4E87-B23A-E61741F8135D}"/>
                  </a:ext>
                </a:extLst>
              </p:cNvPr>
              <p:cNvSpPr txBox="1">
                <a:spLocks noRot="1" noChangeAspect="1" noMove="1" noResize="1" noEditPoints="1" noAdjustHandles="1" noChangeArrowheads="1" noChangeShapeType="1" noTextEdit="1"/>
              </p:cNvSpPr>
              <p:nvPr/>
            </p:nvSpPr>
            <p:spPr>
              <a:xfrm>
                <a:off x="3782161" y="4958724"/>
                <a:ext cx="6530377" cy="236347"/>
              </a:xfrm>
              <a:prstGeom prst="rect">
                <a:avLst/>
              </a:prstGeom>
              <a:blipFill>
                <a:blip r:embed="rId6"/>
                <a:stretch>
                  <a:fillRect l="-1866" t="-28205" r="-840" b="-53846"/>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71F3C587-11D9-4DF2-B338-B8D24D703045}"/>
              </a:ext>
            </a:extLst>
          </p:cNvPr>
          <p:cNvSpPr txBox="1"/>
          <p:nvPr/>
        </p:nvSpPr>
        <p:spPr>
          <a:xfrm>
            <a:off x="3796450" y="5332093"/>
            <a:ext cx="7920438" cy="472694"/>
          </a:xfrm>
          <a:prstGeom prst="rect">
            <a:avLst/>
          </a:prstGeom>
        </p:spPr>
        <p:txBody>
          <a:bodyPr wrap="none" lIns="0" tIns="0" rIns="0" bIns="0" rtlCol="0">
            <a:spAutoFit/>
          </a:bodyPr>
          <a:lstStyle/>
          <a:p>
            <a:pPr>
              <a:lnSpc>
                <a:spcPct val="96000"/>
              </a:lnSpc>
            </a:pPr>
            <a:r>
              <a:rPr lang="fr-FR" sz="1600" dirty="0">
                <a:solidFill>
                  <a:schemeClr val="tx2"/>
                </a:solidFill>
                <a:latin typeface="Microsoft Sans Serif"/>
                <a:cs typeface="Microsoft Sans Serif" panose="020B0604020202020204" pitchFamily="34" charset="0"/>
              </a:rPr>
              <a:t>The </a:t>
            </a:r>
            <a:r>
              <a:rPr lang="fr-FR" sz="1600" dirty="0" err="1">
                <a:solidFill>
                  <a:schemeClr val="tx2"/>
                </a:solidFill>
                <a:latin typeface="Microsoft Sans Serif"/>
                <a:cs typeface="Microsoft Sans Serif" panose="020B0604020202020204" pitchFamily="34" charset="0"/>
              </a:rPr>
              <a:t>weight</a:t>
            </a:r>
            <a:r>
              <a:rPr lang="fr-FR" sz="1600" dirty="0">
                <a:solidFill>
                  <a:schemeClr val="tx2"/>
                </a:solidFill>
                <a:latin typeface="Microsoft Sans Serif"/>
                <a:cs typeface="Microsoft Sans Serif" panose="020B0604020202020204" pitchFamily="34" charset="0"/>
              </a:rPr>
              <a:t> to use on </a:t>
            </a:r>
            <a:r>
              <a:rPr lang="fr-FR" sz="1600" dirty="0" err="1">
                <a:solidFill>
                  <a:schemeClr val="tx2"/>
                </a:solidFill>
                <a:latin typeface="Microsoft Sans Serif"/>
                <a:cs typeface="Microsoft Sans Serif" panose="020B0604020202020204" pitchFamily="34" charset="0"/>
              </a:rPr>
              <a:t>each</a:t>
            </a:r>
            <a:r>
              <a:rPr lang="fr-FR" sz="1600" dirty="0">
                <a:solidFill>
                  <a:schemeClr val="tx2"/>
                </a:solidFill>
                <a:latin typeface="Microsoft Sans Serif"/>
                <a:cs typeface="Microsoft Sans Serif" panose="020B0604020202020204" pitchFamily="34" charset="0"/>
              </a:rPr>
              <a:t> partition </a:t>
            </a:r>
            <a:r>
              <a:rPr lang="fr-FR" sz="1600" dirty="0" err="1">
                <a:solidFill>
                  <a:schemeClr val="tx2"/>
                </a:solidFill>
                <a:latin typeface="Microsoft Sans Serif"/>
                <a:cs typeface="Microsoft Sans Serif" panose="020B0604020202020204" pitchFamily="34" charset="0"/>
              </a:rPr>
              <a:t>is</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based</a:t>
            </a:r>
            <a:r>
              <a:rPr lang="fr-FR" sz="1600" dirty="0">
                <a:solidFill>
                  <a:schemeClr val="tx2"/>
                </a:solidFill>
                <a:latin typeface="Microsoft Sans Serif"/>
                <a:cs typeface="Microsoft Sans Serif" panose="020B0604020202020204" pitchFamily="34" charset="0"/>
              </a:rPr>
              <a:t> on the distance </a:t>
            </a:r>
            <a:r>
              <a:rPr lang="fr-FR" sz="1600" dirty="0" err="1">
                <a:solidFill>
                  <a:schemeClr val="tx2"/>
                </a:solidFill>
                <a:latin typeface="Microsoft Sans Serif"/>
                <a:cs typeface="Microsoft Sans Serif" panose="020B0604020202020204" pitchFamily="34" charset="0"/>
              </a:rPr>
              <a:t>from</a:t>
            </a:r>
            <a:r>
              <a:rPr lang="fr-FR" sz="1600" dirty="0">
                <a:solidFill>
                  <a:schemeClr val="tx2"/>
                </a:solidFill>
                <a:latin typeface="Microsoft Sans Serif"/>
                <a:cs typeface="Microsoft Sans Serif" panose="020B0604020202020204" pitchFamily="34" charset="0"/>
              </a:rPr>
              <a:t> a </a:t>
            </a:r>
            <a:r>
              <a:rPr lang="fr-FR" sz="1600" dirty="0" err="1">
                <a:solidFill>
                  <a:schemeClr val="tx2"/>
                </a:solidFill>
                <a:latin typeface="Microsoft Sans Serif"/>
                <a:cs typeface="Microsoft Sans Serif" panose="020B0604020202020204" pitchFamily="34" charset="0"/>
              </a:rPr>
              <a:t>sample</a:t>
            </a:r>
            <a:r>
              <a:rPr lang="fr-FR" sz="1600" dirty="0">
                <a:solidFill>
                  <a:schemeClr val="tx2"/>
                </a:solidFill>
                <a:latin typeface="Microsoft Sans Serif"/>
                <a:cs typeface="Microsoft Sans Serif" panose="020B0604020202020204" pitchFamily="34" charset="0"/>
              </a:rPr>
              <a:t> to the </a:t>
            </a:r>
            <a:r>
              <a:rPr lang="fr-FR" sz="1600" dirty="0" err="1">
                <a:solidFill>
                  <a:schemeClr val="tx2"/>
                </a:solidFill>
                <a:latin typeface="Microsoft Sans Serif"/>
                <a:cs typeface="Microsoft Sans Serif" panose="020B0604020202020204" pitchFamily="34" charset="0"/>
              </a:rPr>
              <a:t>edge</a:t>
            </a:r>
            <a:r>
              <a:rPr lang="fr-FR" sz="1600" dirty="0">
                <a:solidFill>
                  <a:schemeClr val="tx2"/>
                </a:solidFill>
                <a:latin typeface="Microsoft Sans Serif"/>
                <a:cs typeface="Microsoft Sans Serif" panose="020B0604020202020204" pitchFamily="34" charset="0"/>
              </a:rPr>
              <a:t>:</a:t>
            </a:r>
          </a:p>
          <a:p>
            <a:pPr>
              <a:lnSpc>
                <a:spcPct val="96000"/>
              </a:lnSpc>
            </a:pPr>
            <a:endParaRPr lang="en-US" sz="1600" dirty="0">
              <a:solidFill>
                <a:schemeClr val="tx2"/>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graphicFrame>
            <p:nvGraphicFramePr>
              <p:cNvPr id="17" name="Table 16">
                <a:extLst>
                  <a:ext uri="{FF2B5EF4-FFF2-40B4-BE49-F238E27FC236}">
                    <a16:creationId xmlns:a16="http://schemas.microsoft.com/office/drawing/2014/main" id="{84085569-8A74-432D-A7CF-DEA363AFB4CA}"/>
                  </a:ext>
                </a:extLst>
              </p:cNvPr>
              <p:cNvGraphicFramePr>
                <a:graphicFrameLocks noGrp="1"/>
              </p:cNvGraphicFramePr>
              <p:nvPr>
                <p:extLst>
                  <p:ext uri="{D42A27DB-BD31-4B8C-83A1-F6EECF244321}">
                    <p14:modId xmlns:p14="http://schemas.microsoft.com/office/powerpoint/2010/main" val="989472760"/>
                  </p:ext>
                </p:extLst>
              </p:nvPr>
            </p:nvGraphicFramePr>
            <p:xfrm>
              <a:off x="4491172" y="5823977"/>
              <a:ext cx="4500880" cy="597726"/>
            </p:xfrm>
            <a:graphic>
              <a:graphicData uri="http://schemas.openxmlformats.org/drawingml/2006/table">
                <a:tbl>
                  <a:tblPr firstRow="1" firstCol="1" bandRow="1"/>
                  <a:tblGrid>
                    <a:gridCol w="4500880">
                      <a:extLst>
                        <a:ext uri="{9D8B030D-6E8A-4147-A177-3AD203B41FA5}">
                          <a16:colId xmlns:a16="http://schemas.microsoft.com/office/drawing/2014/main" val="2177644804"/>
                        </a:ext>
                      </a:extLst>
                    </a:gridCol>
                  </a:tblGrid>
                  <a:tr h="96317">
                    <a:tc>
                      <a:txBody>
                        <a:bodyPr/>
                        <a:lstStyle/>
                        <a:p>
                          <a:pPr marL="0" marR="0" lvl="0" indent="0" algn="l" defTabSz="914400" rtl="0" eaLnBrk="1" fontAlgn="auto" latinLnBrk="0" hangingPunct="0">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14:m>
                            <m:oMathPara xmlns:m="http://schemas.openxmlformats.org/officeDocument/2006/math">
                              <m:oMathParaPr>
                                <m:jc m:val="centerGroup"/>
                              </m:oMathParaPr>
                              <m:oMath xmlns:m="http://schemas.openxmlformats.org/officeDocument/2006/math">
                                <m:sSub>
                                  <m:sSubPr>
                                    <m:ctrlPr>
                                      <a:rPr lang="fr-FR" sz="1200" b="0" i="1" smtClean="0">
                                        <a:effectLst/>
                                        <a:latin typeface="Cambria Math" panose="02040503050406030204" pitchFamily="18" charset="0"/>
                                        <a:ea typeface="PMingLiU" panose="02020500000000000000" pitchFamily="18" charset="-120"/>
                                      </a:rPr>
                                    </m:ctrlPr>
                                  </m:sSubPr>
                                  <m:e>
                                    <m:r>
                                      <a:rPr lang="fr-FR" sz="1200" b="0" i="1" smtClean="0">
                                        <a:effectLst/>
                                        <a:latin typeface="Cambria Math" panose="02040503050406030204" pitchFamily="18" charset="0"/>
                                        <a:ea typeface="PMingLiU" panose="02020500000000000000" pitchFamily="18" charset="-120"/>
                                      </a:rPr>
                                      <m:t>𝑤</m:t>
                                    </m:r>
                                  </m:e>
                                  <m:sub>
                                    <m:r>
                                      <a:rPr lang="fr-FR" sz="1200" b="0" i="1" smtClean="0">
                                        <a:effectLst/>
                                        <a:latin typeface="Cambria Math" panose="02040503050406030204" pitchFamily="18" charset="0"/>
                                        <a:ea typeface="PMingLiU" panose="02020500000000000000" pitchFamily="18" charset="-120"/>
                                      </a:rPr>
                                      <m:t>𝑖𝑑𝑥</m:t>
                                    </m:r>
                                  </m:sub>
                                </m:sSub>
                                <m:r>
                                  <a:rPr lang="fr-FR" sz="1200" b="0" i="1" smtClean="0">
                                    <a:effectLst/>
                                    <a:latin typeface="Cambria Math" panose="02040503050406030204" pitchFamily="18" charset="0"/>
                                    <a:ea typeface="PMingLiU" panose="02020500000000000000" pitchFamily="18" charset="-120"/>
                                  </a:rPr>
                                  <m:t>(</m:t>
                                </m:r>
                                <m:r>
                                  <a:rPr lang="fr-FR" sz="1200" b="0" i="1" smtClean="0">
                                    <a:effectLst/>
                                    <a:latin typeface="Cambria Math" panose="02040503050406030204" pitchFamily="18" charset="0"/>
                                    <a:ea typeface="PMingLiU" panose="02020500000000000000" pitchFamily="18" charset="-120"/>
                                  </a:rPr>
                                  <m:t>𝑥</m:t>
                                </m:r>
                                <m:r>
                                  <a:rPr lang="fr-FR" sz="1200" b="0" i="1" smtClean="0">
                                    <a:effectLst/>
                                    <a:latin typeface="Cambria Math" panose="02040503050406030204" pitchFamily="18" charset="0"/>
                                    <a:ea typeface="PMingLiU" panose="02020500000000000000" pitchFamily="18" charset="-120"/>
                                  </a:rPr>
                                  <m:t>, </m:t>
                                </m:r>
                                <m:r>
                                  <a:rPr lang="fr-FR" sz="1200" b="0" i="1" smtClean="0">
                                    <a:effectLst/>
                                    <a:latin typeface="Cambria Math" panose="02040503050406030204" pitchFamily="18" charset="0"/>
                                    <a:ea typeface="PMingLiU" panose="02020500000000000000" pitchFamily="18" charset="-120"/>
                                  </a:rPr>
                                  <m:t>𝑦</m:t>
                                </m:r>
                                <m:r>
                                  <a:rPr lang="fr-FR" sz="1200" b="0" i="1" smtClean="0">
                                    <a:effectLst/>
                                    <a:latin typeface="Cambria Math" panose="02040503050406030204" pitchFamily="18" charset="0"/>
                                    <a:ea typeface="PMingLiU" panose="02020500000000000000" pitchFamily="18" charset="-120"/>
                                  </a:rPr>
                                  <m:t>)=(</m:t>
                                </m:r>
                                <m:r>
                                  <a:rPr lang="en-CA" sz="1200" i="1" kern="1200" smtClean="0">
                                    <a:solidFill>
                                      <a:schemeClr val="tx1"/>
                                    </a:solidFill>
                                    <a:effectLst/>
                                    <a:latin typeface="Cambria Math" panose="02040503050406030204" pitchFamily="18" charset="0"/>
                                    <a:ea typeface="+mn-ea"/>
                                    <a:cs typeface="+mn-cs"/>
                                  </a:rPr>
                                  <m:t>𝑥</m:t>
                                </m:r>
                                <m:r>
                                  <a:rPr lang="en-CA" sz="1200" i="1" kern="1200" smtClean="0">
                                    <a:solidFill>
                                      <a:schemeClr val="tx1"/>
                                    </a:solidFill>
                                    <a:effectLst/>
                                    <a:latin typeface="Cambria Math" panose="02040503050406030204" pitchFamily="18" charset="0"/>
                                    <a:ea typeface="+mn-ea"/>
                                    <a:cs typeface="+mn-cs"/>
                                  </a:rPr>
                                  <m:t>−</m:t>
                                </m:r>
                                <m:f>
                                  <m:fPr>
                                    <m:ctrlPr>
                                      <a:rPr lang="en-US" sz="1200" i="1" kern="1200">
                                        <a:solidFill>
                                          <a:schemeClr val="tx1"/>
                                        </a:solidFill>
                                        <a:effectLst/>
                                        <a:latin typeface="Cambria Math" panose="02040503050406030204" pitchFamily="18" charset="0"/>
                                        <a:ea typeface="+mn-ea"/>
                                        <a:cs typeface="+mn-cs"/>
                                      </a:rPr>
                                    </m:ctrlPr>
                                  </m:fPr>
                                  <m:num>
                                    <m:r>
                                      <a:rPr lang="en-CA" sz="1200" i="1" kern="1200">
                                        <a:solidFill>
                                          <a:schemeClr val="tx1"/>
                                        </a:solidFill>
                                        <a:effectLst/>
                                        <a:latin typeface="Cambria Math" panose="02040503050406030204" pitchFamily="18" charset="0"/>
                                        <a:ea typeface="+mn-ea"/>
                                        <a:cs typeface="+mn-cs"/>
                                      </a:rPr>
                                      <m:t>𝑊</m:t>
                                    </m:r>
                                  </m:num>
                                  <m:den>
                                    <m:r>
                                      <a:rPr lang="en-CA" sz="1200" kern="1200">
                                        <a:solidFill>
                                          <a:schemeClr val="tx1"/>
                                        </a:solidFill>
                                        <a:effectLst/>
                                        <a:latin typeface="Cambria Math" panose="02040503050406030204" pitchFamily="18" charset="0"/>
                                        <a:ea typeface="+mn-ea"/>
                                        <a:cs typeface="+mn-cs"/>
                                      </a:rPr>
                                      <m:t>2</m:t>
                                    </m:r>
                                  </m:den>
                                </m:f>
                                <m:r>
                                  <a:rPr lang="en-CA" sz="1200" i="1" kern="1200">
                                    <a:solidFill>
                                      <a:schemeClr val="tx1"/>
                                    </a:solidFill>
                                    <a:effectLst/>
                                    <a:latin typeface="Cambria Math" panose="02040503050406030204" pitchFamily="18" charset="0"/>
                                    <a:ea typeface="+mn-ea"/>
                                    <a:cs typeface="+mn-cs"/>
                                  </a:rPr>
                                  <m:t>)∗</m:t>
                                </m:r>
                                <m:func>
                                  <m:funcPr>
                                    <m:ctrlPr>
                                      <a:rPr lang="en-US" sz="1200" i="1" kern="1200">
                                        <a:solidFill>
                                          <a:schemeClr val="tx1"/>
                                        </a:solidFill>
                                        <a:effectLst/>
                                        <a:latin typeface="Cambria Math" panose="02040503050406030204" pitchFamily="18" charset="0"/>
                                        <a:ea typeface="+mn-ea"/>
                                        <a:cs typeface="+mn-cs"/>
                                      </a:rPr>
                                    </m:ctrlPr>
                                  </m:funcPr>
                                  <m:fName>
                                    <m:r>
                                      <a:rPr lang="en-CA" sz="1200" i="1" kern="1200">
                                        <a:solidFill>
                                          <a:schemeClr val="tx1"/>
                                        </a:solidFill>
                                        <a:effectLst/>
                                        <a:latin typeface="Cambria Math" panose="02040503050406030204" pitchFamily="18" charset="0"/>
                                        <a:ea typeface="+mn-ea"/>
                                        <a:cs typeface="+mn-cs"/>
                                      </a:rPr>
                                      <m:t>𝑐𝑜𝑠</m:t>
                                    </m:r>
                                  </m:fName>
                                  <m:e>
                                    <m:d>
                                      <m:dPr>
                                        <m:ctrlPr>
                                          <a:rPr lang="en-US" sz="1200" i="1" kern="1200">
                                            <a:solidFill>
                                              <a:schemeClr val="tx1"/>
                                            </a:solidFill>
                                            <a:effectLst/>
                                            <a:latin typeface="Cambria Math" panose="02040503050406030204" pitchFamily="18" charset="0"/>
                                            <a:ea typeface="+mn-ea"/>
                                            <a:cs typeface="+mn-cs"/>
                                          </a:rPr>
                                        </m:ctrlPr>
                                      </m:dPr>
                                      <m:e>
                                        <m:r>
                                          <a:rPr lang="en-CA" sz="1200" i="1" kern="1200">
                                            <a:solidFill>
                                              <a:schemeClr val="tx1"/>
                                            </a:solidFill>
                                            <a:effectLst/>
                                            <a:latin typeface="Cambria Math" panose="02040503050406030204" pitchFamily="18" charset="0"/>
                                            <a:ea typeface="+mn-ea"/>
                                            <a:cs typeface="+mn-cs"/>
                                          </a:rPr>
                                          <m:t>𝛼</m:t>
                                        </m:r>
                                      </m:e>
                                    </m:d>
                                  </m:e>
                                </m:func>
                                <m:r>
                                  <a:rPr lang="en-CA" sz="1200" i="1" kern="1200">
                                    <a:solidFill>
                                      <a:schemeClr val="tx1"/>
                                    </a:solidFill>
                                    <a:effectLst/>
                                    <a:latin typeface="Cambria Math" panose="02040503050406030204" pitchFamily="18" charset="0"/>
                                    <a:ea typeface="+mn-ea"/>
                                    <a:cs typeface="+mn-cs"/>
                                  </a:rPr>
                                  <m:t>−</m:t>
                                </m:r>
                                <m:r>
                                  <a:rPr lang="en-CA" sz="1200" kern="1200">
                                    <a:solidFill>
                                      <a:schemeClr val="tx1"/>
                                    </a:solidFill>
                                    <a:effectLst/>
                                    <a:latin typeface="Cambria Math" panose="02040503050406030204" pitchFamily="18" charset="0"/>
                                    <a:ea typeface="+mn-ea"/>
                                    <a:cs typeface="+mn-cs"/>
                                  </a:rPr>
                                  <m:t>(</m:t>
                                </m:r>
                                <m:r>
                                  <m:rPr>
                                    <m:sty m:val="p"/>
                                  </m:rPr>
                                  <a:rPr lang="en-CA" sz="1200" kern="1200">
                                    <a:solidFill>
                                      <a:schemeClr val="tx1"/>
                                    </a:solidFill>
                                    <a:effectLst/>
                                    <a:latin typeface="Cambria Math" panose="02040503050406030204" pitchFamily="18" charset="0"/>
                                    <a:ea typeface="+mn-ea"/>
                                    <a:cs typeface="+mn-cs"/>
                                  </a:rPr>
                                  <m:t>y</m:t>
                                </m:r>
                                <m:r>
                                  <a:rPr lang="en-CA" sz="1200" i="1" kern="1200">
                                    <a:solidFill>
                                      <a:schemeClr val="tx1"/>
                                    </a:solidFill>
                                    <a:effectLst/>
                                    <a:latin typeface="Cambria Math" panose="02040503050406030204" pitchFamily="18" charset="0"/>
                                    <a:ea typeface="+mn-ea"/>
                                    <a:cs typeface="+mn-cs"/>
                                  </a:rPr>
                                  <m:t>−</m:t>
                                </m:r>
                                <m:f>
                                  <m:fPr>
                                    <m:ctrlPr>
                                      <a:rPr lang="en-US" sz="1200" i="1" kern="1200">
                                        <a:solidFill>
                                          <a:schemeClr val="tx1"/>
                                        </a:solidFill>
                                        <a:effectLst/>
                                        <a:latin typeface="Cambria Math" panose="02040503050406030204" pitchFamily="18" charset="0"/>
                                        <a:ea typeface="+mn-ea"/>
                                        <a:cs typeface="+mn-cs"/>
                                      </a:rPr>
                                    </m:ctrlPr>
                                  </m:fPr>
                                  <m:num>
                                    <m:r>
                                      <a:rPr lang="en-CA" sz="1200" i="1" kern="1200">
                                        <a:solidFill>
                                          <a:schemeClr val="tx1"/>
                                        </a:solidFill>
                                        <a:effectLst/>
                                        <a:latin typeface="Cambria Math" panose="02040503050406030204" pitchFamily="18" charset="0"/>
                                        <a:ea typeface="+mn-ea"/>
                                        <a:cs typeface="+mn-cs"/>
                                      </a:rPr>
                                      <m:t>𝐻</m:t>
                                    </m:r>
                                  </m:num>
                                  <m:den>
                                    <m:r>
                                      <a:rPr lang="en-CA" sz="1200" i="1" kern="1200">
                                        <a:solidFill>
                                          <a:schemeClr val="tx1"/>
                                        </a:solidFill>
                                        <a:effectLst/>
                                        <a:latin typeface="Cambria Math" panose="02040503050406030204" pitchFamily="18" charset="0"/>
                                        <a:ea typeface="+mn-ea"/>
                                        <a:cs typeface="+mn-cs"/>
                                      </a:rPr>
                                      <m:t>2</m:t>
                                    </m:r>
                                  </m:den>
                                </m:f>
                                <m:r>
                                  <a:rPr lang="en-CA" sz="1200" kern="1200">
                                    <a:solidFill>
                                      <a:schemeClr val="tx1"/>
                                    </a:solidFill>
                                    <a:effectLst/>
                                    <a:latin typeface="Cambria Math" panose="02040503050406030204" pitchFamily="18" charset="0"/>
                                    <a:ea typeface="+mn-ea"/>
                                    <a:cs typeface="+mn-cs"/>
                                  </a:rPr>
                                  <m:t>)</m:t>
                                </m:r>
                                <m:r>
                                  <a:rPr lang="en-CA" sz="1200" i="1" kern="1200">
                                    <a:solidFill>
                                      <a:schemeClr val="tx1"/>
                                    </a:solidFill>
                                    <a:effectLst/>
                                    <a:latin typeface="Cambria Math" panose="02040503050406030204" pitchFamily="18" charset="0"/>
                                    <a:ea typeface="+mn-ea"/>
                                    <a:cs typeface="+mn-cs"/>
                                  </a:rPr>
                                  <m:t>∗</m:t>
                                </m:r>
                                <m:r>
                                  <a:rPr lang="en-CA" sz="1200" i="1" kern="1200">
                                    <a:solidFill>
                                      <a:schemeClr val="tx1"/>
                                    </a:solidFill>
                                    <a:effectLst/>
                                    <a:latin typeface="Cambria Math" panose="02040503050406030204" pitchFamily="18" charset="0"/>
                                    <a:ea typeface="+mn-ea"/>
                                    <a:cs typeface="+mn-cs"/>
                                  </a:rPr>
                                  <m:t>𝑠𝑖𝑛</m:t>
                                </m:r>
                                <m:r>
                                  <a:rPr lang="en-CA" sz="1200" i="1" kern="1200">
                                    <a:solidFill>
                                      <a:schemeClr val="tx1"/>
                                    </a:solidFill>
                                    <a:effectLst/>
                                    <a:latin typeface="Cambria Math" panose="02040503050406030204" pitchFamily="18" charset="0"/>
                                    <a:ea typeface="+mn-ea"/>
                                    <a:cs typeface="+mn-cs"/>
                                  </a:rPr>
                                  <m:t>(</m:t>
                                </m:r>
                                <m:r>
                                  <a:rPr lang="en-CA" sz="1200" i="1" kern="1200">
                                    <a:solidFill>
                                      <a:schemeClr val="tx1"/>
                                    </a:solidFill>
                                    <a:effectLst/>
                                    <a:latin typeface="Cambria Math" panose="02040503050406030204" pitchFamily="18" charset="0"/>
                                    <a:ea typeface="+mn-ea"/>
                                    <a:cs typeface="+mn-cs"/>
                                  </a:rPr>
                                  <m:t>𝛼</m:t>
                                </m:r>
                                <m:r>
                                  <a:rPr lang="en-CA" sz="1200" i="1" kern="1200">
                                    <a:solidFill>
                                      <a:schemeClr val="tx1"/>
                                    </a:solidFill>
                                    <a:effectLst/>
                                    <a:latin typeface="Cambria Math" panose="02040503050406030204" pitchFamily="18" charset="0"/>
                                    <a:ea typeface="+mn-ea"/>
                                    <a:cs typeface="+mn-cs"/>
                                  </a:rPr>
                                  <m:t>)−</m:t>
                                </m:r>
                                <m:r>
                                  <a:rPr lang="en-CA" sz="1200" i="1" kern="1200">
                                    <a:solidFill>
                                      <a:schemeClr val="tx1"/>
                                    </a:solidFill>
                                    <a:effectLst/>
                                    <a:latin typeface="Cambria Math" panose="02040503050406030204" pitchFamily="18" charset="0"/>
                                    <a:ea typeface="+mn-ea"/>
                                    <a:cs typeface="+mn-cs"/>
                                  </a:rPr>
                                  <m:t>𝜌</m:t>
                                </m:r>
                              </m:oMath>
                            </m:oMathPara>
                          </a14:m>
                          <a:endParaRPr lang="en-US" sz="1200" dirty="0">
                            <a:effectLst/>
                            <a:latin typeface="Times New Roman" panose="02020603050405020304" pitchFamily="18" charset="0"/>
                            <a:ea typeface="PMingLiU" panose="02020500000000000000" pitchFamily="18" charset="-120"/>
                          </a:endParaRPr>
                        </a:p>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extLst>
                      <a:ext uri="{0D108BD9-81ED-4DB2-BD59-A6C34878D82A}">
                        <a16:rowId xmlns:a16="http://schemas.microsoft.com/office/drawing/2014/main" val="1927315860"/>
                      </a:ext>
                    </a:extLst>
                  </a:tr>
                </a:tbl>
              </a:graphicData>
            </a:graphic>
          </p:graphicFrame>
        </mc:Choice>
        <mc:Fallback xmlns="">
          <p:graphicFrame>
            <p:nvGraphicFramePr>
              <p:cNvPr id="17" name="Table 16">
                <a:extLst>
                  <a:ext uri="{FF2B5EF4-FFF2-40B4-BE49-F238E27FC236}">
                    <a16:creationId xmlns:a16="http://schemas.microsoft.com/office/drawing/2014/main" id="{84085569-8A74-432D-A7CF-DEA363AFB4CA}"/>
                  </a:ext>
                </a:extLst>
              </p:cNvPr>
              <p:cNvGraphicFramePr>
                <a:graphicFrameLocks noGrp="1"/>
              </p:cNvGraphicFramePr>
              <p:nvPr>
                <p:extLst>
                  <p:ext uri="{D42A27DB-BD31-4B8C-83A1-F6EECF244321}">
                    <p14:modId xmlns:p14="http://schemas.microsoft.com/office/powerpoint/2010/main" val="989472760"/>
                  </p:ext>
                </p:extLst>
              </p:nvPr>
            </p:nvGraphicFramePr>
            <p:xfrm>
              <a:off x="4491172" y="5823977"/>
              <a:ext cx="4500880" cy="597726"/>
            </p:xfrm>
            <a:graphic>
              <a:graphicData uri="http://schemas.openxmlformats.org/drawingml/2006/table">
                <a:tbl>
                  <a:tblPr firstRow="1" firstCol="1" bandRow="1"/>
                  <a:tblGrid>
                    <a:gridCol w="4500880">
                      <a:extLst>
                        <a:ext uri="{9D8B030D-6E8A-4147-A177-3AD203B41FA5}">
                          <a16:colId xmlns:a16="http://schemas.microsoft.com/office/drawing/2014/main" val="2177644804"/>
                        </a:ext>
                      </a:extLst>
                    </a:gridCol>
                  </a:tblGrid>
                  <a:tr h="597726">
                    <a:tc>
                      <a:txBody>
                        <a:bodyPr/>
                        <a:lstStyle/>
                        <a:p>
                          <a:endParaRPr lang="en-US"/>
                        </a:p>
                      </a:txBody>
                      <a:tcPr marL="68580" marR="68580" marT="0" marB="0" anchor="ctr">
                        <a:lnL>
                          <a:noFill/>
                        </a:lnL>
                        <a:lnR>
                          <a:noFill/>
                        </a:lnR>
                        <a:lnT>
                          <a:noFill/>
                        </a:lnT>
                        <a:lnB>
                          <a:noFill/>
                        </a:lnB>
                        <a:blipFill>
                          <a:blip r:embed="rId7"/>
                          <a:stretch>
                            <a:fillRect t="-1010"/>
                          </a:stretch>
                        </a:blipFill>
                      </a:tcPr>
                    </a:tc>
                    <a:extLst>
                      <a:ext uri="{0D108BD9-81ED-4DB2-BD59-A6C34878D82A}">
                        <a16:rowId xmlns:a16="http://schemas.microsoft.com/office/drawing/2014/main" val="1927315860"/>
                      </a:ext>
                    </a:extLst>
                  </a:tr>
                </a:tbl>
              </a:graphicData>
            </a:graphic>
          </p:graphicFrame>
        </mc:Fallback>
      </mc:AlternateContent>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82C0F8-4F99-4CC1-9A0A-2C38CAD58EDA}"/>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8F06F30-83FA-40C9-B1AC-B8C0499337CA}"/>
              </a:ext>
            </a:extLst>
          </p:cNvPr>
          <p:cNvSpPr>
            <a:spLocks noGrp="1"/>
          </p:cNvSpPr>
          <p:nvPr>
            <p:ph type="title"/>
          </p:nvPr>
        </p:nvSpPr>
        <p:spPr>
          <a:xfrm>
            <a:off x="495300" y="565125"/>
            <a:ext cx="11187112" cy="439479"/>
          </a:xfrm>
        </p:spPr>
        <p:txBody>
          <a:bodyPr/>
          <a:lstStyle/>
          <a:p>
            <a:r>
              <a:rPr lang="fr-FR" dirty="0" err="1"/>
              <a:t>Proposal</a:t>
            </a:r>
            <a:r>
              <a:rPr lang="fr-FR" dirty="0"/>
              <a:t> 1</a:t>
            </a:r>
            <a:endParaRPr lang="en-US" dirty="0"/>
          </a:p>
        </p:txBody>
      </p:sp>
      <p:sp>
        <p:nvSpPr>
          <p:cNvPr id="4" name="Content Placeholder 3">
            <a:extLst>
              <a:ext uri="{FF2B5EF4-FFF2-40B4-BE49-F238E27FC236}">
                <a16:creationId xmlns:a16="http://schemas.microsoft.com/office/drawing/2014/main" id="{93D7B99B-A5B2-4DA0-A48D-C593A395A371}"/>
              </a:ext>
            </a:extLst>
          </p:cNvPr>
          <p:cNvSpPr>
            <a:spLocks noGrp="1"/>
          </p:cNvSpPr>
          <p:nvPr>
            <p:ph sz="quarter" idx="14"/>
          </p:nvPr>
        </p:nvSpPr>
        <p:spPr>
          <a:xfrm>
            <a:off x="495300" y="1719072"/>
            <a:ext cx="11187112" cy="4931997"/>
          </a:xfrm>
        </p:spPr>
        <p:txBody>
          <a:bodyPr/>
          <a:lstStyle/>
          <a:p>
            <a:r>
              <a:rPr lang="fr-FR" sz="1800" dirty="0" err="1"/>
              <a:t>Instead</a:t>
            </a:r>
            <a:r>
              <a:rPr lang="fr-FR" sz="1800" dirty="0"/>
              <a:t> of </a:t>
            </a:r>
            <a:r>
              <a:rPr lang="fr-FR" sz="1800" dirty="0" err="1"/>
              <a:t>using</a:t>
            </a:r>
            <a:r>
              <a:rPr lang="fr-FR" sz="1800" dirty="0"/>
              <a:t> angles </a:t>
            </a:r>
            <a:r>
              <a:rPr lang="fr-FR" sz="1800" dirty="0" err="1"/>
              <a:t>evenly</a:t>
            </a:r>
            <a:r>
              <a:rPr lang="fr-FR" sz="1800" dirty="0"/>
              <a:t> </a:t>
            </a:r>
            <a:r>
              <a:rPr lang="fr-FR" sz="1800" dirty="0" err="1"/>
              <a:t>distributed</a:t>
            </a:r>
            <a:r>
              <a:rPr lang="fr-FR" sz="1800" dirty="0"/>
              <a:t>, </a:t>
            </a:r>
            <a:r>
              <a:rPr lang="fr-FR" sz="1800" dirty="0" err="1"/>
              <a:t>it</a:t>
            </a:r>
            <a:r>
              <a:rPr lang="fr-FR" sz="1800" dirty="0"/>
              <a:t> </a:t>
            </a:r>
            <a:r>
              <a:rPr lang="fr-FR" sz="1800" dirty="0" err="1"/>
              <a:t>is</a:t>
            </a:r>
            <a:r>
              <a:rPr lang="fr-FR" sz="1800" dirty="0"/>
              <a:t> </a:t>
            </a:r>
            <a:r>
              <a:rPr lang="fr-FR" sz="1800" dirty="0" err="1"/>
              <a:t>proposed</a:t>
            </a:r>
            <a:r>
              <a:rPr lang="fr-FR" sz="1800" dirty="0"/>
              <a:t> to use angles </a:t>
            </a:r>
            <a:r>
              <a:rPr lang="fr-FR" sz="1800" dirty="0" err="1"/>
              <a:t>with</a:t>
            </a:r>
            <a:r>
              <a:rPr lang="fr-FR" sz="1800" dirty="0"/>
              <a:t> tangent or cotangent </a:t>
            </a:r>
            <a:r>
              <a:rPr lang="fr-FR" sz="1800" dirty="0" err="1"/>
              <a:t>equal</a:t>
            </a:r>
            <a:r>
              <a:rPr lang="fr-FR" sz="1800" dirty="0"/>
              <a:t> to a power of 2:</a:t>
            </a:r>
          </a:p>
          <a:p>
            <a:r>
              <a:rPr lang="en-US" sz="1800" dirty="0"/>
              <a:t>That way the equation:</a:t>
            </a:r>
            <a:br>
              <a:rPr lang="en-US" sz="1800" dirty="0"/>
            </a:br>
            <a:br>
              <a:rPr lang="en-US" sz="1800" dirty="0"/>
            </a:br>
            <a:r>
              <a:rPr lang="en-US" sz="1800" dirty="0"/>
              <a:t>becomes</a:t>
            </a:r>
            <a:br>
              <a:rPr lang="en-US" sz="1800" dirty="0"/>
            </a:br>
            <a:br>
              <a:rPr lang="en-US" sz="1800" dirty="0"/>
            </a:br>
            <a:r>
              <a:rPr lang="en-US" sz="1800" dirty="0"/>
              <a:t>where the multiplication by tangent is a shift</a:t>
            </a:r>
          </a:p>
          <a:p>
            <a:endParaRPr lang="en-US" sz="1800" dirty="0"/>
          </a:p>
          <a:p>
            <a:endParaRPr lang="en-US" sz="1800" dirty="0"/>
          </a:p>
          <a:p>
            <a:pPr marL="0" indent="0">
              <a:buNone/>
            </a:pPr>
            <a:r>
              <a:rPr lang="en-US" sz="1800" dirty="0">
                <a:sym typeface="Wingdings" panose="05000000000000000000" pitchFamily="2" charset="2"/>
              </a:rPr>
              <a:t>Saves 1 multiplication per sample </a:t>
            </a:r>
          </a:p>
          <a:p>
            <a:pPr marL="0" indent="0">
              <a:buNone/>
            </a:pPr>
            <a:r>
              <a:rPr lang="en-US" sz="1800" dirty="0"/>
              <a:t>Or</a:t>
            </a:r>
          </a:p>
          <a:p>
            <a:pPr marL="0" indent="0">
              <a:buNone/>
            </a:pPr>
            <a:r>
              <a:rPr lang="en-US" sz="1800" dirty="0">
                <a:sym typeface="Wingdings" panose="05000000000000000000" pitchFamily="2" charset="2"/>
              </a:rPr>
              <a:t>Reduces storage requirements to 1 row/column per partition and per size instead of 1 full CU per partition and per size</a:t>
            </a:r>
            <a:br>
              <a:rPr lang="en-US" sz="1800" dirty="0"/>
            </a:br>
            <a:endParaRPr lang="en-US" sz="1050" dirty="0"/>
          </a:p>
        </p:txBody>
      </p:sp>
      <p:sp>
        <p:nvSpPr>
          <p:cNvPr id="5" name="Subtitle 4">
            <a:extLst>
              <a:ext uri="{FF2B5EF4-FFF2-40B4-BE49-F238E27FC236}">
                <a16:creationId xmlns:a16="http://schemas.microsoft.com/office/drawing/2014/main" id="{63EE3663-1729-4F08-931B-396741F055A1}"/>
              </a:ext>
            </a:extLst>
          </p:cNvPr>
          <p:cNvSpPr>
            <a:spLocks noGrp="1"/>
          </p:cNvSpPr>
          <p:nvPr>
            <p:ph type="subTitle" idx="1"/>
          </p:nvPr>
        </p:nvSpPr>
        <p:spPr/>
        <p:txBody>
          <a:bodyPr/>
          <a:lstStyle/>
          <a:p>
            <a:endParaRPr lang="en-US"/>
          </a:p>
        </p:txBody>
      </p:sp>
      <p:pic>
        <p:nvPicPr>
          <p:cNvPr id="6" name="Picture 5">
            <a:extLst>
              <a:ext uri="{FF2B5EF4-FFF2-40B4-BE49-F238E27FC236}">
                <a16:creationId xmlns:a16="http://schemas.microsoft.com/office/drawing/2014/main" id="{8905DC43-04D1-4BE2-9B47-C4408610A87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98206" y="2256139"/>
            <a:ext cx="3359785" cy="2555875"/>
          </a:xfrm>
          <a:prstGeom prst="rect">
            <a:avLst/>
          </a:prstGeom>
          <a:noFill/>
        </p:spPr>
      </p:pic>
      <p:sp>
        <p:nvSpPr>
          <p:cNvPr id="7" name="TextBox 6">
            <a:extLst>
              <a:ext uri="{FF2B5EF4-FFF2-40B4-BE49-F238E27FC236}">
                <a16:creationId xmlns:a16="http://schemas.microsoft.com/office/drawing/2014/main" id="{D72F10EC-4063-4049-B172-21C013CAE31C}"/>
              </a:ext>
            </a:extLst>
          </p:cNvPr>
          <p:cNvSpPr txBox="1"/>
          <p:nvPr/>
        </p:nvSpPr>
        <p:spPr>
          <a:xfrm>
            <a:off x="8507104" y="4706339"/>
            <a:ext cx="2341988" cy="236347"/>
          </a:xfrm>
          <a:prstGeom prst="rect">
            <a:avLst/>
          </a:prstGeom>
        </p:spPr>
        <p:txBody>
          <a:bodyPr wrap="none" lIns="0" tIns="0" rIns="0" bIns="0" rtlCol="0">
            <a:spAutoFit/>
          </a:bodyPr>
          <a:lstStyle/>
          <a:p>
            <a:pPr algn="l">
              <a:lnSpc>
                <a:spcPct val="96000"/>
              </a:lnSpc>
            </a:pPr>
            <a:r>
              <a:rPr lang="fr-FR" sz="1600" dirty="0" err="1">
                <a:solidFill>
                  <a:schemeClr val="tx2"/>
                </a:solidFill>
                <a:latin typeface="Microsoft Sans Serif"/>
                <a:cs typeface="Microsoft Sans Serif" panose="020B0604020202020204" pitchFamily="34" charset="0"/>
              </a:rPr>
              <a:t>Proposed</a:t>
            </a:r>
            <a:r>
              <a:rPr lang="fr-FR" sz="1600" dirty="0">
                <a:solidFill>
                  <a:schemeClr val="tx2"/>
                </a:solidFill>
                <a:latin typeface="Microsoft Sans Serif"/>
                <a:cs typeface="Microsoft Sans Serif" panose="020B0604020202020204" pitchFamily="34" charset="0"/>
              </a:rPr>
              <a:t> angles for GEO</a:t>
            </a:r>
            <a:endParaRPr lang="en-US" sz="1600" dirty="0">
              <a:solidFill>
                <a:schemeClr val="tx2"/>
              </a:solidFill>
              <a:latin typeface="Microsoft Sans Serif"/>
              <a:cs typeface="Microsoft Sans Serif" panose="020B0604020202020204" pitchFamily="34" charset="0"/>
            </a:endParaRPr>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230BDAA2-482A-44EE-B8C2-E3F881A9D9E0}"/>
                  </a:ext>
                </a:extLst>
              </p:cNvPr>
              <p:cNvSpPr/>
              <p:nvPr/>
            </p:nvSpPr>
            <p:spPr>
              <a:xfrm>
                <a:off x="509588" y="2678059"/>
                <a:ext cx="6096000" cy="436851"/>
              </a:xfrm>
              <a:prstGeom prst="rect">
                <a:avLst/>
              </a:prstGeom>
            </p:spPr>
            <p:txBody>
              <a:bodyPr>
                <a:spAutoFit/>
              </a:bodyPr>
              <a:lstStyle/>
              <a:p>
                <a:pPr lvl="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14:m>
                  <m:oMathPara xmlns:m="http://schemas.openxmlformats.org/officeDocument/2006/math">
                    <m:oMathParaPr>
                      <m:jc m:val="centerGroup"/>
                    </m:oMathParaPr>
                    <m:oMath xmlns:m="http://schemas.openxmlformats.org/officeDocument/2006/math">
                      <m:sSub>
                        <m:sSubPr>
                          <m:ctrlPr>
                            <a:rPr lang="fr-FR" sz="1200" i="1">
                              <a:latin typeface="Cambria Math" panose="02040503050406030204" pitchFamily="18" charset="0"/>
                              <a:ea typeface="PMingLiU" panose="02020500000000000000" pitchFamily="18" charset="-120"/>
                            </a:rPr>
                          </m:ctrlPr>
                        </m:sSubPr>
                        <m:e>
                          <m:r>
                            <a:rPr lang="fr-FR" sz="1200" i="1">
                              <a:latin typeface="Cambria Math" panose="02040503050406030204" pitchFamily="18" charset="0"/>
                              <a:ea typeface="PMingLiU" panose="02020500000000000000" pitchFamily="18" charset="-120"/>
                            </a:rPr>
                            <m:t>𝑤</m:t>
                          </m:r>
                        </m:e>
                        <m:sub>
                          <m:r>
                            <a:rPr lang="fr-FR" sz="1200" i="1">
                              <a:latin typeface="Cambria Math" panose="02040503050406030204" pitchFamily="18" charset="0"/>
                              <a:ea typeface="PMingLiU" panose="02020500000000000000" pitchFamily="18" charset="-120"/>
                            </a:rPr>
                            <m:t>𝑖𝑑𝑥</m:t>
                          </m:r>
                        </m:sub>
                      </m:sSub>
                      <m:r>
                        <a:rPr lang="fr-FR" sz="1200" i="1">
                          <a:latin typeface="Cambria Math" panose="02040503050406030204" pitchFamily="18" charset="0"/>
                          <a:ea typeface="PMingLiU" panose="02020500000000000000" pitchFamily="18" charset="-120"/>
                        </a:rPr>
                        <m:t>(</m:t>
                      </m:r>
                      <m:r>
                        <a:rPr lang="fr-FR" sz="1200" i="1">
                          <a:latin typeface="Cambria Math" panose="02040503050406030204" pitchFamily="18" charset="0"/>
                          <a:ea typeface="PMingLiU" panose="02020500000000000000" pitchFamily="18" charset="-120"/>
                        </a:rPr>
                        <m:t>𝑥</m:t>
                      </m:r>
                      <m:r>
                        <a:rPr lang="fr-FR" sz="1200" i="1">
                          <a:latin typeface="Cambria Math" panose="02040503050406030204" pitchFamily="18" charset="0"/>
                          <a:ea typeface="PMingLiU" panose="02020500000000000000" pitchFamily="18" charset="-120"/>
                        </a:rPr>
                        <m:t>, </m:t>
                      </m:r>
                      <m:r>
                        <a:rPr lang="fr-FR" sz="1200" i="1">
                          <a:latin typeface="Cambria Math" panose="02040503050406030204" pitchFamily="18" charset="0"/>
                          <a:ea typeface="PMingLiU" panose="02020500000000000000" pitchFamily="18" charset="-120"/>
                        </a:rPr>
                        <m:t>𝑦</m:t>
                      </m:r>
                      <m:r>
                        <a:rPr lang="fr-FR" sz="1200" i="1">
                          <a:latin typeface="Cambria Math" panose="02040503050406030204" pitchFamily="18" charset="0"/>
                          <a:ea typeface="PMingLiU" panose="02020500000000000000" pitchFamily="18" charset="-120"/>
                        </a:rPr>
                        <m:t>)=(</m:t>
                      </m:r>
                      <m:r>
                        <a:rPr lang="en-CA" sz="1200" i="1">
                          <a:latin typeface="Cambria Math" panose="02040503050406030204" pitchFamily="18" charset="0"/>
                        </a:rPr>
                        <m:t>𝑥</m:t>
                      </m:r>
                      <m:r>
                        <a:rPr lang="en-CA" sz="1200" i="1">
                          <a:latin typeface="Cambria Math" panose="02040503050406030204" pitchFamily="18" charset="0"/>
                        </a:rPr>
                        <m:t>−</m:t>
                      </m:r>
                      <m:f>
                        <m:fPr>
                          <m:ctrlPr>
                            <a:rPr lang="en-US" sz="1200" i="1">
                              <a:latin typeface="Cambria Math" panose="02040503050406030204" pitchFamily="18" charset="0"/>
                            </a:rPr>
                          </m:ctrlPr>
                        </m:fPr>
                        <m:num>
                          <m:r>
                            <a:rPr lang="en-CA" sz="1200" i="1">
                              <a:latin typeface="Cambria Math" panose="02040503050406030204" pitchFamily="18" charset="0"/>
                            </a:rPr>
                            <m:t>𝑊</m:t>
                          </m:r>
                        </m:num>
                        <m:den>
                          <m:r>
                            <a:rPr lang="en-CA" sz="1200">
                              <a:latin typeface="Cambria Math" panose="02040503050406030204" pitchFamily="18" charset="0"/>
                            </a:rPr>
                            <m:t>2</m:t>
                          </m:r>
                        </m:den>
                      </m:f>
                      <m:r>
                        <a:rPr lang="en-CA" sz="1200" i="1">
                          <a:latin typeface="Cambria Math" panose="02040503050406030204" pitchFamily="18" charset="0"/>
                        </a:rPr>
                        <m:t>)∗</m:t>
                      </m:r>
                      <m:func>
                        <m:funcPr>
                          <m:ctrlPr>
                            <a:rPr lang="en-US" sz="1200" i="1">
                              <a:latin typeface="Cambria Math" panose="02040503050406030204" pitchFamily="18" charset="0"/>
                            </a:rPr>
                          </m:ctrlPr>
                        </m:funcPr>
                        <m:fName>
                          <m:r>
                            <a:rPr lang="en-CA" sz="1200" i="1">
                              <a:latin typeface="Cambria Math" panose="02040503050406030204" pitchFamily="18" charset="0"/>
                            </a:rPr>
                            <m:t>𝑐𝑜𝑠</m:t>
                          </m:r>
                        </m:fName>
                        <m:e>
                          <m:d>
                            <m:dPr>
                              <m:ctrlPr>
                                <a:rPr lang="en-US" sz="1200" i="1">
                                  <a:latin typeface="Cambria Math" panose="02040503050406030204" pitchFamily="18" charset="0"/>
                                </a:rPr>
                              </m:ctrlPr>
                            </m:dPr>
                            <m:e>
                              <m:r>
                                <a:rPr lang="en-CA" sz="1200" i="1">
                                  <a:latin typeface="Cambria Math" panose="02040503050406030204" pitchFamily="18" charset="0"/>
                                </a:rPr>
                                <m:t>𝛼</m:t>
                              </m:r>
                            </m:e>
                          </m:d>
                        </m:e>
                      </m:func>
                      <m:r>
                        <a:rPr lang="en-CA" sz="1200" i="1">
                          <a:latin typeface="Cambria Math" panose="02040503050406030204" pitchFamily="18" charset="0"/>
                        </a:rPr>
                        <m:t>−</m:t>
                      </m:r>
                      <m:r>
                        <a:rPr lang="en-CA" sz="1200">
                          <a:latin typeface="Cambria Math" panose="02040503050406030204" pitchFamily="18" charset="0"/>
                        </a:rPr>
                        <m:t>(</m:t>
                      </m:r>
                      <m:r>
                        <m:rPr>
                          <m:sty m:val="p"/>
                        </m:rPr>
                        <a:rPr lang="en-CA" sz="1200">
                          <a:latin typeface="Cambria Math" panose="02040503050406030204" pitchFamily="18" charset="0"/>
                        </a:rPr>
                        <m:t>y</m:t>
                      </m:r>
                      <m:r>
                        <a:rPr lang="en-CA" sz="1200" i="1">
                          <a:latin typeface="Cambria Math" panose="02040503050406030204" pitchFamily="18" charset="0"/>
                        </a:rPr>
                        <m:t>−</m:t>
                      </m:r>
                      <m:f>
                        <m:fPr>
                          <m:ctrlPr>
                            <a:rPr lang="en-US" sz="1200" i="1">
                              <a:latin typeface="Cambria Math" panose="02040503050406030204" pitchFamily="18" charset="0"/>
                            </a:rPr>
                          </m:ctrlPr>
                        </m:fPr>
                        <m:num>
                          <m:r>
                            <a:rPr lang="en-CA" sz="1200" i="1">
                              <a:latin typeface="Cambria Math" panose="02040503050406030204" pitchFamily="18" charset="0"/>
                            </a:rPr>
                            <m:t>𝐻</m:t>
                          </m:r>
                        </m:num>
                        <m:den>
                          <m:r>
                            <a:rPr lang="en-CA" sz="1200" i="1">
                              <a:latin typeface="Cambria Math" panose="02040503050406030204" pitchFamily="18" charset="0"/>
                            </a:rPr>
                            <m:t>2</m:t>
                          </m:r>
                        </m:den>
                      </m:f>
                      <m:r>
                        <a:rPr lang="en-CA" sz="1200">
                          <a:latin typeface="Cambria Math" panose="02040503050406030204" pitchFamily="18" charset="0"/>
                        </a:rPr>
                        <m:t>)</m:t>
                      </m:r>
                      <m:r>
                        <a:rPr lang="en-CA" sz="1200" i="1">
                          <a:latin typeface="Cambria Math" panose="02040503050406030204" pitchFamily="18" charset="0"/>
                        </a:rPr>
                        <m:t>∗</m:t>
                      </m:r>
                      <m:r>
                        <a:rPr lang="en-CA" sz="1200" i="1">
                          <a:latin typeface="Cambria Math" panose="02040503050406030204" pitchFamily="18" charset="0"/>
                        </a:rPr>
                        <m:t>𝑠𝑖𝑛</m:t>
                      </m:r>
                      <m:r>
                        <a:rPr lang="en-CA" sz="1200" i="1">
                          <a:latin typeface="Cambria Math" panose="02040503050406030204" pitchFamily="18" charset="0"/>
                        </a:rPr>
                        <m:t>(</m:t>
                      </m:r>
                      <m:r>
                        <a:rPr lang="en-CA" sz="1200" i="1">
                          <a:latin typeface="Cambria Math" panose="02040503050406030204" pitchFamily="18" charset="0"/>
                        </a:rPr>
                        <m:t>𝛼</m:t>
                      </m:r>
                      <m:r>
                        <a:rPr lang="en-CA" sz="1200" i="1">
                          <a:latin typeface="Cambria Math" panose="02040503050406030204" pitchFamily="18" charset="0"/>
                        </a:rPr>
                        <m:t>)−</m:t>
                      </m:r>
                      <m:r>
                        <a:rPr lang="en-CA" sz="1200" i="1">
                          <a:latin typeface="Cambria Math" panose="02040503050406030204" pitchFamily="18" charset="0"/>
                        </a:rPr>
                        <m:t>𝜌</m:t>
                      </m:r>
                    </m:oMath>
                  </m:oMathPara>
                </a14:m>
                <a:endParaRPr lang="en-US" sz="1200" dirty="0">
                  <a:latin typeface="Times New Roman" panose="02020603050405020304" pitchFamily="18" charset="0"/>
                  <a:ea typeface="PMingLiU" panose="02020500000000000000" pitchFamily="18" charset="-120"/>
                </a:endParaRPr>
              </a:p>
            </p:txBody>
          </p:sp>
        </mc:Choice>
        <mc:Fallback xmlns="">
          <p:sp>
            <p:nvSpPr>
              <p:cNvPr id="8" name="Rectangle 7">
                <a:extLst>
                  <a:ext uri="{FF2B5EF4-FFF2-40B4-BE49-F238E27FC236}">
                    <a16:creationId xmlns:a16="http://schemas.microsoft.com/office/drawing/2014/main" id="{230BDAA2-482A-44EE-B8C2-E3F881A9D9E0}"/>
                  </a:ext>
                </a:extLst>
              </p:cNvPr>
              <p:cNvSpPr>
                <a:spLocks noRot="1" noChangeAspect="1" noMove="1" noResize="1" noEditPoints="1" noAdjustHandles="1" noChangeArrowheads="1" noChangeShapeType="1" noTextEdit="1"/>
              </p:cNvSpPr>
              <p:nvPr/>
            </p:nvSpPr>
            <p:spPr>
              <a:xfrm>
                <a:off x="509588" y="2678059"/>
                <a:ext cx="6096000" cy="436851"/>
              </a:xfrm>
              <a:prstGeom prst="rect">
                <a:avLst/>
              </a:prstGeom>
              <a:blipFill>
                <a:blip r:embed="rId3"/>
                <a:stretch>
                  <a:fillRect b="-13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8442E3B9-814B-4401-953C-4DED71969D9A}"/>
                  </a:ext>
                </a:extLst>
              </p:cNvPr>
              <p:cNvSpPr/>
              <p:nvPr/>
            </p:nvSpPr>
            <p:spPr>
              <a:xfrm>
                <a:off x="593478" y="3250537"/>
                <a:ext cx="6096000" cy="441980"/>
              </a:xfrm>
              <a:prstGeom prst="rect">
                <a:avLst/>
              </a:prstGeom>
            </p:spPr>
            <p:txBody>
              <a:bodyPr>
                <a:spAutoFit/>
              </a:bodyPr>
              <a:lstStyle/>
              <a:p>
                <a:pPr lvl="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14:m>
                  <m:oMathPara xmlns:m="http://schemas.openxmlformats.org/officeDocument/2006/math">
                    <m:oMathParaPr>
                      <m:jc m:val="centerGroup"/>
                    </m:oMathParaPr>
                    <m:oMath xmlns:m="http://schemas.openxmlformats.org/officeDocument/2006/math">
                      <m:sSub>
                        <m:sSubPr>
                          <m:ctrlPr>
                            <a:rPr lang="fr-FR" sz="1200" i="1">
                              <a:latin typeface="Cambria Math" panose="02040503050406030204" pitchFamily="18" charset="0"/>
                              <a:ea typeface="PMingLiU" panose="02020500000000000000" pitchFamily="18" charset="-120"/>
                            </a:rPr>
                          </m:ctrlPr>
                        </m:sSubPr>
                        <m:e>
                          <m:r>
                            <a:rPr lang="fr-FR" sz="1200" i="1">
                              <a:latin typeface="Cambria Math" panose="02040503050406030204" pitchFamily="18" charset="0"/>
                              <a:ea typeface="PMingLiU" panose="02020500000000000000" pitchFamily="18" charset="-120"/>
                            </a:rPr>
                            <m:t>𝑤</m:t>
                          </m:r>
                        </m:e>
                        <m:sub>
                          <m:r>
                            <a:rPr lang="fr-FR" sz="1200" i="1">
                              <a:latin typeface="Cambria Math" panose="02040503050406030204" pitchFamily="18" charset="0"/>
                              <a:ea typeface="PMingLiU" panose="02020500000000000000" pitchFamily="18" charset="-120"/>
                            </a:rPr>
                            <m:t>𝑖𝑑𝑥</m:t>
                          </m:r>
                        </m:sub>
                      </m:sSub>
                      <m:r>
                        <a:rPr lang="fr-FR" sz="1200" i="1">
                          <a:latin typeface="Cambria Math" panose="02040503050406030204" pitchFamily="18" charset="0"/>
                          <a:ea typeface="PMingLiU" panose="02020500000000000000" pitchFamily="18" charset="-120"/>
                        </a:rPr>
                        <m:t>(</m:t>
                      </m:r>
                      <m:r>
                        <a:rPr lang="fr-FR" sz="1200" i="1">
                          <a:latin typeface="Cambria Math" panose="02040503050406030204" pitchFamily="18" charset="0"/>
                          <a:ea typeface="PMingLiU" panose="02020500000000000000" pitchFamily="18" charset="-120"/>
                        </a:rPr>
                        <m:t>𝑥</m:t>
                      </m:r>
                      <m:r>
                        <a:rPr lang="fr-FR" sz="1200" i="1">
                          <a:latin typeface="Cambria Math" panose="02040503050406030204" pitchFamily="18" charset="0"/>
                          <a:ea typeface="PMingLiU" panose="02020500000000000000" pitchFamily="18" charset="-120"/>
                        </a:rPr>
                        <m:t>, </m:t>
                      </m:r>
                      <m:r>
                        <a:rPr lang="fr-FR" sz="1200" i="1">
                          <a:latin typeface="Cambria Math" panose="02040503050406030204" pitchFamily="18" charset="0"/>
                          <a:ea typeface="PMingLiU" panose="02020500000000000000" pitchFamily="18" charset="-120"/>
                        </a:rPr>
                        <m:t>𝑦</m:t>
                      </m:r>
                      <m:r>
                        <a:rPr lang="fr-FR" sz="1200" i="1">
                          <a:latin typeface="Cambria Math" panose="02040503050406030204" pitchFamily="18" charset="0"/>
                          <a:ea typeface="PMingLiU" panose="02020500000000000000" pitchFamily="18" charset="-120"/>
                        </a:rPr>
                        <m:t>)=</m:t>
                      </m:r>
                      <m:func>
                        <m:funcPr>
                          <m:ctrlPr>
                            <a:rPr lang="en-US" sz="1200" i="1">
                              <a:latin typeface="Cambria Math" panose="02040503050406030204" pitchFamily="18" charset="0"/>
                            </a:rPr>
                          </m:ctrlPr>
                        </m:funcPr>
                        <m:fName>
                          <m:r>
                            <a:rPr lang="en-CA" sz="1200" i="1">
                              <a:latin typeface="Cambria Math" panose="02040503050406030204" pitchFamily="18" charset="0"/>
                            </a:rPr>
                            <m:t>𝑐𝑜𝑠</m:t>
                          </m:r>
                        </m:fName>
                        <m:e>
                          <m:d>
                            <m:dPr>
                              <m:ctrlPr>
                                <a:rPr lang="en-US" sz="1200" i="1">
                                  <a:latin typeface="Cambria Math" panose="02040503050406030204" pitchFamily="18" charset="0"/>
                                </a:rPr>
                              </m:ctrlPr>
                            </m:dPr>
                            <m:e>
                              <m:r>
                                <a:rPr lang="en-CA" sz="1200" i="1">
                                  <a:latin typeface="Cambria Math" panose="02040503050406030204" pitchFamily="18" charset="0"/>
                                </a:rPr>
                                <m:t>𝛼</m:t>
                              </m:r>
                            </m:e>
                          </m:d>
                        </m:e>
                      </m:func>
                      <m:r>
                        <a:rPr lang="en-CA" sz="1200" i="1">
                          <a:latin typeface="Cambria Math" panose="02040503050406030204" pitchFamily="18" charset="0"/>
                        </a:rPr>
                        <m:t>∗(</m:t>
                      </m:r>
                      <m:d>
                        <m:dPr>
                          <m:ctrlPr>
                            <a:rPr lang="en-US" sz="1200" i="1">
                              <a:latin typeface="Cambria Math" panose="02040503050406030204" pitchFamily="18" charset="0"/>
                            </a:rPr>
                          </m:ctrlPr>
                        </m:dPr>
                        <m:e>
                          <m:r>
                            <a:rPr lang="en-CA" sz="1200" i="1">
                              <a:latin typeface="Cambria Math" panose="02040503050406030204" pitchFamily="18" charset="0"/>
                            </a:rPr>
                            <m:t>𝑥</m:t>
                          </m:r>
                          <m:r>
                            <a:rPr lang="en-CA" sz="1200" i="1">
                              <a:latin typeface="Cambria Math" panose="02040503050406030204" pitchFamily="18" charset="0"/>
                            </a:rPr>
                            <m:t>−</m:t>
                          </m:r>
                          <m:f>
                            <m:fPr>
                              <m:ctrlPr>
                                <a:rPr lang="en-US" sz="1200" i="1">
                                  <a:latin typeface="Cambria Math" panose="02040503050406030204" pitchFamily="18" charset="0"/>
                                </a:rPr>
                              </m:ctrlPr>
                            </m:fPr>
                            <m:num>
                              <m:r>
                                <a:rPr lang="en-CA" sz="1200" i="1">
                                  <a:latin typeface="Cambria Math" panose="02040503050406030204" pitchFamily="18" charset="0"/>
                                </a:rPr>
                                <m:t>𝑊</m:t>
                              </m:r>
                            </m:num>
                            <m:den>
                              <m:r>
                                <a:rPr lang="en-CA" sz="1200">
                                  <a:latin typeface="Cambria Math" panose="02040503050406030204" pitchFamily="18" charset="0"/>
                                </a:rPr>
                                <m:t>2</m:t>
                              </m:r>
                            </m:den>
                          </m:f>
                        </m:e>
                      </m:d>
                      <m:r>
                        <a:rPr lang="en-CA" sz="1200" i="1">
                          <a:latin typeface="Cambria Math" panose="02040503050406030204" pitchFamily="18" charset="0"/>
                        </a:rPr>
                        <m:t>−</m:t>
                      </m:r>
                      <m:d>
                        <m:dPr>
                          <m:ctrlPr>
                            <a:rPr lang="en-US" sz="1200" i="1">
                              <a:latin typeface="Cambria Math" panose="02040503050406030204" pitchFamily="18" charset="0"/>
                            </a:rPr>
                          </m:ctrlPr>
                        </m:dPr>
                        <m:e>
                          <m:r>
                            <m:rPr>
                              <m:sty m:val="p"/>
                            </m:rPr>
                            <a:rPr lang="en-CA" sz="1200">
                              <a:latin typeface="Cambria Math" panose="02040503050406030204" pitchFamily="18" charset="0"/>
                            </a:rPr>
                            <m:t>y</m:t>
                          </m:r>
                          <m:r>
                            <a:rPr lang="en-CA" sz="1200" i="1">
                              <a:latin typeface="Cambria Math" panose="02040503050406030204" pitchFamily="18" charset="0"/>
                            </a:rPr>
                            <m:t>−</m:t>
                          </m:r>
                          <m:f>
                            <m:fPr>
                              <m:ctrlPr>
                                <a:rPr lang="en-US" sz="1200" i="1">
                                  <a:latin typeface="Cambria Math" panose="02040503050406030204" pitchFamily="18" charset="0"/>
                                </a:rPr>
                              </m:ctrlPr>
                            </m:fPr>
                            <m:num>
                              <m:r>
                                <a:rPr lang="en-CA" sz="1200" i="1">
                                  <a:latin typeface="Cambria Math" panose="02040503050406030204" pitchFamily="18" charset="0"/>
                                </a:rPr>
                                <m:t>𝐻</m:t>
                              </m:r>
                            </m:num>
                            <m:den>
                              <m:r>
                                <a:rPr lang="en-CA" sz="1200" i="1">
                                  <a:latin typeface="Cambria Math" panose="02040503050406030204" pitchFamily="18" charset="0"/>
                                </a:rPr>
                                <m:t>2</m:t>
                              </m:r>
                            </m:den>
                          </m:f>
                        </m:e>
                      </m:d>
                      <m:r>
                        <a:rPr lang="en-CA" sz="1200" i="1">
                          <a:latin typeface="Cambria Math" panose="02040503050406030204" pitchFamily="18" charset="0"/>
                        </a:rPr>
                        <m:t>∗</m:t>
                      </m:r>
                      <m:r>
                        <a:rPr lang="en-CA" sz="1200" i="1">
                          <a:latin typeface="Cambria Math" panose="02040503050406030204" pitchFamily="18" charset="0"/>
                        </a:rPr>
                        <m:t>𝑡𝑎𝑛</m:t>
                      </m:r>
                      <m:d>
                        <m:dPr>
                          <m:ctrlPr>
                            <a:rPr lang="en-US" sz="1200" i="1">
                              <a:latin typeface="Cambria Math" panose="02040503050406030204" pitchFamily="18" charset="0"/>
                            </a:rPr>
                          </m:ctrlPr>
                        </m:dPr>
                        <m:e>
                          <m:r>
                            <a:rPr lang="en-CA" sz="1200" i="1">
                              <a:latin typeface="Cambria Math" panose="02040503050406030204" pitchFamily="18" charset="0"/>
                            </a:rPr>
                            <m:t>𝛼</m:t>
                          </m:r>
                        </m:e>
                      </m:d>
                      <m:r>
                        <a:rPr lang="en-CA" sz="1200" i="1">
                          <a:latin typeface="Cambria Math" panose="02040503050406030204" pitchFamily="18" charset="0"/>
                        </a:rPr>
                        <m:t>)−</m:t>
                      </m:r>
                      <m:r>
                        <a:rPr lang="en-CA" sz="1200" i="1">
                          <a:latin typeface="Cambria Math" panose="02040503050406030204" pitchFamily="18" charset="0"/>
                        </a:rPr>
                        <m:t>𝜌</m:t>
                      </m:r>
                    </m:oMath>
                  </m:oMathPara>
                </a14:m>
                <a:endParaRPr lang="en-US" sz="1200" dirty="0">
                  <a:latin typeface="Times New Roman" panose="02020603050405020304" pitchFamily="18" charset="0"/>
                  <a:ea typeface="PMingLiU" panose="02020500000000000000" pitchFamily="18" charset="-120"/>
                </a:endParaRPr>
              </a:p>
            </p:txBody>
          </p:sp>
        </mc:Choice>
        <mc:Fallback xmlns="">
          <p:sp>
            <p:nvSpPr>
              <p:cNvPr id="9" name="Rectangle 8">
                <a:extLst>
                  <a:ext uri="{FF2B5EF4-FFF2-40B4-BE49-F238E27FC236}">
                    <a16:creationId xmlns:a16="http://schemas.microsoft.com/office/drawing/2014/main" id="{8442E3B9-814B-4401-953C-4DED71969D9A}"/>
                  </a:ext>
                </a:extLst>
              </p:cNvPr>
              <p:cNvSpPr>
                <a:spLocks noRot="1" noChangeAspect="1" noMove="1" noResize="1" noEditPoints="1" noAdjustHandles="1" noChangeArrowheads="1" noChangeShapeType="1" noTextEdit="1"/>
              </p:cNvSpPr>
              <p:nvPr/>
            </p:nvSpPr>
            <p:spPr>
              <a:xfrm>
                <a:off x="593478" y="3250537"/>
                <a:ext cx="6096000" cy="44198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53244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55D4B7F-C3CF-4FC8-9A6D-A24460BFE753}"/>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DD796373-37DE-4755-8963-BA22BDE359D2}"/>
              </a:ext>
            </a:extLst>
          </p:cNvPr>
          <p:cNvSpPr>
            <a:spLocks noGrp="1"/>
          </p:cNvSpPr>
          <p:nvPr>
            <p:ph type="title"/>
          </p:nvPr>
        </p:nvSpPr>
        <p:spPr>
          <a:xfrm>
            <a:off x="495300" y="565125"/>
            <a:ext cx="11187112" cy="439479"/>
          </a:xfrm>
        </p:spPr>
        <p:txBody>
          <a:bodyPr/>
          <a:lstStyle/>
          <a:p>
            <a:r>
              <a:rPr lang="fr-FR" dirty="0" err="1"/>
              <a:t>Proposal</a:t>
            </a:r>
            <a:r>
              <a:rPr lang="fr-FR" dirty="0"/>
              <a:t> 2</a:t>
            </a:r>
            <a:endParaRPr lang="en-US" dirty="0"/>
          </a:p>
        </p:txBody>
      </p:sp>
      <p:sp>
        <p:nvSpPr>
          <p:cNvPr id="4" name="Content Placeholder 3">
            <a:extLst>
              <a:ext uri="{FF2B5EF4-FFF2-40B4-BE49-F238E27FC236}">
                <a16:creationId xmlns:a16="http://schemas.microsoft.com/office/drawing/2014/main" id="{FB02D440-C455-445D-BD2E-E5F4796352B0}"/>
              </a:ext>
            </a:extLst>
          </p:cNvPr>
          <p:cNvSpPr>
            <a:spLocks noGrp="1"/>
          </p:cNvSpPr>
          <p:nvPr>
            <p:ph sz="quarter" idx="14"/>
          </p:nvPr>
        </p:nvSpPr>
        <p:spPr/>
        <p:txBody>
          <a:bodyPr/>
          <a:lstStyle/>
          <a:p>
            <a:r>
              <a:rPr lang="fr-FR" dirty="0"/>
              <a:t>It </a:t>
            </a:r>
            <a:r>
              <a:rPr lang="fr-FR" dirty="0" err="1"/>
              <a:t>is</a:t>
            </a:r>
            <a:r>
              <a:rPr lang="fr-FR" dirty="0"/>
              <a:t> </a:t>
            </a:r>
            <a:r>
              <a:rPr lang="fr-FR" dirty="0" err="1"/>
              <a:t>proposed</a:t>
            </a:r>
            <a:r>
              <a:rPr lang="fr-FR" dirty="0"/>
              <a:t> to </a:t>
            </a:r>
            <a:r>
              <a:rPr lang="fr-FR" dirty="0" err="1"/>
              <a:t>allign</a:t>
            </a:r>
            <a:r>
              <a:rPr lang="fr-FR" dirty="0"/>
              <a:t> the </a:t>
            </a:r>
            <a:r>
              <a:rPr lang="fr-FR" dirty="0" err="1"/>
              <a:t>weight</a:t>
            </a:r>
            <a:r>
              <a:rPr lang="fr-FR" dirty="0"/>
              <a:t> </a:t>
            </a:r>
            <a:r>
              <a:rPr lang="fr-FR" dirty="0" err="1"/>
              <a:t>calculation</a:t>
            </a:r>
            <a:r>
              <a:rPr lang="fr-FR" dirty="0"/>
              <a:t> of TPM to the </a:t>
            </a:r>
            <a:r>
              <a:rPr lang="fr-FR" dirty="0" err="1"/>
              <a:t>weight</a:t>
            </a:r>
            <a:r>
              <a:rPr lang="fr-FR" dirty="0"/>
              <a:t> </a:t>
            </a:r>
            <a:r>
              <a:rPr lang="fr-FR" dirty="0" err="1"/>
              <a:t>calculation</a:t>
            </a:r>
            <a:r>
              <a:rPr lang="fr-FR" dirty="0"/>
              <a:t> of GEO, on top of </a:t>
            </a:r>
            <a:r>
              <a:rPr lang="fr-FR" dirty="0" err="1"/>
              <a:t>proposal</a:t>
            </a:r>
            <a:r>
              <a:rPr lang="fr-FR" dirty="0"/>
              <a:t> 1</a:t>
            </a:r>
            <a:endParaRPr lang="en-US" dirty="0"/>
          </a:p>
        </p:txBody>
      </p:sp>
      <p:sp>
        <p:nvSpPr>
          <p:cNvPr id="5" name="Subtitle 4">
            <a:extLst>
              <a:ext uri="{FF2B5EF4-FFF2-40B4-BE49-F238E27FC236}">
                <a16:creationId xmlns:a16="http://schemas.microsoft.com/office/drawing/2014/main" id="{D76BA38E-D621-4456-95B5-F4C9B4D82FB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2989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ED7BF6-C204-4BC4-B8FF-46A3F5702D9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F572B365-A922-478E-923E-70E4833EF994}"/>
              </a:ext>
            </a:extLst>
          </p:cNvPr>
          <p:cNvSpPr>
            <a:spLocks noGrp="1"/>
          </p:cNvSpPr>
          <p:nvPr>
            <p:ph type="title"/>
          </p:nvPr>
        </p:nvSpPr>
        <p:spPr>
          <a:xfrm>
            <a:off x="495300" y="565125"/>
            <a:ext cx="11187112" cy="439479"/>
          </a:xfrm>
        </p:spPr>
        <p:txBody>
          <a:bodyPr/>
          <a:lstStyle/>
          <a:p>
            <a:r>
              <a:rPr lang="fr-FR" dirty="0" err="1"/>
              <a:t>Results</a:t>
            </a:r>
            <a:endParaRPr lang="en-US" dirty="0"/>
          </a:p>
        </p:txBody>
      </p:sp>
      <p:sp>
        <p:nvSpPr>
          <p:cNvPr id="4" name="Content Placeholder 3">
            <a:extLst>
              <a:ext uri="{FF2B5EF4-FFF2-40B4-BE49-F238E27FC236}">
                <a16:creationId xmlns:a16="http://schemas.microsoft.com/office/drawing/2014/main" id="{9D90105F-9584-4936-8149-ECF37FBDE092}"/>
              </a:ext>
            </a:extLst>
          </p:cNvPr>
          <p:cNvSpPr>
            <a:spLocks noGrp="1"/>
          </p:cNvSpPr>
          <p:nvPr>
            <p:ph sz="quarter" idx="14"/>
          </p:nvPr>
        </p:nvSpPr>
        <p:spPr/>
        <p:txBody>
          <a:bodyPr/>
          <a:lstStyle/>
          <a:p>
            <a:r>
              <a:rPr lang="fr-FR" dirty="0"/>
              <a:t>Test A: On top of CE4-1.14 (GEO uses 140 partitions: 32 angles + 5 distances)</a:t>
            </a:r>
            <a:endParaRPr lang="en-US" dirty="0"/>
          </a:p>
        </p:txBody>
      </p:sp>
      <p:sp>
        <p:nvSpPr>
          <p:cNvPr id="5" name="Subtitle 4">
            <a:extLst>
              <a:ext uri="{FF2B5EF4-FFF2-40B4-BE49-F238E27FC236}">
                <a16:creationId xmlns:a16="http://schemas.microsoft.com/office/drawing/2014/main" id="{659E6C59-4578-4D30-B122-186D7E0C2C72}"/>
              </a:ext>
            </a:extLst>
          </p:cNvPr>
          <p:cNvSpPr>
            <a:spLocks noGrp="1"/>
          </p:cNvSpPr>
          <p:nvPr>
            <p:ph type="subTitle" idx="1"/>
          </p:nvPr>
        </p:nvSpPr>
        <p:spPr/>
        <p:txBody>
          <a:bodyPr/>
          <a:lstStyle/>
          <a:p>
            <a:endParaRPr lang="en-US" dirty="0"/>
          </a:p>
        </p:txBody>
      </p:sp>
      <p:graphicFrame>
        <p:nvGraphicFramePr>
          <p:cNvPr id="7" name="Table 6">
            <a:extLst>
              <a:ext uri="{FF2B5EF4-FFF2-40B4-BE49-F238E27FC236}">
                <a16:creationId xmlns:a16="http://schemas.microsoft.com/office/drawing/2014/main" id="{2BB8B14E-FC40-45B0-907F-FD4401F810F1}"/>
              </a:ext>
            </a:extLst>
          </p:cNvPr>
          <p:cNvGraphicFramePr>
            <a:graphicFrameLocks noGrp="1"/>
          </p:cNvGraphicFramePr>
          <p:nvPr>
            <p:extLst>
              <p:ext uri="{D42A27DB-BD31-4B8C-83A1-F6EECF244321}">
                <p14:modId xmlns:p14="http://schemas.microsoft.com/office/powerpoint/2010/main" val="1881100472"/>
              </p:ext>
            </p:extLst>
          </p:nvPr>
        </p:nvGraphicFramePr>
        <p:xfrm>
          <a:off x="2381202" y="2537527"/>
          <a:ext cx="6156960" cy="1619250"/>
        </p:xfrm>
        <a:graphic>
          <a:graphicData uri="http://schemas.openxmlformats.org/drawingml/2006/table">
            <a:tbl>
              <a:tblPr firstRow="1" firstCol="1" bandRow="1"/>
              <a:tblGrid>
                <a:gridCol w="661035">
                  <a:extLst>
                    <a:ext uri="{9D8B030D-6E8A-4147-A177-3AD203B41FA5}">
                      <a16:colId xmlns:a16="http://schemas.microsoft.com/office/drawing/2014/main" val="3016860618"/>
                    </a:ext>
                  </a:extLst>
                </a:gridCol>
                <a:gridCol w="575310">
                  <a:extLst>
                    <a:ext uri="{9D8B030D-6E8A-4147-A177-3AD203B41FA5}">
                      <a16:colId xmlns:a16="http://schemas.microsoft.com/office/drawing/2014/main" val="1247993380"/>
                    </a:ext>
                  </a:extLst>
                </a:gridCol>
                <a:gridCol w="575310">
                  <a:extLst>
                    <a:ext uri="{9D8B030D-6E8A-4147-A177-3AD203B41FA5}">
                      <a16:colId xmlns:a16="http://schemas.microsoft.com/office/drawing/2014/main" val="862200435"/>
                    </a:ext>
                  </a:extLst>
                </a:gridCol>
                <a:gridCol w="575310">
                  <a:extLst>
                    <a:ext uri="{9D8B030D-6E8A-4147-A177-3AD203B41FA5}">
                      <a16:colId xmlns:a16="http://schemas.microsoft.com/office/drawing/2014/main" val="3059331337"/>
                    </a:ext>
                  </a:extLst>
                </a:gridCol>
                <a:gridCol w="508635">
                  <a:extLst>
                    <a:ext uri="{9D8B030D-6E8A-4147-A177-3AD203B41FA5}">
                      <a16:colId xmlns:a16="http://schemas.microsoft.com/office/drawing/2014/main" val="20382352"/>
                    </a:ext>
                  </a:extLst>
                </a:gridCol>
                <a:gridCol w="508635">
                  <a:extLst>
                    <a:ext uri="{9D8B030D-6E8A-4147-A177-3AD203B41FA5}">
                      <a16:colId xmlns:a16="http://schemas.microsoft.com/office/drawing/2014/main" val="544860530"/>
                    </a:ext>
                  </a:extLst>
                </a:gridCol>
                <a:gridCol w="575310">
                  <a:extLst>
                    <a:ext uri="{9D8B030D-6E8A-4147-A177-3AD203B41FA5}">
                      <a16:colId xmlns:a16="http://schemas.microsoft.com/office/drawing/2014/main" val="1893284444"/>
                    </a:ext>
                  </a:extLst>
                </a:gridCol>
                <a:gridCol w="575310">
                  <a:extLst>
                    <a:ext uri="{9D8B030D-6E8A-4147-A177-3AD203B41FA5}">
                      <a16:colId xmlns:a16="http://schemas.microsoft.com/office/drawing/2014/main" val="1763027566"/>
                    </a:ext>
                  </a:extLst>
                </a:gridCol>
                <a:gridCol w="575310">
                  <a:extLst>
                    <a:ext uri="{9D8B030D-6E8A-4147-A177-3AD203B41FA5}">
                      <a16:colId xmlns:a16="http://schemas.microsoft.com/office/drawing/2014/main" val="1779643159"/>
                    </a:ext>
                  </a:extLst>
                </a:gridCol>
                <a:gridCol w="508635">
                  <a:extLst>
                    <a:ext uri="{9D8B030D-6E8A-4147-A177-3AD203B41FA5}">
                      <a16:colId xmlns:a16="http://schemas.microsoft.com/office/drawing/2014/main" val="3603788474"/>
                    </a:ext>
                  </a:extLst>
                </a:gridCol>
                <a:gridCol w="518160">
                  <a:extLst>
                    <a:ext uri="{9D8B030D-6E8A-4147-A177-3AD203B41FA5}">
                      <a16:colId xmlns:a16="http://schemas.microsoft.com/office/drawing/2014/main" val="117410778"/>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Random Access</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Low Delay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8465422"/>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647044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A1</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32761399"/>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A2</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609302"/>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0499398"/>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C</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-0.68%</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-1.02%</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-1.01%</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107%</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101%</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-0.79%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005801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E</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275149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Overall</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866102"/>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D</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-0.47%</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-1.01%</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-0.74%</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106%</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99%</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3610207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F</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924967"/>
                  </a:ext>
                </a:extLst>
              </a:tr>
            </a:tbl>
          </a:graphicData>
        </a:graphic>
      </p:graphicFrame>
      <p:graphicFrame>
        <p:nvGraphicFramePr>
          <p:cNvPr id="9" name="Table 8">
            <a:extLst>
              <a:ext uri="{FF2B5EF4-FFF2-40B4-BE49-F238E27FC236}">
                <a16:creationId xmlns:a16="http://schemas.microsoft.com/office/drawing/2014/main" id="{9D2D57D9-3B07-49F8-8F2E-105BB5044596}"/>
              </a:ext>
            </a:extLst>
          </p:cNvPr>
          <p:cNvGraphicFramePr>
            <a:graphicFrameLocks noGrp="1"/>
          </p:cNvGraphicFramePr>
          <p:nvPr>
            <p:extLst>
              <p:ext uri="{D42A27DB-BD31-4B8C-83A1-F6EECF244321}">
                <p14:modId xmlns:p14="http://schemas.microsoft.com/office/powerpoint/2010/main" val="1905954699"/>
              </p:ext>
            </p:extLst>
          </p:nvPr>
        </p:nvGraphicFramePr>
        <p:xfrm>
          <a:off x="2381202" y="4673625"/>
          <a:ext cx="6156960" cy="1619250"/>
        </p:xfrm>
        <a:graphic>
          <a:graphicData uri="http://schemas.openxmlformats.org/drawingml/2006/table">
            <a:tbl>
              <a:tblPr firstRow="1" firstCol="1" bandRow="1"/>
              <a:tblGrid>
                <a:gridCol w="661035">
                  <a:extLst>
                    <a:ext uri="{9D8B030D-6E8A-4147-A177-3AD203B41FA5}">
                      <a16:colId xmlns:a16="http://schemas.microsoft.com/office/drawing/2014/main" val="3402972745"/>
                    </a:ext>
                  </a:extLst>
                </a:gridCol>
                <a:gridCol w="575310">
                  <a:extLst>
                    <a:ext uri="{9D8B030D-6E8A-4147-A177-3AD203B41FA5}">
                      <a16:colId xmlns:a16="http://schemas.microsoft.com/office/drawing/2014/main" val="2288634321"/>
                    </a:ext>
                  </a:extLst>
                </a:gridCol>
                <a:gridCol w="575310">
                  <a:extLst>
                    <a:ext uri="{9D8B030D-6E8A-4147-A177-3AD203B41FA5}">
                      <a16:colId xmlns:a16="http://schemas.microsoft.com/office/drawing/2014/main" val="1262217652"/>
                    </a:ext>
                  </a:extLst>
                </a:gridCol>
                <a:gridCol w="575310">
                  <a:extLst>
                    <a:ext uri="{9D8B030D-6E8A-4147-A177-3AD203B41FA5}">
                      <a16:colId xmlns:a16="http://schemas.microsoft.com/office/drawing/2014/main" val="3873809877"/>
                    </a:ext>
                  </a:extLst>
                </a:gridCol>
                <a:gridCol w="508635">
                  <a:extLst>
                    <a:ext uri="{9D8B030D-6E8A-4147-A177-3AD203B41FA5}">
                      <a16:colId xmlns:a16="http://schemas.microsoft.com/office/drawing/2014/main" val="2557555098"/>
                    </a:ext>
                  </a:extLst>
                </a:gridCol>
                <a:gridCol w="508635">
                  <a:extLst>
                    <a:ext uri="{9D8B030D-6E8A-4147-A177-3AD203B41FA5}">
                      <a16:colId xmlns:a16="http://schemas.microsoft.com/office/drawing/2014/main" val="1137317621"/>
                    </a:ext>
                  </a:extLst>
                </a:gridCol>
                <a:gridCol w="575310">
                  <a:extLst>
                    <a:ext uri="{9D8B030D-6E8A-4147-A177-3AD203B41FA5}">
                      <a16:colId xmlns:a16="http://schemas.microsoft.com/office/drawing/2014/main" val="4025920660"/>
                    </a:ext>
                  </a:extLst>
                </a:gridCol>
                <a:gridCol w="575310">
                  <a:extLst>
                    <a:ext uri="{9D8B030D-6E8A-4147-A177-3AD203B41FA5}">
                      <a16:colId xmlns:a16="http://schemas.microsoft.com/office/drawing/2014/main" val="195103047"/>
                    </a:ext>
                  </a:extLst>
                </a:gridCol>
                <a:gridCol w="575310">
                  <a:extLst>
                    <a:ext uri="{9D8B030D-6E8A-4147-A177-3AD203B41FA5}">
                      <a16:colId xmlns:a16="http://schemas.microsoft.com/office/drawing/2014/main" val="1840807494"/>
                    </a:ext>
                  </a:extLst>
                </a:gridCol>
                <a:gridCol w="508635">
                  <a:extLst>
                    <a:ext uri="{9D8B030D-6E8A-4147-A177-3AD203B41FA5}">
                      <a16:colId xmlns:a16="http://schemas.microsoft.com/office/drawing/2014/main" val="3876860379"/>
                    </a:ext>
                  </a:extLst>
                </a:gridCol>
                <a:gridCol w="518160">
                  <a:extLst>
                    <a:ext uri="{9D8B030D-6E8A-4147-A177-3AD203B41FA5}">
                      <a16:colId xmlns:a16="http://schemas.microsoft.com/office/drawing/2014/main" val="2704641409"/>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Random Access</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Low Delay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6102405"/>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1259119"/>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A1</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4225744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A2</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146576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111%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2259183"/>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C</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621254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E</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-0.89%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-0.61%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020198"/>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Overall</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578077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D</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114%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8075869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F</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6089545"/>
                  </a:ext>
                </a:extLst>
              </a:tr>
            </a:tbl>
          </a:graphicData>
        </a:graphic>
      </p:graphicFrame>
      <p:sp>
        <p:nvSpPr>
          <p:cNvPr id="10" name="TextBox 9">
            <a:extLst>
              <a:ext uri="{FF2B5EF4-FFF2-40B4-BE49-F238E27FC236}">
                <a16:creationId xmlns:a16="http://schemas.microsoft.com/office/drawing/2014/main" id="{CBCF0557-3023-47F3-A83F-100E3B2964A9}"/>
              </a:ext>
            </a:extLst>
          </p:cNvPr>
          <p:cNvSpPr txBox="1"/>
          <p:nvPr/>
        </p:nvSpPr>
        <p:spPr>
          <a:xfrm>
            <a:off x="4097867" y="2301180"/>
            <a:ext cx="3284554" cy="236347"/>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Test A1: GEO uses TPM-like angles</a:t>
            </a:r>
            <a:endParaRPr lang="en-US" sz="1600" dirty="0">
              <a:solidFill>
                <a:schemeClr val="tx2"/>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73A50C51-DF9E-4CE1-AA48-A1B9DE9B249E}"/>
              </a:ext>
            </a:extLst>
          </p:cNvPr>
          <p:cNvSpPr txBox="1"/>
          <p:nvPr/>
        </p:nvSpPr>
        <p:spPr>
          <a:xfrm>
            <a:off x="3888178" y="4422136"/>
            <a:ext cx="4400244" cy="236347"/>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Test A2: A1 + TPM uses GEO </a:t>
            </a:r>
            <a:r>
              <a:rPr lang="fr-FR" sz="1600" dirty="0" err="1">
                <a:solidFill>
                  <a:schemeClr val="tx2"/>
                </a:solidFill>
                <a:latin typeface="Microsoft Sans Serif"/>
                <a:cs typeface="Microsoft Sans Serif" panose="020B0604020202020204" pitchFamily="34" charset="0"/>
              </a:rPr>
              <a:t>weight</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calculation</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72057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EED7BF6-C204-4BC4-B8FF-46A3F5702D9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F572B365-A922-478E-923E-70E4833EF994}"/>
              </a:ext>
            </a:extLst>
          </p:cNvPr>
          <p:cNvSpPr>
            <a:spLocks noGrp="1"/>
          </p:cNvSpPr>
          <p:nvPr>
            <p:ph type="title"/>
          </p:nvPr>
        </p:nvSpPr>
        <p:spPr>
          <a:xfrm>
            <a:off x="495300" y="565125"/>
            <a:ext cx="11187112" cy="439479"/>
          </a:xfrm>
        </p:spPr>
        <p:txBody>
          <a:bodyPr/>
          <a:lstStyle/>
          <a:p>
            <a:r>
              <a:rPr lang="fr-FR" dirty="0" err="1"/>
              <a:t>Results</a:t>
            </a:r>
            <a:endParaRPr lang="en-US" dirty="0"/>
          </a:p>
        </p:txBody>
      </p:sp>
      <p:sp>
        <p:nvSpPr>
          <p:cNvPr id="4" name="Content Placeholder 3">
            <a:extLst>
              <a:ext uri="{FF2B5EF4-FFF2-40B4-BE49-F238E27FC236}">
                <a16:creationId xmlns:a16="http://schemas.microsoft.com/office/drawing/2014/main" id="{9D90105F-9584-4936-8149-ECF37FBDE092}"/>
              </a:ext>
            </a:extLst>
          </p:cNvPr>
          <p:cNvSpPr>
            <a:spLocks noGrp="1"/>
          </p:cNvSpPr>
          <p:nvPr>
            <p:ph sz="quarter" idx="14"/>
          </p:nvPr>
        </p:nvSpPr>
        <p:spPr/>
        <p:txBody>
          <a:bodyPr/>
          <a:lstStyle/>
          <a:p>
            <a:r>
              <a:rPr lang="fr-FR" dirty="0"/>
              <a:t>Test B: On top of P0107 (GEO uses 64 partitions: 20 angles + 4 distances)</a:t>
            </a:r>
            <a:endParaRPr lang="en-US" dirty="0"/>
          </a:p>
        </p:txBody>
      </p:sp>
      <p:sp>
        <p:nvSpPr>
          <p:cNvPr id="5" name="Subtitle 4">
            <a:extLst>
              <a:ext uri="{FF2B5EF4-FFF2-40B4-BE49-F238E27FC236}">
                <a16:creationId xmlns:a16="http://schemas.microsoft.com/office/drawing/2014/main" id="{659E6C59-4578-4D30-B122-186D7E0C2C72}"/>
              </a:ext>
            </a:extLst>
          </p:cNvPr>
          <p:cNvSpPr>
            <a:spLocks noGrp="1"/>
          </p:cNvSpPr>
          <p:nvPr>
            <p:ph type="subTitle" idx="1"/>
          </p:nvPr>
        </p:nvSpPr>
        <p:spPr/>
        <p:txBody>
          <a:bodyPr/>
          <a:lstStyle/>
          <a:p>
            <a:endParaRPr lang="en-US" dirty="0"/>
          </a:p>
        </p:txBody>
      </p:sp>
      <p:graphicFrame>
        <p:nvGraphicFramePr>
          <p:cNvPr id="7" name="Table 6">
            <a:extLst>
              <a:ext uri="{FF2B5EF4-FFF2-40B4-BE49-F238E27FC236}">
                <a16:creationId xmlns:a16="http://schemas.microsoft.com/office/drawing/2014/main" id="{2BB8B14E-FC40-45B0-907F-FD4401F810F1}"/>
              </a:ext>
            </a:extLst>
          </p:cNvPr>
          <p:cNvGraphicFramePr>
            <a:graphicFrameLocks noGrp="1"/>
          </p:cNvGraphicFramePr>
          <p:nvPr>
            <p:extLst>
              <p:ext uri="{D42A27DB-BD31-4B8C-83A1-F6EECF244321}">
                <p14:modId xmlns:p14="http://schemas.microsoft.com/office/powerpoint/2010/main" val="2830880529"/>
              </p:ext>
            </p:extLst>
          </p:nvPr>
        </p:nvGraphicFramePr>
        <p:xfrm>
          <a:off x="434956" y="2537527"/>
          <a:ext cx="6156960" cy="1619250"/>
        </p:xfrm>
        <a:graphic>
          <a:graphicData uri="http://schemas.openxmlformats.org/drawingml/2006/table">
            <a:tbl>
              <a:tblPr firstRow="1" firstCol="1" bandRow="1"/>
              <a:tblGrid>
                <a:gridCol w="661035">
                  <a:extLst>
                    <a:ext uri="{9D8B030D-6E8A-4147-A177-3AD203B41FA5}">
                      <a16:colId xmlns:a16="http://schemas.microsoft.com/office/drawing/2014/main" val="3016860618"/>
                    </a:ext>
                  </a:extLst>
                </a:gridCol>
                <a:gridCol w="575310">
                  <a:extLst>
                    <a:ext uri="{9D8B030D-6E8A-4147-A177-3AD203B41FA5}">
                      <a16:colId xmlns:a16="http://schemas.microsoft.com/office/drawing/2014/main" val="1247993380"/>
                    </a:ext>
                  </a:extLst>
                </a:gridCol>
                <a:gridCol w="575310">
                  <a:extLst>
                    <a:ext uri="{9D8B030D-6E8A-4147-A177-3AD203B41FA5}">
                      <a16:colId xmlns:a16="http://schemas.microsoft.com/office/drawing/2014/main" val="862200435"/>
                    </a:ext>
                  </a:extLst>
                </a:gridCol>
                <a:gridCol w="575310">
                  <a:extLst>
                    <a:ext uri="{9D8B030D-6E8A-4147-A177-3AD203B41FA5}">
                      <a16:colId xmlns:a16="http://schemas.microsoft.com/office/drawing/2014/main" val="3059331337"/>
                    </a:ext>
                  </a:extLst>
                </a:gridCol>
                <a:gridCol w="508635">
                  <a:extLst>
                    <a:ext uri="{9D8B030D-6E8A-4147-A177-3AD203B41FA5}">
                      <a16:colId xmlns:a16="http://schemas.microsoft.com/office/drawing/2014/main" val="20382352"/>
                    </a:ext>
                  </a:extLst>
                </a:gridCol>
                <a:gridCol w="508635">
                  <a:extLst>
                    <a:ext uri="{9D8B030D-6E8A-4147-A177-3AD203B41FA5}">
                      <a16:colId xmlns:a16="http://schemas.microsoft.com/office/drawing/2014/main" val="544860530"/>
                    </a:ext>
                  </a:extLst>
                </a:gridCol>
                <a:gridCol w="575310">
                  <a:extLst>
                    <a:ext uri="{9D8B030D-6E8A-4147-A177-3AD203B41FA5}">
                      <a16:colId xmlns:a16="http://schemas.microsoft.com/office/drawing/2014/main" val="1893284444"/>
                    </a:ext>
                  </a:extLst>
                </a:gridCol>
                <a:gridCol w="575310">
                  <a:extLst>
                    <a:ext uri="{9D8B030D-6E8A-4147-A177-3AD203B41FA5}">
                      <a16:colId xmlns:a16="http://schemas.microsoft.com/office/drawing/2014/main" val="1763027566"/>
                    </a:ext>
                  </a:extLst>
                </a:gridCol>
                <a:gridCol w="575310">
                  <a:extLst>
                    <a:ext uri="{9D8B030D-6E8A-4147-A177-3AD203B41FA5}">
                      <a16:colId xmlns:a16="http://schemas.microsoft.com/office/drawing/2014/main" val="1779643159"/>
                    </a:ext>
                  </a:extLst>
                </a:gridCol>
                <a:gridCol w="508635">
                  <a:extLst>
                    <a:ext uri="{9D8B030D-6E8A-4147-A177-3AD203B41FA5}">
                      <a16:colId xmlns:a16="http://schemas.microsoft.com/office/drawing/2014/main" val="3603788474"/>
                    </a:ext>
                  </a:extLst>
                </a:gridCol>
                <a:gridCol w="518160">
                  <a:extLst>
                    <a:ext uri="{9D8B030D-6E8A-4147-A177-3AD203B41FA5}">
                      <a16:colId xmlns:a16="http://schemas.microsoft.com/office/drawing/2014/main" val="117410778"/>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Random Access</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Low Delay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8465422"/>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647044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A1</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32761399"/>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A2</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609302"/>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0499398"/>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C</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-0.80%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005801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E</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-0.95%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275149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Overall</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866102"/>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D</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3610207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F</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924967"/>
                  </a:ext>
                </a:extLst>
              </a:tr>
            </a:tbl>
          </a:graphicData>
        </a:graphic>
      </p:graphicFrame>
      <p:graphicFrame>
        <p:nvGraphicFramePr>
          <p:cNvPr id="9" name="Table 8">
            <a:extLst>
              <a:ext uri="{FF2B5EF4-FFF2-40B4-BE49-F238E27FC236}">
                <a16:creationId xmlns:a16="http://schemas.microsoft.com/office/drawing/2014/main" id="{9D2D57D9-3B07-49F8-8F2E-105BB5044596}"/>
              </a:ext>
            </a:extLst>
          </p:cNvPr>
          <p:cNvGraphicFramePr>
            <a:graphicFrameLocks noGrp="1"/>
          </p:cNvGraphicFramePr>
          <p:nvPr>
            <p:extLst>
              <p:ext uri="{D42A27DB-BD31-4B8C-83A1-F6EECF244321}">
                <p14:modId xmlns:p14="http://schemas.microsoft.com/office/powerpoint/2010/main" val="2475411370"/>
              </p:ext>
            </p:extLst>
          </p:nvPr>
        </p:nvGraphicFramePr>
        <p:xfrm>
          <a:off x="434956" y="4673625"/>
          <a:ext cx="6156960" cy="1619250"/>
        </p:xfrm>
        <a:graphic>
          <a:graphicData uri="http://schemas.openxmlformats.org/drawingml/2006/table">
            <a:tbl>
              <a:tblPr firstRow="1" firstCol="1" bandRow="1"/>
              <a:tblGrid>
                <a:gridCol w="661035">
                  <a:extLst>
                    <a:ext uri="{9D8B030D-6E8A-4147-A177-3AD203B41FA5}">
                      <a16:colId xmlns:a16="http://schemas.microsoft.com/office/drawing/2014/main" val="3402972745"/>
                    </a:ext>
                  </a:extLst>
                </a:gridCol>
                <a:gridCol w="575310">
                  <a:extLst>
                    <a:ext uri="{9D8B030D-6E8A-4147-A177-3AD203B41FA5}">
                      <a16:colId xmlns:a16="http://schemas.microsoft.com/office/drawing/2014/main" val="2288634321"/>
                    </a:ext>
                  </a:extLst>
                </a:gridCol>
                <a:gridCol w="575310">
                  <a:extLst>
                    <a:ext uri="{9D8B030D-6E8A-4147-A177-3AD203B41FA5}">
                      <a16:colId xmlns:a16="http://schemas.microsoft.com/office/drawing/2014/main" val="1262217652"/>
                    </a:ext>
                  </a:extLst>
                </a:gridCol>
                <a:gridCol w="575310">
                  <a:extLst>
                    <a:ext uri="{9D8B030D-6E8A-4147-A177-3AD203B41FA5}">
                      <a16:colId xmlns:a16="http://schemas.microsoft.com/office/drawing/2014/main" val="3873809877"/>
                    </a:ext>
                  </a:extLst>
                </a:gridCol>
                <a:gridCol w="508635">
                  <a:extLst>
                    <a:ext uri="{9D8B030D-6E8A-4147-A177-3AD203B41FA5}">
                      <a16:colId xmlns:a16="http://schemas.microsoft.com/office/drawing/2014/main" val="2557555098"/>
                    </a:ext>
                  </a:extLst>
                </a:gridCol>
                <a:gridCol w="508635">
                  <a:extLst>
                    <a:ext uri="{9D8B030D-6E8A-4147-A177-3AD203B41FA5}">
                      <a16:colId xmlns:a16="http://schemas.microsoft.com/office/drawing/2014/main" val="1137317621"/>
                    </a:ext>
                  </a:extLst>
                </a:gridCol>
                <a:gridCol w="575310">
                  <a:extLst>
                    <a:ext uri="{9D8B030D-6E8A-4147-A177-3AD203B41FA5}">
                      <a16:colId xmlns:a16="http://schemas.microsoft.com/office/drawing/2014/main" val="4025920660"/>
                    </a:ext>
                  </a:extLst>
                </a:gridCol>
                <a:gridCol w="575310">
                  <a:extLst>
                    <a:ext uri="{9D8B030D-6E8A-4147-A177-3AD203B41FA5}">
                      <a16:colId xmlns:a16="http://schemas.microsoft.com/office/drawing/2014/main" val="195103047"/>
                    </a:ext>
                  </a:extLst>
                </a:gridCol>
                <a:gridCol w="575310">
                  <a:extLst>
                    <a:ext uri="{9D8B030D-6E8A-4147-A177-3AD203B41FA5}">
                      <a16:colId xmlns:a16="http://schemas.microsoft.com/office/drawing/2014/main" val="1840807494"/>
                    </a:ext>
                  </a:extLst>
                </a:gridCol>
                <a:gridCol w="508635">
                  <a:extLst>
                    <a:ext uri="{9D8B030D-6E8A-4147-A177-3AD203B41FA5}">
                      <a16:colId xmlns:a16="http://schemas.microsoft.com/office/drawing/2014/main" val="3876860379"/>
                    </a:ext>
                  </a:extLst>
                </a:gridCol>
                <a:gridCol w="518160">
                  <a:extLst>
                    <a:ext uri="{9D8B030D-6E8A-4147-A177-3AD203B41FA5}">
                      <a16:colId xmlns:a16="http://schemas.microsoft.com/office/drawing/2014/main" val="2704641409"/>
                    </a:ext>
                  </a:extLst>
                </a:gridCol>
              </a:tblGrid>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Random Access</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effectLst/>
                          <a:latin typeface="Times New Roman" panose="02020603050405020304" pitchFamily="18" charset="0"/>
                          <a:ea typeface="PMingLiU" panose="02020500000000000000" pitchFamily="18" charset="-120"/>
                        </a:rPr>
                        <a:t>Low Delay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6102405"/>
                  </a:ext>
                </a:extLst>
              </a:tr>
              <a:tr h="1619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Y</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U</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V</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EncT</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DecT</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1259119"/>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A1</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42257444"/>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A2</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146576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B</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2259183"/>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Class C</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621254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E</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x</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-0.94%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020198"/>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Overall</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b="1"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5780775"/>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D</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-0.72%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8075869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Class F</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PMingLiU" panose="02020500000000000000" pitchFamily="18" charset="-120"/>
                        </a:rPr>
                        <a:t> </a:t>
                      </a:r>
                      <a:endParaRPr lang="en-US" sz="1100">
                        <a:effectLst/>
                        <a:latin typeface="Times New Roman" panose="02020603050405020304" pitchFamily="18" charset="0"/>
                        <a:ea typeface="PMingLiU" panose="02020500000000000000" pitchFamily="18" charset="-12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PMingLiU" panose="02020500000000000000" pitchFamily="18" charset="-120"/>
                        </a:rPr>
                        <a:t> </a:t>
                      </a:r>
                      <a:endParaRPr lang="en-US" sz="1100" dirty="0">
                        <a:effectLst/>
                        <a:latin typeface="Times New Roman" panose="02020603050405020304" pitchFamily="18" charset="0"/>
                        <a:ea typeface="PMingLiU" panose="02020500000000000000" pitchFamily="18" charset="-12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6089545"/>
                  </a:ext>
                </a:extLst>
              </a:tr>
            </a:tbl>
          </a:graphicData>
        </a:graphic>
      </p:graphicFrame>
      <p:sp>
        <p:nvSpPr>
          <p:cNvPr id="10" name="TextBox 9">
            <a:extLst>
              <a:ext uri="{FF2B5EF4-FFF2-40B4-BE49-F238E27FC236}">
                <a16:creationId xmlns:a16="http://schemas.microsoft.com/office/drawing/2014/main" id="{CBCF0557-3023-47F3-A83F-100E3B2964A9}"/>
              </a:ext>
            </a:extLst>
          </p:cNvPr>
          <p:cNvSpPr txBox="1"/>
          <p:nvPr/>
        </p:nvSpPr>
        <p:spPr>
          <a:xfrm>
            <a:off x="2151621" y="2301180"/>
            <a:ext cx="3284554" cy="236347"/>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Test B1: GEO uses TPM-like angles</a:t>
            </a:r>
            <a:endParaRPr lang="en-US" sz="1600" dirty="0">
              <a:solidFill>
                <a:schemeClr val="tx2"/>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73A50C51-DF9E-4CE1-AA48-A1B9DE9B249E}"/>
              </a:ext>
            </a:extLst>
          </p:cNvPr>
          <p:cNvSpPr txBox="1"/>
          <p:nvPr/>
        </p:nvSpPr>
        <p:spPr>
          <a:xfrm>
            <a:off x="1941932" y="4422136"/>
            <a:ext cx="4400244" cy="236347"/>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Test B2: B1 + TPM uses GEO </a:t>
            </a:r>
            <a:r>
              <a:rPr lang="fr-FR" sz="1600" dirty="0" err="1">
                <a:solidFill>
                  <a:schemeClr val="tx2"/>
                </a:solidFill>
                <a:latin typeface="Microsoft Sans Serif"/>
                <a:cs typeface="Microsoft Sans Serif" panose="020B0604020202020204" pitchFamily="34" charset="0"/>
              </a:rPr>
              <a:t>weight</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calculation</a:t>
            </a:r>
            <a:endParaRPr lang="en-US" sz="1600" dirty="0">
              <a:solidFill>
                <a:schemeClr val="tx2"/>
              </a:solidFill>
              <a:latin typeface="Microsoft Sans Serif"/>
              <a:cs typeface="Microsoft Sans Serif" panose="020B0604020202020204" pitchFamily="34" charset="0"/>
            </a:endParaRPr>
          </a:p>
        </p:txBody>
      </p:sp>
      <p:graphicFrame>
        <p:nvGraphicFramePr>
          <p:cNvPr id="11" name="Content Placeholder 7">
            <a:extLst>
              <a:ext uri="{FF2B5EF4-FFF2-40B4-BE49-F238E27FC236}">
                <a16:creationId xmlns:a16="http://schemas.microsoft.com/office/drawing/2014/main" id="{1552A35F-FFAC-4F34-B4AD-6BFBEBA0CBE8}"/>
              </a:ext>
            </a:extLst>
          </p:cNvPr>
          <p:cNvGraphicFramePr>
            <a:graphicFrameLocks/>
          </p:cNvGraphicFramePr>
          <p:nvPr>
            <p:extLst>
              <p:ext uri="{D42A27DB-BD31-4B8C-83A1-F6EECF244321}">
                <p14:modId xmlns:p14="http://schemas.microsoft.com/office/powerpoint/2010/main" val="4071453600"/>
              </p:ext>
            </p:extLst>
          </p:nvPr>
        </p:nvGraphicFramePr>
        <p:xfrm>
          <a:off x="8904650" y="2419353"/>
          <a:ext cx="1905000" cy="3238500"/>
        </p:xfrm>
        <a:graphic>
          <a:graphicData uri="http://schemas.openxmlformats.org/drawingml/2006/table">
            <a:tbl>
              <a:tblPr>
                <a:tableStyleId>{5C22544A-7EE6-4342-B048-85BDC9FD1C3A}</a:tableStyleId>
              </a:tblPr>
              <a:tblGrid>
                <a:gridCol w="593725">
                  <a:extLst>
                    <a:ext uri="{9D8B030D-6E8A-4147-A177-3AD203B41FA5}">
                      <a16:colId xmlns:a16="http://schemas.microsoft.com/office/drawing/2014/main" val="3744359622"/>
                    </a:ext>
                  </a:extLst>
                </a:gridCol>
                <a:gridCol w="685800">
                  <a:extLst>
                    <a:ext uri="{9D8B030D-6E8A-4147-A177-3AD203B41FA5}">
                      <a16:colId xmlns:a16="http://schemas.microsoft.com/office/drawing/2014/main" val="3990486857"/>
                    </a:ext>
                  </a:extLst>
                </a:gridCol>
                <a:gridCol w="625475">
                  <a:extLst>
                    <a:ext uri="{9D8B030D-6E8A-4147-A177-3AD203B41FA5}">
                      <a16:colId xmlns:a16="http://schemas.microsoft.com/office/drawing/2014/main" val="388157457"/>
                    </a:ext>
                  </a:extLst>
                </a:gridCol>
              </a:tblGrid>
              <a:tr h="190500">
                <a:tc>
                  <a:txBody>
                    <a:bodyPr/>
                    <a:lstStyle/>
                    <a:p>
                      <a:pPr algn="ctr" fontAlgn="b"/>
                      <a:r>
                        <a:rPr lang="en-US" sz="1100" b="1" u="none" strike="noStrike" dirty="0">
                          <a:effectLst/>
                        </a:rPr>
                        <a:t>Angle (°)</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1" u="none" strike="noStrike" dirty="0">
                          <a:effectLst/>
                        </a:rPr>
                        <a:t>Ratio W:H</a:t>
                      </a:r>
                      <a:endParaRPr lang="en-US"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fr-FR" sz="1100" b="1" i="0" u="none" strike="noStrike" dirty="0" err="1">
                          <a:solidFill>
                            <a:srgbClr val="000000"/>
                          </a:solidFill>
                          <a:effectLst/>
                          <a:latin typeface="Calibri" panose="020F0502020204030204" pitchFamily="34" charset="0"/>
                        </a:rPr>
                        <a:t>Dist</a:t>
                      </a:r>
                      <a:endParaRPr lang="en-US"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83050484"/>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0°</a:t>
                      </a:r>
                    </a:p>
                  </a:txBody>
                  <a:tcPr marL="9525" marR="9525" marT="9525" marB="0" anchor="b"/>
                </a:tc>
                <a:tc>
                  <a:txBody>
                    <a:bodyPr/>
                    <a:lstStyle/>
                    <a:p>
                      <a:pPr algn="ctr" fontAlgn="b"/>
                      <a:r>
                        <a:rPr lang="en-US" sz="1100" u="none" strike="noStrike" dirty="0">
                          <a:effectLst/>
                        </a:rPr>
                        <a:t>0:1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fr-FR" sz="1100" b="0" i="0" u="none" strike="noStrike" dirty="0">
                          <a:solidFill>
                            <a:srgbClr val="000000"/>
                          </a:solidFill>
                          <a:effectLst/>
                          <a:latin typeface="Calibri" panose="020F0502020204030204" pitchFamily="34" charset="0"/>
                        </a:rPr>
                        <a:t>{1, 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01684755"/>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7.13°</a:t>
                      </a:r>
                    </a:p>
                  </a:txBody>
                  <a:tcPr marL="9525" marR="9525" marT="9525" marB="0" anchor="b"/>
                </a:tc>
                <a:tc>
                  <a:txBody>
                    <a:bodyPr/>
                    <a:lstStyle/>
                    <a:p>
                      <a:pPr algn="ctr" fontAlgn="b"/>
                      <a:r>
                        <a:rPr lang="en-US" sz="1100" u="none" strike="sngStrike" dirty="0">
                          <a:effectLst/>
                        </a:rPr>
                        <a:t>1:8</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67190068"/>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14.04°</a:t>
                      </a:r>
                    </a:p>
                  </a:txBody>
                  <a:tcPr marL="9525" marR="9525" marT="9525" marB="0" anchor="b"/>
                </a:tc>
                <a:tc>
                  <a:txBody>
                    <a:bodyPr/>
                    <a:lstStyle/>
                    <a:p>
                      <a:pPr algn="ctr" fontAlgn="b"/>
                      <a:r>
                        <a:rPr lang="en-US" sz="1100" u="none" strike="noStrike" dirty="0">
                          <a:effectLst/>
                        </a:rPr>
                        <a:t>1:4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32650093"/>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26.57°</a:t>
                      </a:r>
                    </a:p>
                  </a:txBody>
                  <a:tcPr marL="9525" marR="9525" marT="9525" marB="0" anchor="b"/>
                </a:tc>
                <a:tc>
                  <a:txBody>
                    <a:bodyPr/>
                    <a:lstStyle/>
                    <a:p>
                      <a:pPr algn="ctr" fontAlgn="b"/>
                      <a:r>
                        <a:rPr lang="en-US" sz="1100" u="none" strike="noStrike" dirty="0">
                          <a:effectLst/>
                        </a:rPr>
                        <a:t>1:2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4695844"/>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45°</a:t>
                      </a:r>
                    </a:p>
                  </a:txBody>
                  <a:tcPr marL="9525" marR="9525" marT="9525" marB="0" anchor="b"/>
                </a:tc>
                <a:tc>
                  <a:txBody>
                    <a:bodyPr/>
                    <a:lstStyle/>
                    <a:p>
                      <a:pPr algn="ctr" fontAlgn="b"/>
                      <a:r>
                        <a:rPr lang="en-US" sz="1100" u="none" strike="noStrike" dirty="0">
                          <a:effectLst/>
                        </a:rPr>
                        <a:t>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0127116"/>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63.43°</a:t>
                      </a:r>
                    </a:p>
                  </a:txBody>
                  <a:tcPr marL="9525" marR="9525" marT="9525" marB="0" anchor="b"/>
                </a:tc>
                <a:tc>
                  <a:txBody>
                    <a:bodyPr/>
                    <a:lstStyle/>
                    <a:p>
                      <a:pPr algn="ctr" fontAlgn="b"/>
                      <a:r>
                        <a:rPr lang="en-US" sz="1100" u="none" strike="noStrike" dirty="0">
                          <a:effectLst/>
                        </a:rPr>
                        <a:t>2:1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45529095"/>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75.96°</a:t>
                      </a:r>
                    </a:p>
                  </a:txBody>
                  <a:tcPr marL="9525" marR="9525" marT="9525" marB="0" anchor="b"/>
                </a:tc>
                <a:tc>
                  <a:txBody>
                    <a:bodyPr/>
                    <a:lstStyle/>
                    <a:p>
                      <a:pPr algn="ctr" fontAlgn="b"/>
                      <a:r>
                        <a:rPr lang="en-US" sz="1100" u="none" strike="sngStrike" dirty="0">
                          <a:effectLst/>
                        </a:rPr>
                        <a:t>4:1</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87008728"/>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82.87°</a:t>
                      </a:r>
                    </a:p>
                  </a:txBody>
                  <a:tcPr marL="9525" marR="9525" marT="9525" marB="0" anchor="b"/>
                </a:tc>
                <a:tc>
                  <a:txBody>
                    <a:bodyPr/>
                    <a:lstStyle/>
                    <a:p>
                      <a:pPr algn="ctr" fontAlgn="b"/>
                      <a:r>
                        <a:rPr lang="en-US" sz="1100" u="none" strike="sngStrike" dirty="0">
                          <a:effectLst/>
                        </a:rPr>
                        <a:t>8:1</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96837641"/>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90°</a:t>
                      </a:r>
                    </a:p>
                  </a:txBody>
                  <a:tcPr marL="9525" marR="9525" marT="9525" marB="0" anchor="b"/>
                </a:tc>
                <a:tc>
                  <a:txBody>
                    <a:bodyPr/>
                    <a:lstStyle/>
                    <a:p>
                      <a:pPr algn="ctr" fontAlgn="b"/>
                      <a:r>
                        <a:rPr lang="en-US" sz="1100" u="none" strike="noStrike" dirty="0">
                          <a:effectLst/>
                        </a:rPr>
                        <a:t>1:0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{1, 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70013530"/>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97.13°</a:t>
                      </a:r>
                    </a:p>
                  </a:txBody>
                  <a:tcPr marL="9525" marR="9525" marT="9525" marB="0" anchor="b"/>
                </a:tc>
                <a:tc>
                  <a:txBody>
                    <a:bodyPr/>
                    <a:lstStyle/>
                    <a:p>
                      <a:pPr algn="ctr" fontAlgn="b"/>
                      <a:r>
                        <a:rPr lang="en-US" sz="1100" u="none" strike="sngStrike" dirty="0">
                          <a:effectLst/>
                        </a:rPr>
                        <a:t>-8:1</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90046571"/>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104.04°</a:t>
                      </a:r>
                    </a:p>
                  </a:txBody>
                  <a:tcPr marL="9525" marR="9525" marT="9525" marB="0" anchor="b"/>
                </a:tc>
                <a:tc>
                  <a:txBody>
                    <a:bodyPr/>
                    <a:lstStyle/>
                    <a:p>
                      <a:pPr algn="ctr" fontAlgn="b"/>
                      <a:r>
                        <a:rPr lang="en-US" sz="1100" u="none" strike="sngStrike" dirty="0">
                          <a:effectLst/>
                        </a:rPr>
                        <a:t>-4:1</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43647397"/>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116.57°</a:t>
                      </a:r>
                    </a:p>
                  </a:txBody>
                  <a:tcPr marL="9525" marR="9525" marT="9525" marB="0" anchor="b"/>
                </a:tc>
                <a:tc>
                  <a:txBody>
                    <a:bodyPr/>
                    <a:lstStyle/>
                    <a:p>
                      <a:pPr algn="ctr" fontAlgn="b"/>
                      <a:r>
                        <a:rPr lang="en-US" sz="1100" u="none" strike="noStrike" dirty="0">
                          <a:effectLst/>
                        </a:rPr>
                        <a:t>-2:1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01749261"/>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135°</a:t>
                      </a:r>
                    </a:p>
                  </a:txBody>
                  <a:tcPr marL="9525" marR="9525" marT="9525" marB="0" anchor="b"/>
                </a:tc>
                <a:tc>
                  <a:txBody>
                    <a:bodyPr/>
                    <a:lstStyle/>
                    <a:p>
                      <a:pPr algn="ctr" fontAlgn="b"/>
                      <a:r>
                        <a:rPr lang="en-US" sz="1100" u="none" strike="noStrike" dirty="0">
                          <a:effectLst/>
                        </a:rPr>
                        <a:t>-1:1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029356"/>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153.43°</a:t>
                      </a:r>
                    </a:p>
                  </a:txBody>
                  <a:tcPr marL="9525" marR="9525" marT="9525" marB="0" anchor="b"/>
                </a:tc>
                <a:tc>
                  <a:txBody>
                    <a:bodyPr/>
                    <a:lstStyle/>
                    <a:p>
                      <a:pPr algn="ctr" fontAlgn="b"/>
                      <a:r>
                        <a:rPr lang="en-US" sz="1100" u="none" strike="noStrike" dirty="0">
                          <a:effectLst/>
                        </a:rPr>
                        <a:t>-1:2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08635294"/>
                  </a:ext>
                </a:extLst>
              </a:tr>
              <a:tr h="190500">
                <a:tc>
                  <a:txBody>
                    <a:bodyPr/>
                    <a:lstStyle/>
                    <a:p>
                      <a:pPr marL="0" algn="ctr" defTabSz="914400" rtl="0" eaLnBrk="1" fontAlgn="b" latinLnBrk="0" hangingPunct="1"/>
                      <a:r>
                        <a:rPr lang="en-US" sz="1100" u="none" strike="noStrike" kern="1200" dirty="0">
                          <a:solidFill>
                            <a:schemeClr val="dk1"/>
                          </a:solidFill>
                          <a:effectLst/>
                          <a:latin typeface="+mn-lt"/>
                          <a:ea typeface="+mn-ea"/>
                          <a:cs typeface="+mn-cs"/>
                        </a:rPr>
                        <a:t>165.96°</a:t>
                      </a:r>
                    </a:p>
                  </a:txBody>
                  <a:tcPr marL="9525" marR="9525" marT="9525" marB="0" anchor="b"/>
                </a:tc>
                <a:tc>
                  <a:txBody>
                    <a:bodyPr/>
                    <a:lstStyle/>
                    <a:p>
                      <a:pPr algn="ctr" fontAlgn="b"/>
                      <a:r>
                        <a:rPr lang="en-US" sz="1100" u="none" strike="noStrike" dirty="0">
                          <a:effectLst/>
                        </a:rPr>
                        <a:t>-1:4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Calibri" panose="020F0502020204030204" pitchFamily="34" charset="0"/>
                        </a:rPr>
                        <a:t>{0, 1, 2, 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42546956"/>
                  </a:ext>
                </a:extLst>
              </a:tr>
              <a:tr h="190500">
                <a:tc>
                  <a:txBody>
                    <a:bodyPr/>
                    <a:lstStyle/>
                    <a:p>
                      <a:pPr marL="0" algn="ctr" defTabSz="914400" rtl="0" eaLnBrk="1" fontAlgn="b" latinLnBrk="0" hangingPunct="1"/>
                      <a:r>
                        <a:rPr lang="en-US" sz="1100" u="none" strike="sngStrike" kern="1200" dirty="0">
                          <a:solidFill>
                            <a:schemeClr val="dk1"/>
                          </a:solidFill>
                          <a:effectLst/>
                          <a:latin typeface="+mn-lt"/>
                          <a:ea typeface="+mn-ea"/>
                          <a:cs typeface="+mn-cs"/>
                        </a:rPr>
                        <a:t>172.87°</a:t>
                      </a:r>
                    </a:p>
                  </a:txBody>
                  <a:tcPr marL="9525" marR="9525" marT="9525" marB="0" anchor="b"/>
                </a:tc>
                <a:tc>
                  <a:txBody>
                    <a:bodyPr/>
                    <a:lstStyle/>
                    <a:p>
                      <a:pPr algn="ctr" fontAlgn="b"/>
                      <a:r>
                        <a:rPr lang="en-US" sz="1100" u="none" strike="sngStrike" dirty="0">
                          <a:effectLst/>
                        </a:rPr>
                        <a:t>-1:8</a:t>
                      </a:r>
                      <a:endParaRPr lang="en-US" sz="1100" b="0" i="0" u="none" strike="sng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0" i="0" u="none" strike="sng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57898976"/>
                  </a:ext>
                </a:extLst>
              </a:tr>
            </a:tbl>
          </a:graphicData>
        </a:graphic>
      </p:graphicFrame>
      <p:sp>
        <p:nvSpPr>
          <p:cNvPr id="6" name="TextBox 5">
            <a:extLst>
              <a:ext uri="{FF2B5EF4-FFF2-40B4-BE49-F238E27FC236}">
                <a16:creationId xmlns:a16="http://schemas.microsoft.com/office/drawing/2014/main" id="{C99D9FB9-E25F-4809-B520-14A335403D46}"/>
              </a:ext>
            </a:extLst>
          </p:cNvPr>
          <p:cNvSpPr txBox="1"/>
          <p:nvPr/>
        </p:nvSpPr>
        <p:spPr>
          <a:xfrm>
            <a:off x="8184664" y="5674805"/>
            <a:ext cx="3670877" cy="472694"/>
          </a:xfrm>
          <a:prstGeom prst="rect">
            <a:avLst/>
          </a:prstGeom>
        </p:spPr>
        <p:txBody>
          <a:bodyPr wrap="none" lIns="0" tIns="0" rIns="0" bIns="0" rtlCol="0">
            <a:spAutoFit/>
          </a:bodyPr>
          <a:lstStyle/>
          <a:p>
            <a:pPr algn="l">
              <a:lnSpc>
                <a:spcPct val="96000"/>
              </a:lnSpc>
            </a:pPr>
            <a:r>
              <a:rPr lang="fr-FR" sz="1600" dirty="0">
                <a:solidFill>
                  <a:schemeClr val="tx2"/>
                </a:solidFill>
                <a:latin typeface="Microsoft Sans Serif"/>
                <a:cs typeface="Microsoft Sans Serif" panose="020B0604020202020204" pitchFamily="34" charset="0"/>
              </a:rPr>
              <a:t>Angles +180° do not have </a:t>
            </a:r>
            <a:r>
              <a:rPr lang="fr-FR" sz="1600" dirty="0" err="1">
                <a:solidFill>
                  <a:schemeClr val="tx2"/>
                </a:solidFill>
                <a:latin typeface="Microsoft Sans Serif"/>
                <a:cs typeface="Microsoft Sans Serif" panose="020B0604020202020204" pitchFamily="34" charset="0"/>
              </a:rPr>
              <a:t>dist</a:t>
            </a:r>
            <a:r>
              <a:rPr lang="fr-FR" sz="1600" dirty="0">
                <a:solidFill>
                  <a:schemeClr val="tx2"/>
                </a:solidFill>
                <a:latin typeface="Microsoft Sans Serif"/>
                <a:cs typeface="Microsoft Sans Serif" panose="020B0604020202020204" pitchFamily="34" charset="0"/>
              </a:rPr>
              <a:t> </a:t>
            </a:r>
            <a:r>
              <a:rPr lang="fr-FR" sz="1600" dirty="0" err="1">
                <a:solidFill>
                  <a:schemeClr val="tx2"/>
                </a:solidFill>
                <a:latin typeface="Microsoft Sans Serif"/>
                <a:cs typeface="Microsoft Sans Serif" panose="020B0604020202020204" pitchFamily="34" charset="0"/>
              </a:rPr>
              <a:t>equal</a:t>
            </a:r>
            <a:r>
              <a:rPr lang="fr-FR" sz="1600" dirty="0">
                <a:solidFill>
                  <a:schemeClr val="tx2"/>
                </a:solidFill>
                <a:latin typeface="Microsoft Sans Serif"/>
                <a:cs typeface="Microsoft Sans Serif" panose="020B0604020202020204" pitchFamily="34" charset="0"/>
              </a:rPr>
              <a:t> to 0</a:t>
            </a:r>
            <a:br>
              <a:rPr lang="fr-FR" sz="1600" dirty="0">
                <a:solidFill>
                  <a:schemeClr val="tx2"/>
                </a:solidFill>
                <a:latin typeface="Microsoft Sans Serif"/>
                <a:cs typeface="Microsoft Sans Serif" panose="020B0604020202020204" pitchFamily="34" charset="0"/>
              </a:rPr>
            </a:br>
            <a:r>
              <a:rPr lang="fr-FR" sz="1600" dirty="0" err="1">
                <a:solidFill>
                  <a:schemeClr val="tx2"/>
                </a:solidFill>
                <a:latin typeface="Microsoft Sans Serif"/>
                <a:cs typeface="Microsoft Sans Serif" panose="020B0604020202020204" pitchFamily="34" charset="0"/>
              </a:rPr>
              <a:t>allowed</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66224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19628-CA62-4427-A686-2FAA87C15BD9}"/>
              </a:ext>
            </a:extLst>
          </p:cNvPr>
          <p:cNvSpPr txBox="1"/>
          <p:nvPr/>
        </p:nvSpPr>
        <p:spPr>
          <a:xfrm>
            <a:off x="525545" y="2736118"/>
            <a:ext cx="11140910" cy="1385764"/>
          </a:xfrm>
          <a:prstGeom prst="rect">
            <a:avLst/>
          </a:prstGeom>
          <a:noFill/>
          <a:ln>
            <a:noFill/>
          </a:ln>
        </p:spPr>
        <p:txBody>
          <a:bodyPr wrap="square" lIns="137160" tIns="91440" rIns="0" bIns="91440" rtlCol="0" anchor="ctr">
            <a:spAutoFit/>
          </a:bodyPr>
          <a:lstStyle/>
          <a:p>
            <a:pPr marL="0" lvl="7">
              <a:lnSpc>
                <a:spcPct val="86000"/>
              </a:lnSpc>
              <a:spcBef>
                <a:spcPts val="1800"/>
              </a:spcBef>
              <a:buSzPct val="100000"/>
              <a:buFont typeface="Microsoft Sans Serif" panose="020B0604020202020204" pitchFamily="34" charset="0"/>
              <a:buChar char="​"/>
            </a:pPr>
            <a:r>
              <a:rPr lang="en-US" sz="5500" dirty="0">
                <a:solidFill>
                  <a:srgbClr val="000000">
                    <a:lumMod val="85000"/>
                    <a:lumOff val="15000"/>
                  </a:srgbClr>
                </a:solidFill>
              </a:rPr>
              <a:t>Thank you</a:t>
            </a:r>
          </a:p>
          <a:p>
            <a:pPr marL="0" lvl="6">
              <a:lnSpc>
                <a:spcPct val="107000"/>
              </a:lnSpc>
              <a:spcBef>
                <a:spcPts val="1200"/>
              </a:spcBef>
              <a:buFont typeface="Microsoft Sans Serif" panose="020B0604020202020204" pitchFamily="34" charset="0"/>
              <a:buChar char="​"/>
            </a:pPr>
            <a:r>
              <a:rPr lang="en-US" sz="2100" dirty="0">
                <a:solidFill>
                  <a:srgbClr val="000000">
                    <a:lumMod val="85000"/>
                    <a:lumOff val="15000"/>
                  </a:srgbClr>
                </a:solidFill>
              </a:rPr>
              <a:t>And thanks to </a:t>
            </a:r>
            <a:r>
              <a:rPr lang="en-US" sz="2100" dirty="0" err="1">
                <a:solidFill>
                  <a:srgbClr val="000000">
                    <a:lumMod val="85000"/>
                    <a:lumOff val="15000"/>
                  </a:srgbClr>
                </a:solidFill>
              </a:rPr>
              <a:t>Kwai</a:t>
            </a:r>
            <a:r>
              <a:rPr lang="en-US" sz="2100" dirty="0">
                <a:solidFill>
                  <a:srgbClr val="000000">
                    <a:lumMod val="85000"/>
                    <a:lumOff val="15000"/>
                  </a:srgbClr>
                </a:solidFill>
              </a:rPr>
              <a:t> for crosschecking this proposal </a:t>
            </a:r>
            <a:r>
              <a:rPr lang="en-US" sz="2100">
                <a:solidFill>
                  <a:srgbClr val="000000">
                    <a:lumMod val="85000"/>
                    <a:lumOff val="15000"/>
                  </a:srgbClr>
                </a:solidFill>
              </a:rPr>
              <a:t>(JVET-P0722)</a:t>
            </a:r>
            <a:endParaRPr lang="en-US" sz="2100" dirty="0">
              <a:solidFill>
                <a:srgbClr val="000000">
                  <a:lumMod val="85000"/>
                  <a:lumOff val="15000"/>
                </a:srgbClr>
              </a:solidFill>
            </a:endParaRPr>
          </a:p>
        </p:txBody>
      </p:sp>
    </p:spTree>
    <p:extLst>
      <p:ext uri="{BB962C8B-B14F-4D97-AF65-F5344CB8AC3E}">
        <p14:creationId xmlns:p14="http://schemas.microsoft.com/office/powerpoint/2010/main" val="7636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71ED11F3BE2074D976D6AA3F9136692" ma:contentTypeVersion="10" ma:contentTypeDescription="Create a new document." ma:contentTypeScope="" ma:versionID="afb7b5f5ea41be38d9654a00086a7203">
  <xsd:schema xmlns:xsd="http://www.w3.org/2001/XMLSchema" xmlns:xs="http://www.w3.org/2001/XMLSchema" xmlns:p="http://schemas.microsoft.com/office/2006/metadata/properties" xmlns:ns3="192fb995-1e8e-4ef2-ab21-ac7e6a647e98" targetNamespace="http://schemas.microsoft.com/office/2006/metadata/properties" ma:root="true" ma:fieldsID="046d2e2b7fa3dc13268f00cad38f316b" ns3:_="">
    <xsd:import namespace="192fb995-1e8e-4ef2-ab21-ac7e6a647e9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2fb995-1e8e-4ef2-ab21-ac7e6a647e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F29FCF-7C4B-46D2-8DC1-A4A2181E7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2fb995-1e8e-4ef2-ab21-ac7e6a647e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7475EA-29A4-412C-887C-35D2A046287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B58A5B6-DB48-42B9-A926-31C1339731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1354</TotalTime>
  <Words>1089</Words>
  <Application>Microsoft Office PowerPoint</Application>
  <PresentationFormat>Widescreen</PresentationFormat>
  <Paragraphs>527</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Cambria Math</vt:lpstr>
      <vt:lpstr>Century Gothic</vt:lpstr>
      <vt:lpstr>Microsoft Sans Serif</vt:lpstr>
      <vt:lpstr>Times New Roman</vt:lpstr>
      <vt:lpstr>Qualcomm Executive External</vt:lpstr>
      <vt:lpstr>JVET-P0264</vt:lpstr>
      <vt:lpstr>Geometric Partitioning (GEO)</vt:lpstr>
      <vt:lpstr>Proposal 1</vt:lpstr>
      <vt:lpstr>Proposal 2</vt:lpstr>
      <vt:lpstr>Results</vt:lpstr>
      <vt:lpstr>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JVET-P0264</dc:title>
  <dc:creator>Kevin Reuze</dc:creator>
  <cp:lastModifiedBy>Kevin Reuze</cp:lastModifiedBy>
  <cp:revision>8</cp:revision>
  <dcterms:created xsi:type="dcterms:W3CDTF">2019-09-30T08:44:24Z</dcterms:created>
  <dcterms:modified xsi:type="dcterms:W3CDTF">2019-10-01T09:03:51Z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0x010100471ED11F3BE2074D976D6AA3F9136692</vt:lpwstr>
  </property>
</Properties>
</file>