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0"/>
  </p:notesMasterIdLst>
  <p:sldIdLst>
    <p:sldId id="261" r:id="rId3"/>
    <p:sldId id="342" r:id="rId4"/>
    <p:sldId id="348" r:id="rId5"/>
    <p:sldId id="349" r:id="rId6"/>
    <p:sldId id="346" r:id="rId7"/>
    <p:sldId id="318" r:id="rId8"/>
    <p:sldId id="313" r:id="rId9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2A2A"/>
    <a:srgbClr val="005A9E"/>
    <a:srgbClr val="0066FF"/>
    <a:srgbClr val="0000E6"/>
    <a:srgbClr val="69D8FF"/>
    <a:srgbClr val="9CEA96"/>
    <a:srgbClr val="B9F274"/>
    <a:srgbClr val="A6F76F"/>
    <a:srgbClr val="99FF66"/>
    <a:srgbClr val="3395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55" autoAdjust="0"/>
    <p:restoredTop sz="94660"/>
  </p:normalViewPr>
  <p:slideViewPr>
    <p:cSldViewPr>
      <p:cViewPr varScale="1">
        <p:scale>
          <a:sx n="100" d="100"/>
          <a:sy n="100" d="100"/>
        </p:scale>
        <p:origin x="160" y="76"/>
      </p:cViewPr>
      <p:guideLst>
        <p:guide orient="horz" pos="162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05.10.2019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4169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8786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36106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215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4685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8" y="1421905"/>
            <a:ext cx="8064896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JVET-P0253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Non-CE4: Simplify the division process of DMVR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2643758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K. Abe</a:t>
            </a: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</a:t>
            </a:r>
            <a:r>
              <a:rPr kumimoji="0" lang="ja-JP" altLang="en-US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Y. Kato, </a:t>
            </a:r>
            <a:r>
              <a:rPr kumimoji="0" lang="ja-JP" altLang="en-US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T. Toma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Panasonic Corporation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Introduction</a:t>
            </a: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E2F7D205-5273-47D3-BC20-6C642469B873}"/>
              </a:ext>
            </a:extLst>
          </p:cNvPr>
          <p:cNvSpPr txBox="1"/>
          <p:nvPr/>
        </p:nvSpPr>
        <p:spPr>
          <a:xfrm>
            <a:off x="395536" y="411510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Division process of DMVR</a:t>
            </a:r>
            <a:endParaRPr lang="ja-JP" altLang="ja-JP" sz="2000" dirty="0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D3E884B0-22FB-4617-A8E0-19A3439B0BB5}"/>
              </a:ext>
            </a:extLst>
          </p:cNvPr>
          <p:cNvSpPr/>
          <p:nvPr/>
        </p:nvSpPr>
        <p:spPr>
          <a:xfrm>
            <a:off x="179512" y="508230"/>
            <a:ext cx="216024" cy="216024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BD83FCE-B84E-4BDA-959A-B13E6D497248}"/>
              </a:ext>
            </a:extLst>
          </p:cNvPr>
          <p:cNvSpPr/>
          <p:nvPr/>
        </p:nvSpPr>
        <p:spPr bwMode="auto">
          <a:xfrm>
            <a:off x="1159768" y="1292374"/>
            <a:ext cx="1219200" cy="11430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9" name="楕円 18">
            <a:extLst>
              <a:ext uri="{FF2B5EF4-FFF2-40B4-BE49-F238E27FC236}">
                <a16:creationId xmlns:a16="http://schemas.microsoft.com/office/drawing/2014/main" id="{9F704369-2F6E-4D8F-984C-8B3B44E125A2}"/>
              </a:ext>
            </a:extLst>
          </p:cNvPr>
          <p:cNvSpPr/>
          <p:nvPr/>
        </p:nvSpPr>
        <p:spPr bwMode="auto">
          <a:xfrm>
            <a:off x="1159768" y="1292374"/>
            <a:ext cx="76200" cy="76200"/>
          </a:xfrm>
          <a:prstGeom prst="ellipse">
            <a:avLst/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AE966CA9-E72E-4C91-975D-F1C9DA4B8711}"/>
              </a:ext>
            </a:extLst>
          </p:cNvPr>
          <p:cNvSpPr/>
          <p:nvPr/>
        </p:nvSpPr>
        <p:spPr bwMode="auto">
          <a:xfrm>
            <a:off x="1159768" y="11399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59BC5493-8E0B-4E87-A532-733CFE6B16BD}"/>
              </a:ext>
            </a:extLst>
          </p:cNvPr>
          <p:cNvSpPr/>
          <p:nvPr/>
        </p:nvSpPr>
        <p:spPr bwMode="auto">
          <a:xfrm>
            <a:off x="1159768" y="9875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84E74176-1F00-408A-9859-A55E0BE0C3FF}"/>
              </a:ext>
            </a:extLst>
          </p:cNvPr>
          <p:cNvSpPr/>
          <p:nvPr/>
        </p:nvSpPr>
        <p:spPr bwMode="auto">
          <a:xfrm>
            <a:off x="1007368" y="11399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23" name="楕円 22">
            <a:extLst>
              <a:ext uri="{FF2B5EF4-FFF2-40B4-BE49-F238E27FC236}">
                <a16:creationId xmlns:a16="http://schemas.microsoft.com/office/drawing/2014/main" id="{6F68D836-B5B2-459F-9740-BA782A17E38A}"/>
              </a:ext>
            </a:extLst>
          </p:cNvPr>
          <p:cNvSpPr/>
          <p:nvPr/>
        </p:nvSpPr>
        <p:spPr bwMode="auto">
          <a:xfrm>
            <a:off x="854968" y="11399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24" name="楕円 23">
            <a:extLst>
              <a:ext uri="{FF2B5EF4-FFF2-40B4-BE49-F238E27FC236}">
                <a16:creationId xmlns:a16="http://schemas.microsoft.com/office/drawing/2014/main" id="{C4F0F5F2-7BB1-4BAD-84AE-2D6C31C6099C}"/>
              </a:ext>
            </a:extLst>
          </p:cNvPr>
          <p:cNvSpPr/>
          <p:nvPr/>
        </p:nvSpPr>
        <p:spPr bwMode="auto">
          <a:xfrm>
            <a:off x="854968" y="9875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749763DC-68AC-4F5D-9713-CF4390608304}"/>
              </a:ext>
            </a:extLst>
          </p:cNvPr>
          <p:cNvSpPr/>
          <p:nvPr/>
        </p:nvSpPr>
        <p:spPr bwMode="auto">
          <a:xfrm>
            <a:off x="1007368" y="9875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3C9757A8-E137-4C85-9733-DE6F48091C6F}"/>
              </a:ext>
            </a:extLst>
          </p:cNvPr>
          <p:cNvSpPr/>
          <p:nvPr/>
        </p:nvSpPr>
        <p:spPr bwMode="auto">
          <a:xfrm>
            <a:off x="854968" y="12923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27" name="楕円 26">
            <a:extLst>
              <a:ext uri="{FF2B5EF4-FFF2-40B4-BE49-F238E27FC236}">
                <a16:creationId xmlns:a16="http://schemas.microsoft.com/office/drawing/2014/main" id="{89724B7C-630D-406F-AA20-8133EDDA1205}"/>
              </a:ext>
            </a:extLst>
          </p:cNvPr>
          <p:cNvSpPr/>
          <p:nvPr/>
        </p:nvSpPr>
        <p:spPr bwMode="auto">
          <a:xfrm>
            <a:off x="1007368" y="12923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28" name="楕円 27">
            <a:extLst>
              <a:ext uri="{FF2B5EF4-FFF2-40B4-BE49-F238E27FC236}">
                <a16:creationId xmlns:a16="http://schemas.microsoft.com/office/drawing/2014/main" id="{74ABE080-E382-48CC-B4DD-7C4929278223}"/>
              </a:ext>
            </a:extLst>
          </p:cNvPr>
          <p:cNvSpPr/>
          <p:nvPr/>
        </p:nvSpPr>
        <p:spPr bwMode="auto">
          <a:xfrm>
            <a:off x="1007368" y="14447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29" name="楕円 28">
            <a:extLst>
              <a:ext uri="{FF2B5EF4-FFF2-40B4-BE49-F238E27FC236}">
                <a16:creationId xmlns:a16="http://schemas.microsoft.com/office/drawing/2014/main" id="{B6198B58-EA92-4D97-99DE-6183E7C74AB4}"/>
              </a:ext>
            </a:extLst>
          </p:cNvPr>
          <p:cNvSpPr/>
          <p:nvPr/>
        </p:nvSpPr>
        <p:spPr bwMode="auto">
          <a:xfrm>
            <a:off x="1159768" y="14447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30" name="楕円 29">
            <a:extLst>
              <a:ext uri="{FF2B5EF4-FFF2-40B4-BE49-F238E27FC236}">
                <a16:creationId xmlns:a16="http://schemas.microsoft.com/office/drawing/2014/main" id="{1EC20ABE-2E01-4503-940A-CA740A17F168}"/>
              </a:ext>
            </a:extLst>
          </p:cNvPr>
          <p:cNvSpPr/>
          <p:nvPr/>
        </p:nvSpPr>
        <p:spPr bwMode="auto">
          <a:xfrm>
            <a:off x="854968" y="14447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896655E2-31E2-462E-9D7D-C2CDB3FAF483}"/>
              </a:ext>
            </a:extLst>
          </p:cNvPr>
          <p:cNvSpPr/>
          <p:nvPr/>
        </p:nvSpPr>
        <p:spPr bwMode="auto">
          <a:xfrm>
            <a:off x="1007368" y="15971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32" name="楕円 31">
            <a:extLst>
              <a:ext uri="{FF2B5EF4-FFF2-40B4-BE49-F238E27FC236}">
                <a16:creationId xmlns:a16="http://schemas.microsoft.com/office/drawing/2014/main" id="{066FA8ED-BEB3-4B27-B4CA-7738D2EB006E}"/>
              </a:ext>
            </a:extLst>
          </p:cNvPr>
          <p:cNvSpPr/>
          <p:nvPr/>
        </p:nvSpPr>
        <p:spPr bwMode="auto">
          <a:xfrm>
            <a:off x="1159768" y="15971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33" name="楕円 32">
            <a:extLst>
              <a:ext uri="{FF2B5EF4-FFF2-40B4-BE49-F238E27FC236}">
                <a16:creationId xmlns:a16="http://schemas.microsoft.com/office/drawing/2014/main" id="{FBBB5ABE-F2FF-4228-9382-17004FDCA028}"/>
              </a:ext>
            </a:extLst>
          </p:cNvPr>
          <p:cNvSpPr/>
          <p:nvPr/>
        </p:nvSpPr>
        <p:spPr bwMode="auto">
          <a:xfrm>
            <a:off x="854968" y="15971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34" name="楕円 33">
            <a:extLst>
              <a:ext uri="{FF2B5EF4-FFF2-40B4-BE49-F238E27FC236}">
                <a16:creationId xmlns:a16="http://schemas.microsoft.com/office/drawing/2014/main" id="{9F1B6B3E-B55A-4909-B2D0-B865DB6203BF}"/>
              </a:ext>
            </a:extLst>
          </p:cNvPr>
          <p:cNvSpPr/>
          <p:nvPr/>
        </p:nvSpPr>
        <p:spPr bwMode="auto">
          <a:xfrm>
            <a:off x="1464568" y="11399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35" name="楕円 34">
            <a:extLst>
              <a:ext uri="{FF2B5EF4-FFF2-40B4-BE49-F238E27FC236}">
                <a16:creationId xmlns:a16="http://schemas.microsoft.com/office/drawing/2014/main" id="{8190EC6F-FC7B-453C-991A-6FCDB94D0726}"/>
              </a:ext>
            </a:extLst>
          </p:cNvPr>
          <p:cNvSpPr/>
          <p:nvPr/>
        </p:nvSpPr>
        <p:spPr bwMode="auto">
          <a:xfrm>
            <a:off x="1312168" y="11399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36" name="楕円 35">
            <a:extLst>
              <a:ext uri="{FF2B5EF4-FFF2-40B4-BE49-F238E27FC236}">
                <a16:creationId xmlns:a16="http://schemas.microsoft.com/office/drawing/2014/main" id="{CB3E58E1-4688-47D4-9DC1-3B53FB0026B6}"/>
              </a:ext>
            </a:extLst>
          </p:cNvPr>
          <p:cNvSpPr/>
          <p:nvPr/>
        </p:nvSpPr>
        <p:spPr bwMode="auto">
          <a:xfrm>
            <a:off x="1312168" y="9875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37" name="楕円 36">
            <a:extLst>
              <a:ext uri="{FF2B5EF4-FFF2-40B4-BE49-F238E27FC236}">
                <a16:creationId xmlns:a16="http://schemas.microsoft.com/office/drawing/2014/main" id="{B34D2924-23BC-43F3-ADAB-5D97E75B6EE5}"/>
              </a:ext>
            </a:extLst>
          </p:cNvPr>
          <p:cNvSpPr/>
          <p:nvPr/>
        </p:nvSpPr>
        <p:spPr bwMode="auto">
          <a:xfrm>
            <a:off x="1464568" y="9875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38" name="楕円 37">
            <a:extLst>
              <a:ext uri="{FF2B5EF4-FFF2-40B4-BE49-F238E27FC236}">
                <a16:creationId xmlns:a16="http://schemas.microsoft.com/office/drawing/2014/main" id="{DABD058A-2254-4FD1-A631-974FC57C168D}"/>
              </a:ext>
            </a:extLst>
          </p:cNvPr>
          <p:cNvSpPr/>
          <p:nvPr/>
        </p:nvSpPr>
        <p:spPr bwMode="auto">
          <a:xfrm>
            <a:off x="1312168" y="12923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39" name="楕円 38">
            <a:extLst>
              <a:ext uri="{FF2B5EF4-FFF2-40B4-BE49-F238E27FC236}">
                <a16:creationId xmlns:a16="http://schemas.microsoft.com/office/drawing/2014/main" id="{C748AB7F-2BAE-4D90-B938-E442370F0D23}"/>
              </a:ext>
            </a:extLst>
          </p:cNvPr>
          <p:cNvSpPr/>
          <p:nvPr/>
        </p:nvSpPr>
        <p:spPr bwMode="auto">
          <a:xfrm>
            <a:off x="1464568" y="12923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40" name="楕円 39">
            <a:extLst>
              <a:ext uri="{FF2B5EF4-FFF2-40B4-BE49-F238E27FC236}">
                <a16:creationId xmlns:a16="http://schemas.microsoft.com/office/drawing/2014/main" id="{DAA10585-FEC4-4C67-9D67-2F7DE55154E6}"/>
              </a:ext>
            </a:extLst>
          </p:cNvPr>
          <p:cNvSpPr/>
          <p:nvPr/>
        </p:nvSpPr>
        <p:spPr bwMode="auto">
          <a:xfrm>
            <a:off x="1464568" y="14447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41" name="楕円 40">
            <a:extLst>
              <a:ext uri="{FF2B5EF4-FFF2-40B4-BE49-F238E27FC236}">
                <a16:creationId xmlns:a16="http://schemas.microsoft.com/office/drawing/2014/main" id="{6CA5DB26-D245-4EF1-9804-D8FD0A248D9B}"/>
              </a:ext>
            </a:extLst>
          </p:cNvPr>
          <p:cNvSpPr/>
          <p:nvPr/>
        </p:nvSpPr>
        <p:spPr bwMode="auto">
          <a:xfrm>
            <a:off x="1312168" y="14447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42" name="楕円 41">
            <a:extLst>
              <a:ext uri="{FF2B5EF4-FFF2-40B4-BE49-F238E27FC236}">
                <a16:creationId xmlns:a16="http://schemas.microsoft.com/office/drawing/2014/main" id="{AEF725F0-FCED-44C9-B5B4-9DDA00FA49FD}"/>
              </a:ext>
            </a:extLst>
          </p:cNvPr>
          <p:cNvSpPr/>
          <p:nvPr/>
        </p:nvSpPr>
        <p:spPr bwMode="auto">
          <a:xfrm>
            <a:off x="1464568" y="15971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43" name="楕円 42">
            <a:extLst>
              <a:ext uri="{FF2B5EF4-FFF2-40B4-BE49-F238E27FC236}">
                <a16:creationId xmlns:a16="http://schemas.microsoft.com/office/drawing/2014/main" id="{43EFE746-E26A-439D-B041-83732C117720}"/>
              </a:ext>
            </a:extLst>
          </p:cNvPr>
          <p:cNvSpPr/>
          <p:nvPr/>
        </p:nvSpPr>
        <p:spPr bwMode="auto">
          <a:xfrm>
            <a:off x="1312168" y="1597174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2098B1CE-3C28-445C-9478-EBBB8D0E3816}"/>
              </a:ext>
            </a:extLst>
          </p:cNvPr>
          <p:cNvSpPr txBox="1"/>
          <p:nvPr/>
        </p:nvSpPr>
        <p:spPr>
          <a:xfrm>
            <a:off x="216024" y="2499742"/>
            <a:ext cx="30598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ja-JP" sz="1600" dirty="0"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(Step1) Integer </a:t>
            </a:r>
            <a:r>
              <a:rPr lang="en-US" altLang="ja-JP" sz="1600" dirty="0" err="1"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pel</a:t>
            </a:r>
            <a:r>
              <a:rPr lang="en-US" altLang="ja-JP" sz="1600" dirty="0"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 SAD search </a:t>
            </a: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4C7BFC47-3686-4612-8A4D-143E269DBA33}"/>
              </a:ext>
            </a:extLst>
          </p:cNvPr>
          <p:cNvSpPr/>
          <p:nvPr/>
        </p:nvSpPr>
        <p:spPr bwMode="auto">
          <a:xfrm>
            <a:off x="4644008" y="1275606"/>
            <a:ext cx="1219200" cy="11430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46" name="楕円 45">
            <a:extLst>
              <a:ext uri="{FF2B5EF4-FFF2-40B4-BE49-F238E27FC236}">
                <a16:creationId xmlns:a16="http://schemas.microsoft.com/office/drawing/2014/main" id="{462602BF-C096-4210-8A9B-F27EE594D9A1}"/>
              </a:ext>
            </a:extLst>
          </p:cNvPr>
          <p:cNvSpPr/>
          <p:nvPr/>
        </p:nvSpPr>
        <p:spPr bwMode="auto">
          <a:xfrm>
            <a:off x="4644008" y="12756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47" name="楕円 46">
            <a:extLst>
              <a:ext uri="{FF2B5EF4-FFF2-40B4-BE49-F238E27FC236}">
                <a16:creationId xmlns:a16="http://schemas.microsoft.com/office/drawing/2014/main" id="{B20126EA-C522-482D-9035-01289B207AF4}"/>
              </a:ext>
            </a:extLst>
          </p:cNvPr>
          <p:cNvSpPr/>
          <p:nvPr/>
        </p:nvSpPr>
        <p:spPr bwMode="auto">
          <a:xfrm>
            <a:off x="4644008" y="1123206"/>
            <a:ext cx="76200" cy="76200"/>
          </a:xfrm>
          <a:prstGeom prst="ellipse">
            <a:avLst/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48" name="楕円 47">
            <a:extLst>
              <a:ext uri="{FF2B5EF4-FFF2-40B4-BE49-F238E27FC236}">
                <a16:creationId xmlns:a16="http://schemas.microsoft.com/office/drawing/2014/main" id="{09FF7866-7A83-4E97-8C00-9E5759541C89}"/>
              </a:ext>
            </a:extLst>
          </p:cNvPr>
          <p:cNvSpPr/>
          <p:nvPr/>
        </p:nvSpPr>
        <p:spPr bwMode="auto">
          <a:xfrm>
            <a:off x="4644008" y="9708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49" name="楕円 48">
            <a:extLst>
              <a:ext uri="{FF2B5EF4-FFF2-40B4-BE49-F238E27FC236}">
                <a16:creationId xmlns:a16="http://schemas.microsoft.com/office/drawing/2014/main" id="{8716FC8B-11B0-40FC-8837-3B832929C56F}"/>
              </a:ext>
            </a:extLst>
          </p:cNvPr>
          <p:cNvSpPr/>
          <p:nvPr/>
        </p:nvSpPr>
        <p:spPr bwMode="auto">
          <a:xfrm>
            <a:off x="4491608" y="11232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50" name="楕円 49">
            <a:extLst>
              <a:ext uri="{FF2B5EF4-FFF2-40B4-BE49-F238E27FC236}">
                <a16:creationId xmlns:a16="http://schemas.microsoft.com/office/drawing/2014/main" id="{CA27E09A-5E6F-49A6-B213-3D9A490637F7}"/>
              </a:ext>
            </a:extLst>
          </p:cNvPr>
          <p:cNvSpPr/>
          <p:nvPr/>
        </p:nvSpPr>
        <p:spPr bwMode="auto">
          <a:xfrm>
            <a:off x="4339208" y="11232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51" name="楕円 50">
            <a:extLst>
              <a:ext uri="{FF2B5EF4-FFF2-40B4-BE49-F238E27FC236}">
                <a16:creationId xmlns:a16="http://schemas.microsoft.com/office/drawing/2014/main" id="{303591DF-D90D-44E8-8BA2-9CEF7062456E}"/>
              </a:ext>
            </a:extLst>
          </p:cNvPr>
          <p:cNvSpPr/>
          <p:nvPr/>
        </p:nvSpPr>
        <p:spPr bwMode="auto">
          <a:xfrm>
            <a:off x="4339208" y="9708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52" name="楕円 51">
            <a:extLst>
              <a:ext uri="{FF2B5EF4-FFF2-40B4-BE49-F238E27FC236}">
                <a16:creationId xmlns:a16="http://schemas.microsoft.com/office/drawing/2014/main" id="{22680C07-BBD7-4630-B1A0-444155A6F92C}"/>
              </a:ext>
            </a:extLst>
          </p:cNvPr>
          <p:cNvSpPr/>
          <p:nvPr/>
        </p:nvSpPr>
        <p:spPr bwMode="auto">
          <a:xfrm>
            <a:off x="4491608" y="9708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53" name="楕円 52">
            <a:extLst>
              <a:ext uri="{FF2B5EF4-FFF2-40B4-BE49-F238E27FC236}">
                <a16:creationId xmlns:a16="http://schemas.microsoft.com/office/drawing/2014/main" id="{7E2EE67B-38AB-4A5B-AC90-F6B61B3EEB6B}"/>
              </a:ext>
            </a:extLst>
          </p:cNvPr>
          <p:cNvSpPr/>
          <p:nvPr/>
        </p:nvSpPr>
        <p:spPr bwMode="auto">
          <a:xfrm>
            <a:off x="4339208" y="12756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54" name="楕円 53">
            <a:extLst>
              <a:ext uri="{FF2B5EF4-FFF2-40B4-BE49-F238E27FC236}">
                <a16:creationId xmlns:a16="http://schemas.microsoft.com/office/drawing/2014/main" id="{3FAF46EC-2FF4-469B-BFD4-1E1A316F5AD6}"/>
              </a:ext>
            </a:extLst>
          </p:cNvPr>
          <p:cNvSpPr/>
          <p:nvPr/>
        </p:nvSpPr>
        <p:spPr bwMode="auto">
          <a:xfrm>
            <a:off x="4491608" y="12756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56" name="楕円 55">
            <a:extLst>
              <a:ext uri="{FF2B5EF4-FFF2-40B4-BE49-F238E27FC236}">
                <a16:creationId xmlns:a16="http://schemas.microsoft.com/office/drawing/2014/main" id="{A03179BD-E42E-4CAF-A396-AD0EFE5A56ED}"/>
              </a:ext>
            </a:extLst>
          </p:cNvPr>
          <p:cNvSpPr/>
          <p:nvPr/>
        </p:nvSpPr>
        <p:spPr bwMode="auto">
          <a:xfrm>
            <a:off x="4491608" y="14280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64" name="楕円 63">
            <a:extLst>
              <a:ext uri="{FF2B5EF4-FFF2-40B4-BE49-F238E27FC236}">
                <a16:creationId xmlns:a16="http://schemas.microsoft.com/office/drawing/2014/main" id="{8614FD6F-8391-4DF0-920A-CD9E1686F3D4}"/>
              </a:ext>
            </a:extLst>
          </p:cNvPr>
          <p:cNvSpPr/>
          <p:nvPr/>
        </p:nvSpPr>
        <p:spPr bwMode="auto">
          <a:xfrm>
            <a:off x="4644008" y="14280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65" name="楕円 64">
            <a:extLst>
              <a:ext uri="{FF2B5EF4-FFF2-40B4-BE49-F238E27FC236}">
                <a16:creationId xmlns:a16="http://schemas.microsoft.com/office/drawing/2014/main" id="{DB3D2D1F-4645-438E-B69C-F1D4DA999122}"/>
              </a:ext>
            </a:extLst>
          </p:cNvPr>
          <p:cNvSpPr/>
          <p:nvPr/>
        </p:nvSpPr>
        <p:spPr bwMode="auto">
          <a:xfrm>
            <a:off x="4339208" y="14280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66" name="楕円 65">
            <a:extLst>
              <a:ext uri="{FF2B5EF4-FFF2-40B4-BE49-F238E27FC236}">
                <a16:creationId xmlns:a16="http://schemas.microsoft.com/office/drawing/2014/main" id="{09D28C00-6647-4B3D-8C8A-CC313B080FE7}"/>
              </a:ext>
            </a:extLst>
          </p:cNvPr>
          <p:cNvSpPr/>
          <p:nvPr/>
        </p:nvSpPr>
        <p:spPr bwMode="auto">
          <a:xfrm>
            <a:off x="4491608" y="15804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67" name="楕円 66">
            <a:extLst>
              <a:ext uri="{FF2B5EF4-FFF2-40B4-BE49-F238E27FC236}">
                <a16:creationId xmlns:a16="http://schemas.microsoft.com/office/drawing/2014/main" id="{2D354817-503E-49E3-BBDE-E9D52E04695F}"/>
              </a:ext>
            </a:extLst>
          </p:cNvPr>
          <p:cNvSpPr/>
          <p:nvPr/>
        </p:nvSpPr>
        <p:spPr bwMode="auto">
          <a:xfrm>
            <a:off x="4644008" y="15804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68" name="楕円 67">
            <a:extLst>
              <a:ext uri="{FF2B5EF4-FFF2-40B4-BE49-F238E27FC236}">
                <a16:creationId xmlns:a16="http://schemas.microsoft.com/office/drawing/2014/main" id="{133F9015-7B98-4755-9D8F-72FE12613349}"/>
              </a:ext>
            </a:extLst>
          </p:cNvPr>
          <p:cNvSpPr/>
          <p:nvPr/>
        </p:nvSpPr>
        <p:spPr bwMode="auto">
          <a:xfrm>
            <a:off x="4339208" y="15804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69" name="楕円 68">
            <a:extLst>
              <a:ext uri="{FF2B5EF4-FFF2-40B4-BE49-F238E27FC236}">
                <a16:creationId xmlns:a16="http://schemas.microsoft.com/office/drawing/2014/main" id="{A6132E48-6BCC-4EEF-BE25-A05E39D4785C}"/>
              </a:ext>
            </a:extLst>
          </p:cNvPr>
          <p:cNvSpPr/>
          <p:nvPr/>
        </p:nvSpPr>
        <p:spPr bwMode="auto">
          <a:xfrm>
            <a:off x="4948808" y="1123206"/>
            <a:ext cx="76200" cy="76200"/>
          </a:xfrm>
          <a:prstGeom prst="ellipse">
            <a:avLst/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71" name="楕円 70">
            <a:extLst>
              <a:ext uri="{FF2B5EF4-FFF2-40B4-BE49-F238E27FC236}">
                <a16:creationId xmlns:a16="http://schemas.microsoft.com/office/drawing/2014/main" id="{B8C48504-2E38-497C-AE65-A7C422EF3133}"/>
              </a:ext>
            </a:extLst>
          </p:cNvPr>
          <p:cNvSpPr/>
          <p:nvPr/>
        </p:nvSpPr>
        <p:spPr bwMode="auto">
          <a:xfrm>
            <a:off x="4796408" y="970806"/>
            <a:ext cx="76200" cy="76200"/>
          </a:xfrm>
          <a:prstGeom prst="ellipse">
            <a:avLst/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72" name="楕円 71">
            <a:extLst>
              <a:ext uri="{FF2B5EF4-FFF2-40B4-BE49-F238E27FC236}">
                <a16:creationId xmlns:a16="http://schemas.microsoft.com/office/drawing/2014/main" id="{A8F17C17-F1EB-49E0-B1E5-A98F83670626}"/>
              </a:ext>
            </a:extLst>
          </p:cNvPr>
          <p:cNvSpPr/>
          <p:nvPr/>
        </p:nvSpPr>
        <p:spPr bwMode="auto">
          <a:xfrm>
            <a:off x="4948808" y="9708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73" name="楕円 72">
            <a:extLst>
              <a:ext uri="{FF2B5EF4-FFF2-40B4-BE49-F238E27FC236}">
                <a16:creationId xmlns:a16="http://schemas.microsoft.com/office/drawing/2014/main" id="{CB4716B9-B872-4335-A5E6-7CDCAF4ACC73}"/>
              </a:ext>
            </a:extLst>
          </p:cNvPr>
          <p:cNvSpPr/>
          <p:nvPr/>
        </p:nvSpPr>
        <p:spPr bwMode="auto">
          <a:xfrm>
            <a:off x="4796408" y="1275606"/>
            <a:ext cx="76200" cy="76200"/>
          </a:xfrm>
          <a:prstGeom prst="ellipse">
            <a:avLst/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74" name="楕円 73">
            <a:extLst>
              <a:ext uri="{FF2B5EF4-FFF2-40B4-BE49-F238E27FC236}">
                <a16:creationId xmlns:a16="http://schemas.microsoft.com/office/drawing/2014/main" id="{D8E4E429-B3BD-4E31-9402-15CD1569BEE5}"/>
              </a:ext>
            </a:extLst>
          </p:cNvPr>
          <p:cNvSpPr/>
          <p:nvPr/>
        </p:nvSpPr>
        <p:spPr bwMode="auto">
          <a:xfrm>
            <a:off x="4948808" y="12756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75" name="楕円 74">
            <a:extLst>
              <a:ext uri="{FF2B5EF4-FFF2-40B4-BE49-F238E27FC236}">
                <a16:creationId xmlns:a16="http://schemas.microsoft.com/office/drawing/2014/main" id="{CC8413D9-D0E5-41D5-AE57-68C2B0FEA5A5}"/>
              </a:ext>
            </a:extLst>
          </p:cNvPr>
          <p:cNvSpPr/>
          <p:nvPr/>
        </p:nvSpPr>
        <p:spPr bwMode="auto">
          <a:xfrm>
            <a:off x="4948808" y="14280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76" name="楕円 75">
            <a:extLst>
              <a:ext uri="{FF2B5EF4-FFF2-40B4-BE49-F238E27FC236}">
                <a16:creationId xmlns:a16="http://schemas.microsoft.com/office/drawing/2014/main" id="{0A53E4FB-A4B6-441A-B9DD-7FC6D205BD25}"/>
              </a:ext>
            </a:extLst>
          </p:cNvPr>
          <p:cNvSpPr/>
          <p:nvPr/>
        </p:nvSpPr>
        <p:spPr bwMode="auto">
          <a:xfrm>
            <a:off x="4796408" y="14280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77" name="楕円 76">
            <a:extLst>
              <a:ext uri="{FF2B5EF4-FFF2-40B4-BE49-F238E27FC236}">
                <a16:creationId xmlns:a16="http://schemas.microsoft.com/office/drawing/2014/main" id="{40835500-11DD-465D-BC81-46F8F001FD4F}"/>
              </a:ext>
            </a:extLst>
          </p:cNvPr>
          <p:cNvSpPr/>
          <p:nvPr/>
        </p:nvSpPr>
        <p:spPr bwMode="auto">
          <a:xfrm>
            <a:off x="4948808" y="15804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78" name="楕円 77">
            <a:extLst>
              <a:ext uri="{FF2B5EF4-FFF2-40B4-BE49-F238E27FC236}">
                <a16:creationId xmlns:a16="http://schemas.microsoft.com/office/drawing/2014/main" id="{1DA9D017-7A14-4B98-9D9D-43861806EDB4}"/>
              </a:ext>
            </a:extLst>
          </p:cNvPr>
          <p:cNvSpPr/>
          <p:nvPr/>
        </p:nvSpPr>
        <p:spPr bwMode="auto">
          <a:xfrm>
            <a:off x="4796408" y="1580406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4C8FB650-7A4A-41D1-B4F0-7D1ECEE12294}"/>
              </a:ext>
            </a:extLst>
          </p:cNvPr>
          <p:cNvSpPr txBox="1"/>
          <p:nvPr/>
        </p:nvSpPr>
        <p:spPr>
          <a:xfrm>
            <a:off x="4095800" y="2499742"/>
            <a:ext cx="45806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(Step2) Fractional</a:t>
            </a:r>
            <a:r>
              <a:rPr lang="en-US" altLang="ja-JP" sz="1600" dirty="0"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 </a:t>
            </a:r>
            <a:r>
              <a:rPr lang="en-US" altLang="ja-JP" sz="1600" dirty="0" err="1"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pel</a:t>
            </a:r>
            <a:r>
              <a:rPr lang="en-US" altLang="ja-JP" sz="1600" dirty="0"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 parametric MV refinement</a:t>
            </a:r>
          </a:p>
        </p:txBody>
      </p:sp>
      <p:sp>
        <p:nvSpPr>
          <p:cNvPr id="2" name="矢印: 右 1">
            <a:extLst>
              <a:ext uri="{FF2B5EF4-FFF2-40B4-BE49-F238E27FC236}">
                <a16:creationId xmlns:a16="http://schemas.microsoft.com/office/drawing/2014/main" id="{7F01D36E-0DAE-4FD2-841A-92DD2BD5275F}"/>
              </a:ext>
            </a:extLst>
          </p:cNvPr>
          <p:cNvSpPr/>
          <p:nvPr/>
        </p:nvSpPr>
        <p:spPr>
          <a:xfrm>
            <a:off x="3131840" y="1563638"/>
            <a:ext cx="360040" cy="28803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Rectangle 2">
                <a:extLst>
                  <a:ext uri="{FF2B5EF4-FFF2-40B4-BE49-F238E27FC236}">
                    <a16:creationId xmlns:a16="http://schemas.microsoft.com/office/drawing/2014/main" id="{7A46A5C7-DAE6-4F41-B507-E74C3D2805FC}"/>
                  </a:ext>
                </a:extLst>
              </p:cNvPr>
              <p:cNvSpPr/>
              <p:nvPr/>
            </p:nvSpPr>
            <p:spPr>
              <a:xfrm>
                <a:off x="5868144" y="1359354"/>
                <a:ext cx="2952328" cy="4203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1"/>
                <a14:m>
                  <m:oMath xmlns:m="http://schemas.openxmlformats.org/officeDocument/2006/math">
                    <m:r>
                      <a:rPr lang="en-US" sz="12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2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dMvX</m:t>
                    </m:r>
                  </m:oMath>
                </a14:m>
                <a:r>
                  <a:rPr lang="pt-BR" sz="1200" baseline="-25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pt-BR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12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sad</m:t>
                        </m:r>
                        <m:r>
                          <m:rPr>
                            <m:nor/>
                          </m:rPr>
                          <a:rPr lang="en-US" sz="12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[0][1]</m:t>
                        </m:r>
                        <m:r>
                          <a:rPr lang="en-US" altLang="ja-JP" sz="1200" i="1">
                            <a:latin typeface="Cambria Math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ja-JP" sz="120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sad</m:t>
                        </m:r>
                        <m:r>
                          <m:rPr>
                            <m:nor/>
                          </m:rPr>
                          <a:rPr lang="en-US" altLang="ja-JP" sz="120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[2][1]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ja-JP" sz="120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sad</m:t>
                        </m:r>
                        <m:r>
                          <m:rPr>
                            <m:nor/>
                          </m:rPr>
                          <a:rPr lang="en-US" altLang="ja-JP" sz="120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[0][1]</m:t>
                        </m:r>
                        <m:r>
                          <a:rPr lang="en-US" altLang="ja-JP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ja-JP" sz="120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sad</m:t>
                        </m:r>
                        <m:r>
                          <m:rPr>
                            <m:nor/>
                          </m:rPr>
                          <a:rPr lang="en-US" altLang="ja-JP" sz="120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[2][1]</m:t>
                        </m:r>
                        <m:r>
                          <a:rPr lang="en-US" altLang="ja-JP" sz="1200" i="1">
                            <a:latin typeface="Cambria Math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ja-JP" sz="120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sad</m:t>
                        </m:r>
                        <m:r>
                          <m:rPr>
                            <m:nor/>
                          </m:rPr>
                          <a:rPr lang="en-US" altLang="ja-JP" sz="120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[1][1]</m:t>
                        </m:r>
                        <m:r>
                          <a:rPr lang="en-US" altLang="ja-JP" sz="1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ja-JP" sz="1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120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0" name="Rectangle 2">
                <a:extLst>
                  <a:ext uri="{FF2B5EF4-FFF2-40B4-BE49-F238E27FC236}">
                    <a16:creationId xmlns:a16="http://schemas.microsoft.com/office/drawing/2014/main" id="{7A46A5C7-DAE6-4F41-B507-E74C3D2805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1359354"/>
                <a:ext cx="2952328" cy="420308"/>
              </a:xfrm>
              <a:prstGeom prst="rect">
                <a:avLst/>
              </a:prstGeom>
              <a:blipFill>
                <a:blip r:embed="rId3"/>
                <a:stretch>
                  <a:fillRect b="-579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Rectangle 2">
                <a:extLst>
                  <a:ext uri="{FF2B5EF4-FFF2-40B4-BE49-F238E27FC236}">
                    <a16:creationId xmlns:a16="http://schemas.microsoft.com/office/drawing/2014/main" id="{184C9D3E-CE68-4DD7-A59C-E23A5FF1EEB6}"/>
                  </a:ext>
                </a:extLst>
              </p:cNvPr>
              <p:cNvSpPr/>
              <p:nvPr/>
            </p:nvSpPr>
            <p:spPr>
              <a:xfrm>
                <a:off x="5868144" y="1863410"/>
                <a:ext cx="2952328" cy="4203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1"/>
                <a14:m>
                  <m:oMath xmlns:m="http://schemas.openxmlformats.org/officeDocument/2006/math">
                    <m:r>
                      <a:rPr lang="en-US" sz="12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2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dMvY</m:t>
                    </m:r>
                  </m:oMath>
                </a14:m>
                <a:r>
                  <a:rPr lang="pt-BR" sz="1200" baseline="-25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pt-BR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12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sad</m:t>
                        </m:r>
                        <m:r>
                          <m:rPr>
                            <m:nor/>
                          </m:rPr>
                          <a:rPr lang="en-US" sz="12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[1][0]</m:t>
                        </m:r>
                        <m:r>
                          <a:rPr lang="en-US" altLang="ja-JP" sz="1200" i="1">
                            <a:latin typeface="Cambria Math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ja-JP" sz="120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sad</m:t>
                        </m:r>
                        <m:r>
                          <m:rPr>
                            <m:nor/>
                          </m:rPr>
                          <a:rPr lang="en-US" altLang="ja-JP" sz="120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[1][2]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ja-JP" sz="120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sad</m:t>
                        </m:r>
                        <m:r>
                          <m:rPr>
                            <m:nor/>
                          </m:rPr>
                          <a:rPr lang="en-US" altLang="ja-JP" sz="120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[1][0]</m:t>
                        </m:r>
                        <m:r>
                          <a:rPr lang="en-US" altLang="ja-JP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ja-JP" sz="120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sad</m:t>
                        </m:r>
                        <m:r>
                          <m:rPr>
                            <m:nor/>
                          </m:rPr>
                          <a:rPr lang="en-US" altLang="ja-JP" sz="120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[1][2]</m:t>
                        </m:r>
                        <m:r>
                          <a:rPr lang="en-US" altLang="ja-JP" sz="1200" i="1">
                            <a:latin typeface="Cambria Math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ja-JP" sz="120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sad</m:t>
                        </m:r>
                        <m:r>
                          <m:rPr>
                            <m:nor/>
                          </m:rPr>
                          <a:rPr lang="en-US" altLang="ja-JP" sz="120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[1][1]</m:t>
                        </m:r>
                        <m:r>
                          <a:rPr lang="en-US" altLang="ja-JP" sz="1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ja-JP" sz="1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120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2" name="Rectangle 2">
                <a:extLst>
                  <a:ext uri="{FF2B5EF4-FFF2-40B4-BE49-F238E27FC236}">
                    <a16:creationId xmlns:a16="http://schemas.microsoft.com/office/drawing/2014/main" id="{184C9D3E-CE68-4DD7-A59C-E23A5FF1EEB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1863410"/>
                <a:ext cx="2952328" cy="420308"/>
              </a:xfrm>
              <a:prstGeom prst="rect">
                <a:avLst/>
              </a:prstGeom>
              <a:blipFill>
                <a:blip r:embed="rId4"/>
                <a:stretch>
                  <a:fillRect b="-579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3" name="楕円 82">
            <a:extLst>
              <a:ext uri="{FF2B5EF4-FFF2-40B4-BE49-F238E27FC236}">
                <a16:creationId xmlns:a16="http://schemas.microsoft.com/office/drawing/2014/main" id="{E60C3D11-3B7F-4521-B7E0-55E61FFFE2B8}"/>
              </a:ext>
            </a:extLst>
          </p:cNvPr>
          <p:cNvSpPr/>
          <p:nvPr/>
        </p:nvSpPr>
        <p:spPr bwMode="auto">
          <a:xfrm>
            <a:off x="4792216" y="1127398"/>
            <a:ext cx="76200" cy="76200"/>
          </a:xfrm>
          <a:prstGeom prst="ellipse">
            <a:avLst/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88" name="楕円 87">
            <a:extLst>
              <a:ext uri="{FF2B5EF4-FFF2-40B4-BE49-F238E27FC236}">
                <a16:creationId xmlns:a16="http://schemas.microsoft.com/office/drawing/2014/main" id="{BA8EA54B-E8DA-4FFC-9CC8-8A102F53AEE3}"/>
              </a:ext>
            </a:extLst>
          </p:cNvPr>
          <p:cNvSpPr/>
          <p:nvPr/>
        </p:nvSpPr>
        <p:spPr bwMode="auto">
          <a:xfrm>
            <a:off x="4716016" y="1051198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36000" rIns="36000" bIns="36000" rtlCol="0" anchor="ctr"/>
          <a:lstStyle/>
          <a:p>
            <a:pPr algn="ctr"/>
            <a:endParaRPr kumimoji="1" lang="ja-JP" altLang="en-US" sz="1000" dirty="0">
              <a:latin typeface="Arial" panose="020B0604020202020204" pitchFamily="34" charset="0"/>
              <a:ea typeface="HGPｺﾞｼｯｸE" panose="020B0900000000000000" pitchFamily="50" charset="-128"/>
              <a:cs typeface="Arial" panose="020B0604020202020204" pitchFamily="34" charset="0"/>
            </a:endParaRPr>
          </a:p>
        </p:txBody>
      </p:sp>
      <p:cxnSp>
        <p:nvCxnSpPr>
          <p:cNvPr id="89" name="直線矢印コネクタ 88">
            <a:extLst>
              <a:ext uri="{FF2B5EF4-FFF2-40B4-BE49-F238E27FC236}">
                <a16:creationId xmlns:a16="http://schemas.microsoft.com/office/drawing/2014/main" id="{1DDC6B15-4724-4932-AC43-0D8802E93829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743773" y="1072789"/>
            <a:ext cx="87632" cy="9016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sm" len="sm"/>
          </a:ln>
          <a:effectLst/>
        </p:spPr>
      </p:cxn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4D4F7BD5-2A40-41EE-844E-5264921461A9}"/>
              </a:ext>
            </a:extLst>
          </p:cNvPr>
          <p:cNvSpPr txBox="1"/>
          <p:nvPr/>
        </p:nvSpPr>
        <p:spPr>
          <a:xfrm>
            <a:off x="395536" y="3315057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Problem</a:t>
            </a:r>
            <a:endParaRPr lang="ja-JP" altLang="ja-JP" sz="2000" dirty="0"/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06760339-32A3-4455-87E4-0319EB84D055}"/>
              </a:ext>
            </a:extLst>
          </p:cNvPr>
          <p:cNvSpPr/>
          <p:nvPr/>
        </p:nvSpPr>
        <p:spPr>
          <a:xfrm>
            <a:off x="179512" y="3407100"/>
            <a:ext cx="216024" cy="216024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90C43A75-81E8-4A05-A207-65CF90904710}"/>
              </a:ext>
            </a:extLst>
          </p:cNvPr>
          <p:cNvSpPr txBox="1"/>
          <p:nvPr/>
        </p:nvSpPr>
        <p:spPr>
          <a:xfrm>
            <a:off x="539552" y="3787175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cs typeface="Arial" panose="020B0604020202020204" pitchFamily="34" charset="0"/>
              </a:rPr>
              <a:t>This division is specified using a lot of number of comparison with several loops, </a:t>
            </a:r>
          </a:p>
          <a:p>
            <a:r>
              <a:rPr lang="en-US" altLang="ja-JP" sz="1600" dirty="0">
                <a:cs typeface="Arial" panose="020B0604020202020204" pitchFamily="34" charset="0"/>
              </a:rPr>
              <a:t>since the output value is limited in the range of -8 to +8.</a:t>
            </a:r>
            <a:endParaRPr lang="ja-JP" altLang="en-US" sz="16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5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3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13499B9-ED03-46BC-8343-3D856F21988B}"/>
              </a:ext>
            </a:extLst>
          </p:cNvPr>
          <p:cNvSpPr txBox="1"/>
          <p:nvPr/>
        </p:nvSpPr>
        <p:spPr>
          <a:xfrm>
            <a:off x="395536" y="35803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Current spec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2E43B81-9D1E-4306-927A-E797881BE1BD}"/>
              </a:ext>
            </a:extLst>
          </p:cNvPr>
          <p:cNvSpPr txBox="1"/>
          <p:nvPr/>
        </p:nvSpPr>
        <p:spPr>
          <a:xfrm>
            <a:off x="4211960" y="358036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u="sng" dirty="0">
                <a:latin typeface="+mn-lt"/>
                <a:cs typeface="Times New Roman" panose="02020603050405020304" pitchFamily="18" charset="0"/>
              </a:rPr>
              <a:t>Proposal</a:t>
            </a:r>
            <a:endParaRPr lang="ja-JP" altLang="ja-JP" sz="1600" u="sng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47A95C08-7402-4B41-93F0-CC7A99F986D3}"/>
              </a:ext>
            </a:extLst>
          </p:cNvPr>
          <p:cNvSpPr/>
          <p:nvPr/>
        </p:nvSpPr>
        <p:spPr>
          <a:xfrm>
            <a:off x="467544" y="627534"/>
            <a:ext cx="3888432" cy="424731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6156960" algn="r"/>
              </a:tabLst>
            </a:pPr>
            <a:r>
              <a:rPr lang="en-CA" altLang="ja-JP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num</a:t>
            </a:r>
            <a:r>
              <a:rPr lang="en-CA" altLang="ja-JP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 = ( sad[0][1] − sad[2][1] ) &lt;&lt; 4;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6156960" algn="r"/>
              </a:tabLst>
            </a:pPr>
            <a:r>
              <a:rPr lang="en-CA" altLang="ja-JP" sz="1000" dirty="0" err="1">
                <a:latin typeface="Times New Roman" panose="02020603050405020304" pitchFamily="18" charset="0"/>
                <a:ea typeface="ＭＳ 明朝" panose="02020609040205080304" pitchFamily="17" charset="-128"/>
              </a:rPr>
              <a:t>denom</a:t>
            </a:r>
            <a:r>
              <a:rPr lang="en-CA" altLang="ja-JP" sz="10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 = (( sad[0][1] + sad[2][1] ) − ( sad[1][1] &lt;&lt; 1 )) &lt;&lt; 3;</a:t>
            </a:r>
            <a:endParaRPr lang="en-GB" altLang="ja-JP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6156960" algn="r"/>
              </a:tabLst>
            </a:pPr>
            <a:r>
              <a:rPr lang="en-CA" altLang="ja-JP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 </a:t>
            </a:r>
            <a:r>
              <a:rPr lang="en-CA" altLang="ja-JP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denom</a:t>
            </a:r>
            <a:r>
              <a:rPr lang="en-CA" altLang="ja-JP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== 0 ) </a:t>
            </a:r>
            <a:r>
              <a:rPr lang="en-CA" altLang="ja-JP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dMvX</a:t>
            </a:r>
            <a:r>
              <a:rPr lang="en-CA" altLang="ja-JP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0;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6156960" algn="r"/>
              </a:tabLst>
            </a:pPr>
            <a:r>
              <a:rPr lang="en-CA" altLang="ja-JP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else {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6156960" algn="r"/>
              </a:tabLst>
            </a:pPr>
            <a:r>
              <a:rPr lang="en-CA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if ( sad[0][1] = = sad[1][1] )        </a:t>
            </a: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ja-JP" sz="1000" dirty="0" err="1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dMvX</a:t>
            </a:r>
            <a:r>
              <a:rPr lang="en-CA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−8;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else </a:t>
            </a:r>
            <a:r>
              <a:rPr lang="en-CA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( sad[2][1] = = sad[1][1] ) </a:t>
            </a: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ja-JP" sz="1000" dirty="0" err="1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dMvX</a:t>
            </a:r>
            <a:r>
              <a:rPr lang="en-CA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8;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CA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else </a:t>
            </a: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GB" altLang="ja-JP" sz="1000" dirty="0" err="1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signNum</a:t>
            </a: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if ( </a:t>
            </a:r>
            <a:r>
              <a:rPr lang="en-GB" altLang="ja-JP" sz="1000" dirty="0" err="1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</a:t>
            </a: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0 ) {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GB" altLang="ja-JP" sz="1000" dirty="0" err="1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</a:t>
            </a: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−</a:t>
            </a:r>
            <a:r>
              <a:rPr lang="en-GB" altLang="ja-JP" sz="1000" dirty="0" err="1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</a:t>
            </a:r>
            <a:endParaRPr lang="en-GB" altLang="ja-JP" sz="1000" dirty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GB" altLang="ja-JP" sz="1000" dirty="0" err="1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signNum</a:t>
            </a: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quotient = 0	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counter = 3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while ( counter &gt; 0 ) {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counter = counter − 1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quotient = quotient &lt;&lt; 1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if ( </a:t>
            </a:r>
            <a:r>
              <a:rPr lang="en-GB" altLang="ja-JP" sz="1000" dirty="0" err="1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</a:t>
            </a: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&gt;= </a:t>
            </a:r>
            <a:r>
              <a:rPr lang="en-GB" altLang="ja-JP" sz="1000" dirty="0" err="1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denom</a:t>
            </a: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) {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GB" altLang="ja-JP" sz="1000" dirty="0" err="1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</a:t>
            </a: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GB" altLang="ja-JP" sz="1000" dirty="0" err="1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</a:t>
            </a: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− </a:t>
            </a:r>
            <a:r>
              <a:rPr lang="en-GB" altLang="ja-JP" sz="1000" dirty="0" err="1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denom</a:t>
            </a:r>
            <a:endParaRPr lang="en-GB" altLang="ja-JP" sz="1000" dirty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quotient = quotient + 1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}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GB" altLang="ja-JP" sz="1000" dirty="0" err="1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denom</a:t>
            </a: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( </a:t>
            </a:r>
            <a:r>
              <a:rPr lang="en-GB" altLang="ja-JP" sz="1000" dirty="0" err="1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denom</a:t>
            </a: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&gt;&gt; 1 )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if ( </a:t>
            </a:r>
            <a:r>
              <a:rPr lang="en-GB" altLang="ja-JP" sz="1000" dirty="0" err="1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signNum</a:t>
            </a: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= 1 ) </a:t>
            </a:r>
            <a:r>
              <a:rPr lang="en-GB" altLang="ja-JP" sz="1000" dirty="0" err="1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dMvX</a:t>
            </a: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−quotient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else                          </a:t>
            </a:r>
            <a:r>
              <a:rPr lang="en-GB" altLang="ja-JP" sz="1000" dirty="0" err="1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dMvX</a:t>
            </a:r>
            <a:r>
              <a:rPr lang="en-GB" altLang="ja-JP" sz="1000" dirty="0">
                <a:solidFill>
                  <a:srgbClr val="005A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quotient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CA" altLang="ja-JP" sz="1000" dirty="0">
                <a:solidFill>
                  <a:srgbClr val="005A9E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}</a:t>
            </a:r>
            <a:endParaRPr lang="en-GB" altLang="ja-JP" sz="1000" dirty="0">
              <a:solidFill>
                <a:srgbClr val="005A9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CA" altLang="ja-JP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885C41A-B93B-470C-B7E9-F48FA3623365}"/>
              </a:ext>
            </a:extLst>
          </p:cNvPr>
          <p:cNvSpPr txBox="1">
            <a:spLocks/>
          </p:cNvSpPr>
          <p:nvPr/>
        </p:nvSpPr>
        <p:spPr>
          <a:xfrm>
            <a:off x="4499992" y="3219822"/>
            <a:ext cx="3816424" cy="561767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ja-JP" sz="1600" kern="0" dirty="0">
                <a:solidFill>
                  <a:srgbClr val="C00000"/>
                </a:solidFill>
              </a:rPr>
              <a:t>This method and LUT are the same as CCLM division</a:t>
            </a:r>
            <a:r>
              <a:rPr lang="en-US" sz="1600" kern="0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902276EF-B562-40D9-A1F5-9CC675173888}"/>
              </a:ext>
            </a:extLst>
          </p:cNvPr>
          <p:cNvSpPr/>
          <p:nvPr/>
        </p:nvSpPr>
        <p:spPr>
          <a:xfrm>
            <a:off x="4355976" y="2211710"/>
            <a:ext cx="3384376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spcBef>
                <a:spcPts val="60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6156960" algn="r"/>
              </a:tabLst>
            </a:pPr>
            <a:r>
              <a:rPr lang="en-CA" altLang="ja-JP" sz="1000" dirty="0" err="1">
                <a:solidFill>
                  <a:srgbClr val="C82A2A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divSigTable</a:t>
            </a:r>
            <a:r>
              <a:rPr lang="en-CA" altLang="ja-JP" sz="1000" dirty="0">
                <a:solidFill>
                  <a:srgbClr val="C82A2A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 ]  = { 0, 7, 6, 5, 5, 4, 4, 3, 3, 2, 2, 1, 1, 1, 1, 0 }	</a:t>
            </a:r>
            <a:endParaRPr lang="ja-JP" altLang="ja-JP" sz="1000" dirty="0">
              <a:solidFill>
                <a:srgbClr val="C82A2A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7109A5FE-3FC4-4888-8A4A-E550256E575D}"/>
              </a:ext>
            </a:extLst>
          </p:cNvPr>
          <p:cNvSpPr/>
          <p:nvPr/>
        </p:nvSpPr>
        <p:spPr>
          <a:xfrm>
            <a:off x="4355976" y="627534"/>
            <a:ext cx="3888432" cy="14773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6156960" algn="r"/>
              </a:tabLst>
            </a:pPr>
            <a:r>
              <a:rPr lang="en-CA" altLang="ja-JP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num</a:t>
            </a:r>
            <a:r>
              <a:rPr lang="en-CA" altLang="ja-JP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 = ( sad[0][1] − sad[2][1] ) &lt;&lt; 4;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6156960" algn="r"/>
              </a:tabLst>
            </a:pPr>
            <a:r>
              <a:rPr lang="en-CA" altLang="ja-JP" sz="1000" dirty="0" err="1">
                <a:latin typeface="Times New Roman" panose="02020603050405020304" pitchFamily="18" charset="0"/>
                <a:ea typeface="ＭＳ 明朝" panose="02020609040205080304" pitchFamily="17" charset="-128"/>
              </a:rPr>
              <a:t>denom</a:t>
            </a:r>
            <a:r>
              <a:rPr lang="en-CA" altLang="ja-JP" sz="10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 = (( sad[0][1] + sad[2][1] ) − ( sad[1][1] &lt;&lt; 1 )) &lt;&lt; 3;</a:t>
            </a:r>
            <a:endParaRPr lang="en-GB" altLang="ja-JP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6156960" algn="r"/>
              </a:tabLst>
            </a:pPr>
            <a:r>
              <a:rPr lang="en-CA" altLang="ja-JP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 </a:t>
            </a:r>
            <a:r>
              <a:rPr lang="en-CA" altLang="ja-JP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denom</a:t>
            </a:r>
            <a:r>
              <a:rPr lang="en-CA" altLang="ja-JP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ja-JP" sz="1000">
                <a:latin typeface="Times New Roman" panose="02020603050405020304" pitchFamily="18" charset="0"/>
                <a:cs typeface="Times New Roman" panose="02020603050405020304" pitchFamily="18" charset="0"/>
              </a:rPr>
              <a:t>== 0 ) </a:t>
            </a:r>
            <a:r>
              <a:rPr lang="en-CA" altLang="ja-JP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dMvX</a:t>
            </a:r>
            <a:r>
              <a:rPr lang="en-CA" altLang="ja-JP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0;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6156960" algn="r"/>
              </a:tabLst>
            </a:pPr>
            <a:r>
              <a:rPr lang="en-CA" altLang="ja-JP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else {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6156960" algn="r"/>
              </a:tabLst>
            </a:pPr>
            <a:r>
              <a:rPr lang="en-CA" altLang="ja-JP" sz="1000" dirty="0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x = Floor( Log2( </a:t>
            </a:r>
            <a:r>
              <a:rPr lang="en-CA" altLang="ja-JP" sz="1000" dirty="0" err="1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denom</a:t>
            </a:r>
            <a:r>
              <a:rPr lang="en-CA" altLang="ja-JP" sz="1000" dirty="0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) );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6156960" algn="r"/>
              </a:tabLst>
            </a:pPr>
            <a:r>
              <a:rPr lang="en-CA" altLang="ja-JP" sz="1000" dirty="0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CA" altLang="ja-JP" sz="1000" dirty="0" err="1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normDiff</a:t>
            </a:r>
            <a:r>
              <a:rPr lang="en-CA" altLang="ja-JP" sz="1000" dirty="0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= ( ( </a:t>
            </a:r>
            <a:r>
              <a:rPr lang="en-CA" altLang="ja-JP" sz="1000" dirty="0" err="1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denom</a:t>
            </a:r>
            <a:r>
              <a:rPr lang="en-CA" altLang="ja-JP" sz="1000" dirty="0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&lt;&lt; 4 ) &gt;&gt; x ) &amp; 15;	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6156960" algn="r"/>
              </a:tabLst>
            </a:pPr>
            <a:r>
              <a:rPr lang="en-CA" altLang="ja-JP" sz="1000" dirty="0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x += ( </a:t>
            </a:r>
            <a:r>
              <a:rPr lang="en-CA" altLang="ja-JP" sz="1000" dirty="0" err="1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normDiff</a:t>
            </a:r>
            <a:r>
              <a:rPr lang="en-CA" altLang="ja-JP" sz="1000" dirty="0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!=  0 )  ?  4  :  3;	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6156960" algn="r"/>
              </a:tabLst>
            </a:pPr>
            <a:r>
              <a:rPr lang="en-CA" altLang="ja-JP" sz="1000" dirty="0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CA" altLang="ja-JP" sz="1000" dirty="0" err="1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dMvX</a:t>
            </a:r>
            <a:r>
              <a:rPr lang="en-CA" altLang="ja-JP" sz="1000" dirty="0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= ( </a:t>
            </a:r>
            <a:r>
              <a:rPr lang="en-CA" altLang="ja-JP" sz="1000" dirty="0" err="1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</a:t>
            </a:r>
            <a:r>
              <a:rPr lang="en-CA" altLang="ja-JP" sz="1000" dirty="0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* ( </a:t>
            </a:r>
            <a:r>
              <a:rPr lang="en-CA" altLang="ja-JP" sz="1000" dirty="0">
                <a:solidFill>
                  <a:srgbClr val="C82A2A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CA" altLang="ja-JP" sz="1000" dirty="0" err="1">
                <a:solidFill>
                  <a:srgbClr val="C82A2A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divSigTable</a:t>
            </a:r>
            <a:r>
              <a:rPr lang="en-CA" altLang="ja-JP" sz="1000" dirty="0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CA" altLang="ja-JP" sz="1000" dirty="0" err="1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normDiff</a:t>
            </a:r>
            <a:r>
              <a:rPr lang="en-CA" altLang="ja-JP" sz="1000" dirty="0">
                <a:solidFill>
                  <a:srgbClr val="C82A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] | 8 )) &gt;&gt; x;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CA" altLang="ja-JP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52606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Complexity comparison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D6BC3E8A-16FC-413D-A666-950A37F65B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019404"/>
              </p:ext>
            </p:extLst>
          </p:nvPr>
        </p:nvGraphicFramePr>
        <p:xfrm>
          <a:off x="755576" y="915566"/>
          <a:ext cx="4648432" cy="2194560"/>
        </p:xfrm>
        <a:graphic>
          <a:graphicData uri="http://schemas.openxmlformats.org/drawingml/2006/table">
            <a:tbl>
              <a:tblPr/>
              <a:tblGrid>
                <a:gridCol w="1480080">
                  <a:extLst>
                    <a:ext uri="{9D8B030D-6E8A-4147-A177-3AD203B41FA5}">
                      <a16:colId xmlns:a16="http://schemas.microsoft.com/office/drawing/2014/main" val="4089793125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3710375413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97524409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+mn-lt"/>
                        </a:rPr>
                        <a:t>VTM-6.0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+mn-lt"/>
                        </a:rPr>
                        <a:t>Proposal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558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latin typeface="+mn-lt"/>
                        </a:rPr>
                        <a:t>Add, Sub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+mn-lt"/>
                        </a:rPr>
                        <a:t>9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+mn-lt"/>
                        </a:rPr>
                        <a:t>3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392348"/>
                  </a:ext>
                </a:extLst>
              </a:tr>
              <a:tr h="245365">
                <a:tc>
                  <a:txBody>
                    <a:bodyPr/>
                    <a:lstStyle/>
                    <a:p>
                      <a:r>
                        <a:rPr kumimoji="1" lang="en-US" altLang="ja-JP" sz="1200" dirty="0" err="1">
                          <a:latin typeface="+mn-lt"/>
                        </a:rPr>
                        <a:t>Mult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+mn-lt"/>
                        </a:rPr>
                        <a:t>0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+mn-lt"/>
                        </a:rPr>
                        <a:t>1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1783529"/>
                  </a:ext>
                </a:extLst>
              </a:tr>
              <a:tr h="156589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latin typeface="+mn-lt"/>
                        </a:rPr>
                        <a:t>Shift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+mn-lt"/>
                        </a:rPr>
                        <a:t>6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+mn-lt"/>
                        </a:rPr>
                        <a:t>3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8782"/>
                  </a:ext>
                </a:extLst>
              </a:tr>
              <a:tr h="139821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latin typeface="+mn-lt"/>
                        </a:rPr>
                        <a:t>Comp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+mn-lt"/>
                        </a:rPr>
                        <a:t>11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+mn-lt"/>
                        </a:rPr>
                        <a:t>1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5735024"/>
                  </a:ext>
                </a:extLst>
              </a:tr>
              <a:tr h="123053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latin typeface="+mn-lt"/>
                        </a:rPr>
                        <a:t>Sign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+mn-lt"/>
                        </a:rPr>
                        <a:t>2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+mn-lt"/>
                        </a:rPr>
                        <a:t>0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632996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latin typeface="+mn-lt"/>
                        </a:rPr>
                        <a:t>Floor(Log2)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+mn-lt"/>
                        </a:rPr>
                        <a:t>0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+mn-lt"/>
                        </a:rPr>
                        <a:t>1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5974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latin typeface="+mn-lt"/>
                        </a:rPr>
                        <a:t>LUT size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+mn-lt"/>
                        </a:rPr>
                        <a:t>-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+mn-lt"/>
                        </a:rPr>
                        <a:t>3bit x 16</a:t>
                      </a:r>
                      <a:endParaRPr kumimoji="1" lang="ja-JP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311001"/>
                  </a:ext>
                </a:extLst>
              </a:tr>
            </a:tbl>
          </a:graphicData>
        </a:graphic>
      </p:graphicFrame>
      <p:sp>
        <p:nvSpPr>
          <p:cNvPr id="5" name="右中かっこ 4">
            <a:extLst>
              <a:ext uri="{FF2B5EF4-FFF2-40B4-BE49-F238E27FC236}">
                <a16:creationId xmlns:a16="http://schemas.microsoft.com/office/drawing/2014/main" id="{EB4FDBEB-6230-4BF6-BA49-ADAA55905FB0}"/>
              </a:ext>
            </a:extLst>
          </p:cNvPr>
          <p:cNvSpPr/>
          <p:nvPr/>
        </p:nvSpPr>
        <p:spPr>
          <a:xfrm>
            <a:off x="5580112" y="1238538"/>
            <a:ext cx="288032" cy="1584176"/>
          </a:xfrm>
          <a:prstGeom prst="rightBrace">
            <a:avLst>
              <a:gd name="adj1" fmla="val 23348"/>
              <a:gd name="adj2" fmla="val 50000"/>
            </a:avLst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3306B4A-DCC9-4546-8DDC-9D3C18DB5D6D}"/>
              </a:ext>
            </a:extLst>
          </p:cNvPr>
          <p:cNvSpPr txBox="1"/>
          <p:nvPr/>
        </p:nvSpPr>
        <p:spPr>
          <a:xfrm>
            <a:off x="5940152" y="1779662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400" dirty="0">
                <a:ea typeface="ＭＳ Ｐゴシック" panose="020B0600070205080204" pitchFamily="50" charset="-128"/>
                <a:cs typeface="Arial" panose="020B0604020202020204" pitchFamily="34" charset="0"/>
              </a:rPr>
              <a:t>x </a:t>
            </a:r>
            <a:r>
              <a:rPr lang="en-US" altLang="ja-JP" sz="1400" dirty="0"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 per CU or 16x16</a:t>
            </a:r>
          </a:p>
          <a:p>
            <a:pPr>
              <a:spcBef>
                <a:spcPts val="0"/>
              </a:spcBef>
            </a:pPr>
            <a:r>
              <a:rPr lang="en-CA" altLang="ja-JP" sz="1400" dirty="0">
                <a:latin typeface="+mn-lt"/>
                <a:cs typeface="Times New Roman" panose="02020603050405020304" pitchFamily="18" charset="0"/>
              </a:rPr>
              <a:t>(for </a:t>
            </a:r>
            <a:r>
              <a:rPr lang="en-CA" altLang="ja-JP" sz="1400" dirty="0" err="1">
                <a:latin typeface="+mn-lt"/>
                <a:cs typeface="Times New Roman" panose="02020603050405020304" pitchFamily="18" charset="0"/>
              </a:rPr>
              <a:t>dMvX</a:t>
            </a:r>
            <a:r>
              <a:rPr lang="en-CA" altLang="ja-JP" sz="1400" dirty="0">
                <a:latin typeface="+mn-lt"/>
                <a:cs typeface="Times New Roman" panose="02020603050405020304" pitchFamily="18" charset="0"/>
              </a:rPr>
              <a:t> and </a:t>
            </a:r>
            <a:r>
              <a:rPr lang="en-CA" altLang="ja-JP" sz="1400" dirty="0" err="1">
                <a:latin typeface="+mn-lt"/>
                <a:cs typeface="Times New Roman" panose="02020603050405020304" pitchFamily="18" charset="0"/>
              </a:rPr>
              <a:t>dMvY</a:t>
            </a:r>
            <a:r>
              <a:rPr lang="en-CA" altLang="ja-JP" sz="1400" dirty="0">
                <a:latin typeface="+mn-lt"/>
                <a:cs typeface="Times New Roman" panose="02020603050405020304" pitchFamily="18" charset="0"/>
              </a:rPr>
              <a:t>)</a:t>
            </a:r>
            <a:endParaRPr lang="en-US" altLang="ja-JP" sz="1400" dirty="0">
              <a:latin typeface="+mn-lt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080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</a:t>
            </a:r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24C4B01E-7D9B-4B7B-8C14-E69FD8D90B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89808"/>
              </p:ext>
            </p:extLst>
          </p:nvPr>
        </p:nvGraphicFramePr>
        <p:xfrm>
          <a:off x="2555776" y="1275606"/>
          <a:ext cx="3440665" cy="210576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35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088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E4B1D00-E0B9-417C-9B5A-034C03E9AF57}"/>
              </a:ext>
            </a:extLst>
          </p:cNvPr>
          <p:cNvSpPr txBox="1">
            <a:spLocks/>
          </p:cNvSpPr>
          <p:nvPr/>
        </p:nvSpPr>
        <p:spPr>
          <a:xfrm>
            <a:off x="827584" y="699542"/>
            <a:ext cx="2520280" cy="678722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Anchor </a:t>
            </a:r>
            <a:r>
              <a:rPr lang="en-US" altLang="ja-JP" sz="1800" kern="0" dirty="0"/>
              <a:t>: VTM-6.0</a:t>
            </a:r>
          </a:p>
          <a:p>
            <a:pPr marL="0" indent="0">
              <a:buNone/>
            </a:pPr>
            <a:r>
              <a:rPr lang="en-US" altLang="ja-JP" sz="1800" kern="0" dirty="0"/>
              <a:t>Test     : Proposal</a:t>
            </a:r>
          </a:p>
        </p:txBody>
      </p:sp>
    </p:spTree>
    <p:extLst>
      <p:ext uri="{BB962C8B-B14F-4D97-AF65-F5344CB8AC3E}">
        <p14:creationId xmlns:p14="http://schemas.microsoft.com/office/powerpoint/2010/main" val="151996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6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Conclusions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01816"/>
            <a:ext cx="6696744" cy="377101"/>
          </a:xfr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en-US" altLang="ja-JP" sz="2000" dirty="0"/>
              <a:t>Propose to simplify the division process of DMVR.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B801B93-C394-4B40-A423-62EB060D6FAD}"/>
              </a:ext>
            </a:extLst>
          </p:cNvPr>
          <p:cNvSpPr txBox="1">
            <a:spLocks/>
          </p:cNvSpPr>
          <p:nvPr/>
        </p:nvSpPr>
        <p:spPr>
          <a:xfrm>
            <a:off x="899592" y="3291830"/>
            <a:ext cx="7560840" cy="43865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kern="0" dirty="0">
                <a:solidFill>
                  <a:srgbClr val="C00000"/>
                </a:solidFill>
              </a:rPr>
              <a:t>We propose to adopt this simplification into VVC.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9390E96-58AC-444B-AFE6-262EBC413D14}"/>
              </a:ext>
            </a:extLst>
          </p:cNvPr>
          <p:cNvSpPr txBox="1">
            <a:spLocks/>
          </p:cNvSpPr>
          <p:nvPr/>
        </p:nvSpPr>
        <p:spPr>
          <a:xfrm>
            <a:off x="323528" y="1923678"/>
            <a:ext cx="5472608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ts val="1800"/>
              </a:spcBef>
            </a:pPr>
            <a:r>
              <a:rPr lang="en-US" altLang="ja-JP" sz="2000" kern="0" dirty="0"/>
              <a:t>0.01% coding loss for RA on VTM-6.0.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0C27222-1A6D-41B2-A035-DED4822A8BDF}"/>
              </a:ext>
            </a:extLst>
          </p:cNvPr>
          <p:cNvSpPr txBox="1">
            <a:spLocks/>
          </p:cNvSpPr>
          <p:nvPr/>
        </p:nvSpPr>
        <p:spPr>
          <a:xfrm>
            <a:off x="323528" y="1347614"/>
            <a:ext cx="6264696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ts val="1800"/>
              </a:spcBef>
            </a:pPr>
            <a:r>
              <a:rPr lang="en-US" altLang="ja-JP" sz="2000" kern="0" dirty="0"/>
              <a:t>Proposed process is common to that of CCLM.</a:t>
            </a:r>
          </a:p>
        </p:txBody>
      </p:sp>
    </p:spTree>
    <p:extLst>
      <p:ext uri="{BB962C8B-B14F-4D97-AF65-F5344CB8AC3E}">
        <p14:creationId xmlns:p14="http://schemas.microsoft.com/office/powerpoint/2010/main" val="2975367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7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2139702"/>
            <a:ext cx="8856984" cy="504056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2800" dirty="0"/>
              <a:t>Thanks KDDI for cross-checking of the proposal.</a:t>
            </a:r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94E2B570-2D09-47F3-B552-EF3A3EC29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Acknowledgments</a:t>
            </a:r>
          </a:p>
        </p:txBody>
      </p:sp>
    </p:spTree>
    <p:extLst>
      <p:ext uri="{BB962C8B-B14F-4D97-AF65-F5344CB8AC3E}">
        <p14:creationId xmlns:p14="http://schemas.microsoft.com/office/powerpoint/2010/main" val="540675769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445</Words>
  <Application>Microsoft Office PowerPoint</Application>
  <PresentationFormat>画面に合わせる (16:9)</PresentationFormat>
  <Paragraphs>152</Paragraphs>
  <Slides>7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7</vt:i4>
      </vt:variant>
    </vt:vector>
  </HeadingPairs>
  <TitlesOfParts>
    <vt:vector size="18" baseType="lpstr">
      <vt:lpstr>HGPｺﾞｼｯｸE</vt:lpstr>
      <vt:lpstr>ＭＳ Ｐゴシック</vt:lpstr>
      <vt:lpstr>ＭＳ 明朝</vt:lpstr>
      <vt:lpstr>SimSun</vt:lpstr>
      <vt:lpstr>游ゴシック</vt:lpstr>
      <vt:lpstr>Arial</vt:lpstr>
      <vt:lpstr>Calibri</vt:lpstr>
      <vt:lpstr>Cambria Math</vt:lpstr>
      <vt:lpstr>Times New Roman</vt:lpstr>
      <vt:lpstr>top_blue_16_9</vt:lpstr>
      <vt:lpstr>inside_blue_16_9_14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2019-10-05T15:11:00Z</dcterms:modified>
</cp:coreProperties>
</file>