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355" r:id="rId4"/>
    <p:sldId id="362" r:id="rId5"/>
    <p:sldId id="361" r:id="rId6"/>
    <p:sldId id="344" r:id="rId7"/>
    <p:sldId id="332" r:id="rId8"/>
    <p:sldId id="328" r:id="rId9"/>
    <p:sldId id="329" r:id="rId10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119" d="100"/>
          <a:sy n="119" d="100"/>
        </p:scale>
        <p:origin x="1356" y="114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02.10.2019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1846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7527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Non-CE3: On Constraint of CCLM with CST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Lim, Abe Kiyofumi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CCLM may have latency issue when CST is on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 err="1"/>
              <a:t>Luma</a:t>
            </a:r>
            <a:r>
              <a:rPr lang="en-US" dirty="0"/>
              <a:t> VPDU is BT_H split but chroma VPDU is BT_V split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The worst case latency is 64x64 </a:t>
            </a:r>
            <a:r>
              <a:rPr lang="en-US" dirty="0" err="1"/>
              <a:t>luma</a:t>
            </a:r>
            <a:r>
              <a:rPr lang="en-US" dirty="0"/>
              <a:t> reconstruction samples</a:t>
            </a: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CA" dirty="0"/>
              <a:t>O1124 was adopted to solve the latency issue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Limit the</a:t>
            </a:r>
            <a:r>
              <a:rPr lang="en-CA" dirty="0"/>
              <a:t> latency</a:t>
            </a:r>
            <a:r>
              <a:rPr lang="en-US" dirty="0">
                <a:sym typeface="Wingdings" panose="05000000000000000000" pitchFamily="2" charset="2"/>
              </a:rPr>
              <a:t> within 32x32 </a:t>
            </a:r>
            <a:r>
              <a:rPr lang="en-US" dirty="0" err="1">
                <a:sym typeface="Wingdings" panose="05000000000000000000" pitchFamily="2" charset="2"/>
              </a:rPr>
              <a:t>luma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/>
              <a:t>reconstruction </a:t>
            </a:r>
            <a:r>
              <a:rPr lang="en-US" dirty="0">
                <a:sym typeface="Wingdings" panose="05000000000000000000" pitchFamily="2" charset="2"/>
              </a:rPr>
              <a:t>samples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CCLM can only be enabled when </a:t>
            </a:r>
            <a:endParaRPr lang="en-CA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graphicFrame>
        <p:nvGraphicFramePr>
          <p:cNvPr id="52" name="Table 4">
            <a:extLst>
              <a:ext uri="{FF2B5EF4-FFF2-40B4-BE49-F238E27FC236}">
                <a16:creationId xmlns:a16="http://schemas.microsoft.com/office/drawing/2014/main" id="{F3B1708A-C52C-4CFE-9A42-175EB1E23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679313"/>
              </p:ext>
            </p:extLst>
          </p:nvPr>
        </p:nvGraphicFramePr>
        <p:xfrm>
          <a:off x="581744" y="2931790"/>
          <a:ext cx="5943600" cy="1312749"/>
        </p:xfrm>
        <a:graphic>
          <a:graphicData uri="http://schemas.openxmlformats.org/drawingml/2006/table">
            <a:tbl>
              <a:tblPr firstRow="1" firstCol="1" bandRow="1"/>
              <a:tblGrid>
                <a:gridCol w="2971800">
                  <a:extLst>
                    <a:ext uri="{9D8B030D-6E8A-4147-A177-3AD203B41FA5}">
                      <a16:colId xmlns:a16="http://schemas.microsoft.com/office/drawing/2014/main" val="1634926428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569727084"/>
                    </a:ext>
                  </a:extLst>
                </a:gridCol>
              </a:tblGrid>
              <a:tr h="211251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Luma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 VPDU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Chroma VPDU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562546"/>
                  </a:ext>
                </a:extLst>
              </a:tr>
              <a:tr h="550749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&amp;&amp; Not ISP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 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BT_H (no further split or followed by BT_V)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6972448"/>
                  </a:ext>
                </a:extLst>
              </a:tr>
              <a:tr h="550749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 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BT_H (no further split or followed by BT_V)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921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Problem Statement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858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err="1"/>
              <a:t>NoSplit</a:t>
            </a:r>
            <a:r>
              <a:rPr lang="en-CA" dirty="0"/>
              <a:t> with chroma QT case, </a:t>
            </a:r>
            <a:r>
              <a:rPr lang="en-CA" dirty="0" err="1"/>
              <a:t>luma</a:t>
            </a:r>
            <a:r>
              <a:rPr lang="en-CA" dirty="0"/>
              <a:t> subpart processing is required to achieve 32x32 latency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CA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1AF4A1FB-CDE0-4A76-9FED-6D0F3E26D7DA}"/>
              </a:ext>
            </a:extLst>
          </p:cNvPr>
          <p:cNvGrpSpPr/>
          <p:nvPr/>
        </p:nvGrpSpPr>
        <p:grpSpPr>
          <a:xfrm>
            <a:off x="109736" y="1275606"/>
            <a:ext cx="6559624" cy="2878941"/>
            <a:chOff x="109736" y="1563638"/>
            <a:chExt cx="6651848" cy="3166973"/>
          </a:xfrm>
        </p:grpSpPr>
        <p:sp>
          <p:nvSpPr>
            <p:cNvPr id="257" name="正方形/長方形 6">
              <a:extLst>
                <a:ext uri="{FF2B5EF4-FFF2-40B4-BE49-F238E27FC236}">
                  <a16:creationId xmlns:a16="http://schemas.microsoft.com/office/drawing/2014/main" id="{EB149557-DB84-4C86-8D19-63CBA15AB4F4}"/>
                </a:ext>
              </a:extLst>
            </p:cNvPr>
            <p:cNvSpPr/>
            <p:nvPr/>
          </p:nvSpPr>
          <p:spPr>
            <a:xfrm>
              <a:off x="338336" y="1563638"/>
              <a:ext cx="19812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all intra mode (normal)</a:t>
              </a:r>
              <a:endParaRPr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正方形/長方形 9">
              <a:extLst>
                <a:ext uri="{FF2B5EF4-FFF2-40B4-BE49-F238E27FC236}">
                  <a16:creationId xmlns:a16="http://schemas.microsoft.com/office/drawing/2014/main" id="{322B4ACF-2167-49B9-9793-580993ACC0E0}"/>
                </a:ext>
              </a:extLst>
            </p:cNvPr>
            <p:cNvSpPr/>
            <p:nvPr/>
          </p:nvSpPr>
          <p:spPr>
            <a:xfrm>
              <a:off x="3113856" y="1563638"/>
              <a:ext cx="20574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all intra mode (subpart)</a:t>
              </a:r>
              <a:endParaRPr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テキスト ボックス 14">
              <a:extLst>
                <a:ext uri="{FF2B5EF4-FFF2-40B4-BE49-F238E27FC236}">
                  <a16:creationId xmlns:a16="http://schemas.microsoft.com/office/drawing/2014/main" id="{1B15337F-0267-40A0-B21D-F8024B0D10D7}"/>
                </a:ext>
              </a:extLst>
            </p:cNvPr>
            <p:cNvSpPr txBox="1"/>
            <p:nvPr/>
          </p:nvSpPr>
          <p:spPr>
            <a:xfrm>
              <a:off x="4028256" y="3435211"/>
              <a:ext cx="1280160" cy="381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ja-JP" sz="1000" dirty="0"/>
                <a:t>all intra mode</a:t>
              </a:r>
            </a:p>
            <a:p>
              <a:pPr algn="ctr"/>
              <a:r>
                <a:rPr lang="en-US" altLang="ja-JP" sz="1000" dirty="0"/>
                <a:t>subpart prediction</a:t>
              </a:r>
              <a:endParaRPr lang="ja-JP" altLang="en-US" sz="1000" dirty="0"/>
            </a:p>
          </p:txBody>
        </p:sp>
        <p:sp>
          <p:nvSpPr>
            <p:cNvPr id="260" name="テキスト ボックス 24">
              <a:extLst>
                <a:ext uri="{FF2B5EF4-FFF2-40B4-BE49-F238E27FC236}">
                  <a16:creationId xmlns:a16="http://schemas.microsoft.com/office/drawing/2014/main" id="{5B5233B7-8A79-4966-BC44-5145B5C6F864}"/>
                </a:ext>
              </a:extLst>
            </p:cNvPr>
            <p:cNvSpPr txBox="1"/>
            <p:nvPr/>
          </p:nvSpPr>
          <p:spPr>
            <a:xfrm>
              <a:off x="2961456" y="2139811"/>
              <a:ext cx="762000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kumimoji="1" lang="en-US" altLang="ja-JP" sz="1000" dirty="0"/>
                <a:t>IQ/IT</a:t>
              </a:r>
              <a:endParaRPr kumimoji="1" lang="ja-JP" altLang="en-US" sz="1000" dirty="0"/>
            </a:p>
          </p:txBody>
        </p:sp>
        <p:sp>
          <p:nvSpPr>
            <p:cNvPr id="261" name="テキスト ボックス 25">
              <a:extLst>
                <a:ext uri="{FF2B5EF4-FFF2-40B4-BE49-F238E27FC236}">
                  <a16:creationId xmlns:a16="http://schemas.microsoft.com/office/drawing/2014/main" id="{B32BD645-A660-48C5-A3E7-6F96BF75D0CA}"/>
                </a:ext>
              </a:extLst>
            </p:cNvPr>
            <p:cNvSpPr txBox="1"/>
            <p:nvPr/>
          </p:nvSpPr>
          <p:spPr>
            <a:xfrm>
              <a:off x="4028256" y="2139811"/>
              <a:ext cx="1280160" cy="3810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kumimoji="1" lang="en-US" altLang="ja-JP" sz="1000" dirty="0"/>
                <a:t>all intra mode</a:t>
              </a:r>
            </a:p>
            <a:p>
              <a:pPr algn="ctr"/>
              <a:r>
                <a:rPr kumimoji="1" lang="en-US" altLang="ja-JP" sz="1000" dirty="0"/>
                <a:t>subpart prediction</a:t>
              </a:r>
              <a:endParaRPr kumimoji="1" lang="ja-JP" altLang="en-US" sz="1000" dirty="0"/>
            </a:p>
          </p:txBody>
        </p:sp>
        <p:cxnSp>
          <p:nvCxnSpPr>
            <p:cNvPr id="262" name="直線矢印コネクタ 28">
              <a:extLst>
                <a:ext uri="{FF2B5EF4-FFF2-40B4-BE49-F238E27FC236}">
                  <a16:creationId xmlns:a16="http://schemas.microsoft.com/office/drawing/2014/main" id="{F74F9240-6272-44ED-BE02-DB870E31161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474448" y="1835011"/>
              <a:ext cx="10668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3" name="直線矢印コネクタ 29">
              <a:extLst>
                <a:ext uri="{FF2B5EF4-FFF2-40B4-BE49-F238E27FC236}">
                  <a16:creationId xmlns:a16="http://schemas.microsoft.com/office/drawing/2014/main" id="{8B7E61F3-B246-45C4-8EFF-797D7B7C80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31304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4" name="直線矢印コネクタ 30">
              <a:extLst>
                <a:ext uri="{FF2B5EF4-FFF2-40B4-BE49-F238E27FC236}">
                  <a16:creationId xmlns:a16="http://schemas.microsoft.com/office/drawing/2014/main" id="{28EF5925-A043-4257-97DB-A3C0E12430F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3282811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sp>
          <p:nvSpPr>
            <p:cNvPr id="265" name="正方形/長方形 31">
              <a:extLst>
                <a:ext uri="{FF2B5EF4-FFF2-40B4-BE49-F238E27FC236}">
                  <a16:creationId xmlns:a16="http://schemas.microsoft.com/office/drawing/2014/main" id="{B7A1B0D3-8548-40AE-9CD8-81FF3E08559E}"/>
                </a:ext>
              </a:extLst>
            </p:cNvPr>
            <p:cNvSpPr/>
            <p:nvPr/>
          </p:nvSpPr>
          <p:spPr>
            <a:xfrm>
              <a:off x="5171256" y="3098455"/>
              <a:ext cx="53340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ja-JP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luma</a:t>
              </a:r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 end</a:t>
              </a:r>
              <a:endParaRPr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6" name="直線矢印コネクタ 33">
              <a:extLst>
                <a:ext uri="{FF2B5EF4-FFF2-40B4-BE49-F238E27FC236}">
                  <a16:creationId xmlns:a16="http://schemas.microsoft.com/office/drawing/2014/main" id="{72EA2F60-B055-4617-81F0-85CAE2471BE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42456" y="18350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7" name="直線矢印コネクタ 34">
              <a:extLst>
                <a:ext uri="{FF2B5EF4-FFF2-40B4-BE49-F238E27FC236}">
                  <a16:creationId xmlns:a16="http://schemas.microsoft.com/office/drawing/2014/main" id="{1A24D661-A8EC-43F0-9A3A-1B474CAE84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42456" y="2520811"/>
              <a:ext cx="0" cy="17526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8" name="直線矢印コネクタ 35">
              <a:extLst>
                <a:ext uri="{FF2B5EF4-FFF2-40B4-BE49-F238E27FC236}">
                  <a16:creationId xmlns:a16="http://schemas.microsoft.com/office/drawing/2014/main" id="{8E3FDC3A-6301-486A-AD2E-79FCA05FEB7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42456" y="2978011"/>
              <a:ext cx="6858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9" name="直線矢印コネクタ 36">
              <a:extLst>
                <a:ext uri="{FF2B5EF4-FFF2-40B4-BE49-F238E27FC236}">
                  <a16:creationId xmlns:a16="http://schemas.microsoft.com/office/drawing/2014/main" id="{E402FD98-5CA0-4E28-9268-D6DD700246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44258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0" name="直線矢印コネクタ 40">
              <a:extLst>
                <a:ext uri="{FF2B5EF4-FFF2-40B4-BE49-F238E27FC236}">
                  <a16:creationId xmlns:a16="http://schemas.microsoft.com/office/drawing/2014/main" id="{D2D1002F-159F-4892-8A2C-C35DE5604C9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38162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71" name="テキスト ボックス 50">
              <a:extLst>
                <a:ext uri="{FF2B5EF4-FFF2-40B4-BE49-F238E27FC236}">
                  <a16:creationId xmlns:a16="http://schemas.microsoft.com/office/drawing/2014/main" id="{32500700-983F-48AB-8CF0-BB95AAB52BC5}"/>
                </a:ext>
              </a:extLst>
            </p:cNvPr>
            <p:cNvSpPr txBox="1"/>
            <p:nvPr/>
          </p:nvSpPr>
          <p:spPr>
            <a:xfrm>
              <a:off x="4028256" y="2825611"/>
              <a:ext cx="1280160" cy="3048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ja-JP" sz="1000" dirty="0"/>
                <a:t>s</a:t>
              </a:r>
              <a:r>
                <a:rPr kumimoji="1" lang="en-US" altLang="ja-JP" sz="1000" dirty="0"/>
                <a:t>ubpart</a:t>
              </a:r>
            </a:p>
            <a:p>
              <a:pPr algn="ctr"/>
              <a:r>
                <a:rPr kumimoji="1" lang="en-US" altLang="ja-JP" sz="1000" dirty="0"/>
                <a:t>reconstruction</a:t>
              </a:r>
              <a:endParaRPr kumimoji="1" lang="ja-JP" altLang="en-US" sz="1000" dirty="0"/>
            </a:p>
          </p:txBody>
        </p:sp>
        <p:cxnSp>
          <p:nvCxnSpPr>
            <p:cNvPr id="272" name="直線矢印コネクタ 51">
              <a:extLst>
                <a:ext uri="{FF2B5EF4-FFF2-40B4-BE49-F238E27FC236}">
                  <a16:creationId xmlns:a16="http://schemas.microsoft.com/office/drawing/2014/main" id="{ABC942A3-110F-4CDA-B3AF-0D888DD71BF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25208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3" name="直線矢印コネクタ 52">
              <a:extLst>
                <a:ext uri="{FF2B5EF4-FFF2-40B4-BE49-F238E27FC236}">
                  <a16:creationId xmlns:a16="http://schemas.microsoft.com/office/drawing/2014/main" id="{D7B028E5-62BE-4257-B8C9-163B85B1E39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61656" y="4578211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sp>
          <p:nvSpPr>
            <p:cNvPr id="274" name="正方形/長方形 54">
              <a:extLst>
                <a:ext uri="{FF2B5EF4-FFF2-40B4-BE49-F238E27FC236}">
                  <a16:creationId xmlns:a16="http://schemas.microsoft.com/office/drawing/2014/main" id="{55DA2532-EB84-4847-B769-A60AD3AC6816}"/>
                </a:ext>
              </a:extLst>
            </p:cNvPr>
            <p:cNvSpPr/>
            <p:nvPr/>
          </p:nvSpPr>
          <p:spPr>
            <a:xfrm>
              <a:off x="5171256" y="4393855"/>
              <a:ext cx="53340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ja-JP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luma</a:t>
              </a:r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 end</a:t>
              </a:r>
              <a:endParaRPr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テキスト ボックス 55">
              <a:extLst>
                <a:ext uri="{FF2B5EF4-FFF2-40B4-BE49-F238E27FC236}">
                  <a16:creationId xmlns:a16="http://schemas.microsoft.com/office/drawing/2014/main" id="{D72A57D9-8DDF-4BE3-ADDA-C46860832646}"/>
                </a:ext>
              </a:extLst>
            </p:cNvPr>
            <p:cNvSpPr txBox="1"/>
            <p:nvPr/>
          </p:nvSpPr>
          <p:spPr>
            <a:xfrm>
              <a:off x="4028256" y="4121011"/>
              <a:ext cx="1280160" cy="30480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ja-JP" sz="1000" dirty="0"/>
                <a:t>s</a:t>
              </a:r>
              <a:r>
                <a:rPr kumimoji="1" lang="en-US" altLang="ja-JP" sz="1000" dirty="0"/>
                <a:t>ubpart</a:t>
              </a:r>
            </a:p>
            <a:p>
              <a:pPr algn="ctr"/>
              <a:r>
                <a:rPr kumimoji="1" lang="en-US" altLang="ja-JP" sz="1000" dirty="0"/>
                <a:t>reconstruction</a:t>
              </a:r>
              <a:endParaRPr kumimoji="1" lang="ja-JP" altLang="en-US" sz="1000" dirty="0"/>
            </a:p>
          </p:txBody>
        </p:sp>
        <p:cxnSp>
          <p:nvCxnSpPr>
            <p:cNvPr id="276" name="直線矢印コネクタ 56">
              <a:extLst>
                <a:ext uri="{FF2B5EF4-FFF2-40B4-BE49-F238E27FC236}">
                  <a16:creationId xmlns:a16="http://schemas.microsoft.com/office/drawing/2014/main" id="{2C7F8492-6F16-4C29-B8DE-CF7F60D03BD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42456" y="4273411"/>
              <a:ext cx="6858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77" name="テキスト ボックス 58">
              <a:extLst>
                <a:ext uri="{FF2B5EF4-FFF2-40B4-BE49-F238E27FC236}">
                  <a16:creationId xmlns:a16="http://schemas.microsoft.com/office/drawing/2014/main" id="{146C0A60-3076-41BA-B78D-B4574F745B2B}"/>
                </a:ext>
              </a:extLst>
            </p:cNvPr>
            <p:cNvSpPr txBox="1"/>
            <p:nvPr/>
          </p:nvSpPr>
          <p:spPr>
            <a:xfrm>
              <a:off x="109736" y="2139811"/>
              <a:ext cx="762000" cy="381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kumimoji="1" lang="en-US" altLang="ja-JP" sz="1000" dirty="0"/>
                <a:t>IQ/IT</a:t>
              </a:r>
              <a:endParaRPr kumimoji="1" lang="ja-JP" altLang="en-US" sz="1000" dirty="0"/>
            </a:p>
          </p:txBody>
        </p:sp>
        <p:sp>
          <p:nvSpPr>
            <p:cNvPr id="278" name="テキスト ボックス 59">
              <a:extLst>
                <a:ext uri="{FF2B5EF4-FFF2-40B4-BE49-F238E27FC236}">
                  <a16:creationId xmlns:a16="http://schemas.microsoft.com/office/drawing/2014/main" id="{88F8869E-3901-4D8B-A2A3-7F22367CF4C2}"/>
                </a:ext>
              </a:extLst>
            </p:cNvPr>
            <p:cNvSpPr txBox="1"/>
            <p:nvPr/>
          </p:nvSpPr>
          <p:spPr>
            <a:xfrm>
              <a:off x="1176536" y="2139811"/>
              <a:ext cx="1066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kumimoji="1" lang="en-US" altLang="ja-JP" sz="1000" dirty="0"/>
                <a:t>all intra mode</a:t>
              </a:r>
            </a:p>
            <a:p>
              <a:pPr algn="ctr"/>
              <a:r>
                <a:rPr kumimoji="1" lang="en-US" altLang="ja-JP" sz="1000" dirty="0"/>
                <a:t>prediction</a:t>
              </a:r>
              <a:endParaRPr kumimoji="1" lang="ja-JP" altLang="en-US" sz="1000" dirty="0"/>
            </a:p>
          </p:txBody>
        </p:sp>
        <p:cxnSp>
          <p:nvCxnSpPr>
            <p:cNvPr id="279" name="直線矢印コネクタ 60">
              <a:extLst>
                <a:ext uri="{FF2B5EF4-FFF2-40B4-BE49-F238E27FC236}">
                  <a16:creationId xmlns:a16="http://schemas.microsoft.com/office/drawing/2014/main" id="{7B80CA47-E5DC-43D3-999F-FAD762508C1F}"/>
                </a:ext>
              </a:extLst>
            </p:cNvPr>
            <p:cNvCxnSpPr>
              <a:cxnSpLocks/>
              <a:endCxn id="278" idx="0"/>
            </p:cNvCxnSpPr>
            <p:nvPr/>
          </p:nvCxnSpPr>
          <p:spPr bwMode="auto">
            <a:xfrm>
              <a:off x="1709936" y="18350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0" name="直線矢印コネクタ 61">
              <a:extLst>
                <a:ext uri="{FF2B5EF4-FFF2-40B4-BE49-F238E27FC236}">
                  <a16:creationId xmlns:a16="http://schemas.microsoft.com/office/drawing/2014/main" id="{4F595015-C419-4B3B-A090-8859FD5B7F3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09936" y="31304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1" name="直線矢印コネクタ 62">
              <a:extLst>
                <a:ext uri="{FF2B5EF4-FFF2-40B4-BE49-F238E27FC236}">
                  <a16:creationId xmlns:a16="http://schemas.microsoft.com/office/drawing/2014/main" id="{992319FC-5820-454D-8206-86D7F9383BD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09936" y="3282811"/>
              <a:ext cx="9906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sp>
          <p:nvSpPr>
            <p:cNvPr id="282" name="正方形/長方形 63">
              <a:extLst>
                <a:ext uri="{FF2B5EF4-FFF2-40B4-BE49-F238E27FC236}">
                  <a16:creationId xmlns:a16="http://schemas.microsoft.com/office/drawing/2014/main" id="{FECA0CE0-5126-4CDA-ADD7-32151324F2A6}"/>
                </a:ext>
              </a:extLst>
            </p:cNvPr>
            <p:cNvSpPr/>
            <p:nvPr/>
          </p:nvSpPr>
          <p:spPr>
            <a:xfrm>
              <a:off x="2319536" y="3098455"/>
              <a:ext cx="53340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ja-JP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luma</a:t>
              </a:r>
              <a:r>
                <a:rPr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 end</a:t>
              </a:r>
              <a:endParaRPr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3" name="直線矢印コネクタ 64">
              <a:extLst>
                <a:ext uri="{FF2B5EF4-FFF2-40B4-BE49-F238E27FC236}">
                  <a16:creationId xmlns:a16="http://schemas.microsoft.com/office/drawing/2014/main" id="{80CB30BC-5662-42AE-974A-6ABE4D95A0E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0736" y="18350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4" name="直線矢印コネクタ 65">
              <a:extLst>
                <a:ext uri="{FF2B5EF4-FFF2-40B4-BE49-F238E27FC236}">
                  <a16:creationId xmlns:a16="http://schemas.microsoft.com/office/drawing/2014/main" id="{238C5890-237F-4EC2-A380-37D11532BE2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0736" y="2520811"/>
              <a:ext cx="0" cy="457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5" name="直線矢印コネクタ 66">
              <a:extLst>
                <a:ext uri="{FF2B5EF4-FFF2-40B4-BE49-F238E27FC236}">
                  <a16:creationId xmlns:a16="http://schemas.microsoft.com/office/drawing/2014/main" id="{BE3EAF16-6D88-4FCD-B4D7-68ABD147FE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0736" y="2978011"/>
              <a:ext cx="6858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86" name="テキスト ボックス 69">
              <a:extLst>
                <a:ext uri="{FF2B5EF4-FFF2-40B4-BE49-F238E27FC236}">
                  <a16:creationId xmlns:a16="http://schemas.microsoft.com/office/drawing/2014/main" id="{758CE140-8CF2-4775-A1C1-9E77EE429C3A}"/>
                </a:ext>
              </a:extLst>
            </p:cNvPr>
            <p:cNvSpPr txBox="1"/>
            <p:nvPr/>
          </p:nvSpPr>
          <p:spPr>
            <a:xfrm>
              <a:off x="1176536" y="2825611"/>
              <a:ext cx="1066800" cy="3048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kumimoji="1" lang="en-US" altLang="ja-JP" sz="1000" dirty="0"/>
                <a:t>reconstruction</a:t>
              </a:r>
              <a:endParaRPr kumimoji="1" lang="ja-JP" altLang="en-US" sz="1000" dirty="0"/>
            </a:p>
          </p:txBody>
        </p:sp>
        <p:cxnSp>
          <p:nvCxnSpPr>
            <p:cNvPr id="287" name="直線矢印コネクタ 70">
              <a:extLst>
                <a:ext uri="{FF2B5EF4-FFF2-40B4-BE49-F238E27FC236}">
                  <a16:creationId xmlns:a16="http://schemas.microsoft.com/office/drawing/2014/main" id="{625CFEFA-4C65-4F9F-9793-74B67C4420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09936" y="2520811"/>
              <a:ext cx="0" cy="304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8" name="直線コネクタ 75">
              <a:extLst>
                <a:ext uri="{FF2B5EF4-FFF2-40B4-BE49-F238E27FC236}">
                  <a16:creationId xmlns:a16="http://schemas.microsoft.com/office/drawing/2014/main" id="{F6F3FB0C-0E74-4F14-890B-C2B50E48299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322532" y="2142788"/>
              <a:ext cx="305924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9" name="正方形/長方形 76">
              <a:extLst>
                <a:ext uri="{FF2B5EF4-FFF2-40B4-BE49-F238E27FC236}">
                  <a16:creationId xmlns:a16="http://schemas.microsoft.com/office/drawing/2014/main" id="{E3C2513A-0648-48D2-B3E5-8EB65B51B1DC}"/>
                </a:ext>
              </a:extLst>
            </p:cNvPr>
            <p:cNvSpPr/>
            <p:nvPr/>
          </p:nvSpPr>
          <p:spPr>
            <a:xfrm>
              <a:off x="5085184" y="1758811"/>
              <a:ext cx="1676400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l"/>
              <a:r>
                <a:rPr lang="en-US" altLang="ja-JP" sz="10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This engine needs to support all intra predictions</a:t>
              </a:r>
              <a:endParaRPr lang="ja-JP" altLang="en-US" sz="1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41FDBB97-3D3F-4D03-A710-C47D1CF5C004}"/>
              </a:ext>
            </a:extLst>
          </p:cNvPr>
          <p:cNvGrpSpPr/>
          <p:nvPr/>
        </p:nvGrpSpPr>
        <p:grpSpPr>
          <a:xfrm>
            <a:off x="404664" y="3507854"/>
            <a:ext cx="2232248" cy="1233263"/>
            <a:chOff x="1725230" y="1275606"/>
            <a:chExt cx="3134130" cy="1743552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CBEC4D11-F004-4353-937C-B7666BE412FB}"/>
                </a:ext>
              </a:extLst>
            </p:cNvPr>
            <p:cNvSpPr/>
            <p:nvPr/>
          </p:nvSpPr>
          <p:spPr>
            <a:xfrm>
              <a:off x="3425552" y="1960686"/>
              <a:ext cx="685800" cy="68580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272D767E-C440-4473-A3EB-6A2BB630803F}"/>
                </a:ext>
              </a:extLst>
            </p:cNvPr>
            <p:cNvSpPr/>
            <p:nvPr/>
          </p:nvSpPr>
          <p:spPr>
            <a:xfrm>
              <a:off x="4111352" y="1960686"/>
              <a:ext cx="685800" cy="68580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C392803D-C4DA-408A-807E-1B63FE2F35E4}"/>
                </a:ext>
              </a:extLst>
            </p:cNvPr>
            <p:cNvSpPr/>
            <p:nvPr/>
          </p:nvSpPr>
          <p:spPr>
            <a:xfrm>
              <a:off x="3425552" y="1276706"/>
              <a:ext cx="685800" cy="68580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946E57B3-88FA-4E5E-9C6F-7FAFF7CA8B6C}"/>
                </a:ext>
              </a:extLst>
            </p:cNvPr>
            <p:cNvSpPr/>
            <p:nvPr/>
          </p:nvSpPr>
          <p:spPr>
            <a:xfrm>
              <a:off x="4111352" y="1276706"/>
              <a:ext cx="685800" cy="68580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9E36B692-BAF0-48ED-B2F0-C03BA1B3360D}"/>
                </a:ext>
              </a:extLst>
            </p:cNvPr>
            <p:cNvSpPr/>
            <p:nvPr/>
          </p:nvSpPr>
          <p:spPr>
            <a:xfrm>
              <a:off x="1820042" y="1275796"/>
              <a:ext cx="1371600" cy="137160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46EF6E8B-D53D-4A15-8DA1-52A420BB83EF}"/>
                </a:ext>
              </a:extLst>
            </p:cNvPr>
            <p:cNvSpPr txBox="1"/>
            <p:nvPr/>
          </p:nvSpPr>
          <p:spPr>
            <a:xfrm>
              <a:off x="1725230" y="2649301"/>
              <a:ext cx="1528354" cy="369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/>
                <a:t>Luma</a:t>
              </a:r>
              <a:r>
                <a:rPr lang="en-US" sz="1100" dirty="0"/>
                <a:t> VPDU</a:t>
              </a:r>
            </a:p>
          </p:txBody>
        </p: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801A3DCD-B0CC-470C-A776-3D19C26FA863}"/>
                </a:ext>
              </a:extLst>
            </p:cNvPr>
            <p:cNvSpPr txBox="1"/>
            <p:nvPr/>
          </p:nvSpPr>
          <p:spPr>
            <a:xfrm>
              <a:off x="3276709" y="2649301"/>
              <a:ext cx="1582651" cy="369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Chroma VPDU</a:t>
              </a:r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7B64829C-9F8F-4B24-A20B-3C10D1E7F1B7}"/>
                </a:ext>
              </a:extLst>
            </p:cNvPr>
            <p:cNvCxnSpPr>
              <a:cxnSpLocks/>
            </p:cNvCxnSpPr>
            <p:nvPr/>
          </p:nvCxnSpPr>
          <p:spPr>
            <a:xfrm>
              <a:off x="1820042" y="1961406"/>
              <a:ext cx="13716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69F6B337-0A18-4C03-8CC1-658F188F52B2}"/>
                </a:ext>
              </a:extLst>
            </p:cNvPr>
            <p:cNvCxnSpPr>
              <a:cxnSpLocks/>
            </p:cNvCxnSpPr>
            <p:nvPr/>
          </p:nvCxnSpPr>
          <p:spPr>
            <a:xfrm>
              <a:off x="2505842" y="1275606"/>
              <a:ext cx="0" cy="137160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3355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Problem Statement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858000" cy="4176464"/>
          </a:xfrm>
        </p:spPr>
        <p:txBody>
          <a:bodyPr/>
          <a:lstStyle/>
          <a:p>
            <a:r>
              <a:rPr lang="en-CA" dirty="0"/>
              <a:t>Angular, DC, planar, and PDPC</a:t>
            </a:r>
          </a:p>
          <a:p>
            <a:pPr lvl="1"/>
            <a:r>
              <a:rPr lang="en-CA" dirty="0"/>
              <a:t>Special handling for </a:t>
            </a:r>
            <a:r>
              <a:rPr lang="en-CA" dirty="0" err="1"/>
              <a:t>luma</a:t>
            </a:r>
            <a:r>
              <a:rPr lang="en-CA" dirty="0"/>
              <a:t> subpart prediction and residue addition</a:t>
            </a:r>
          </a:p>
          <a:p>
            <a:pPr lvl="1"/>
            <a:r>
              <a:rPr lang="en-CA" dirty="0"/>
              <a:t>Can not simply reuse </a:t>
            </a:r>
            <a:r>
              <a:rPr lang="en-CA" dirty="0" err="1"/>
              <a:t>luma</a:t>
            </a:r>
            <a:r>
              <a:rPr lang="en-CA" dirty="0"/>
              <a:t> QT case (different reference samples)</a:t>
            </a:r>
          </a:p>
          <a:p>
            <a:r>
              <a:rPr lang="en-CA" dirty="0"/>
              <a:t>MIP</a:t>
            </a:r>
          </a:p>
          <a:p>
            <a:pPr lvl="1"/>
            <a:r>
              <a:rPr lang="en-CA" dirty="0"/>
              <a:t>Need subpart matrix multiplication</a:t>
            </a:r>
          </a:p>
          <a:p>
            <a:pPr lvl="1"/>
            <a:r>
              <a:rPr lang="en-CA" dirty="0"/>
              <a:t>Need subpart Interpolation process. </a:t>
            </a:r>
            <a:r>
              <a:rPr lang="en-CA"/>
              <a:t>Note the </a:t>
            </a:r>
            <a:r>
              <a:rPr lang="en-CA" dirty="0"/>
              <a:t>prediction samples for interpolation may across the subpart boundary. </a:t>
            </a:r>
          </a:p>
          <a:p>
            <a:r>
              <a:rPr lang="en-CA" dirty="0"/>
              <a:t>IBC</a:t>
            </a:r>
          </a:p>
          <a:p>
            <a:pPr lvl="1"/>
            <a:r>
              <a:rPr lang="en-CA" dirty="0"/>
              <a:t>Not a problem since </a:t>
            </a:r>
            <a:r>
              <a:rPr lang="en-CA" dirty="0" err="1"/>
              <a:t>luma</a:t>
            </a:r>
            <a:r>
              <a:rPr lang="en-CA" dirty="0"/>
              <a:t> block copy can be performed in subpart</a:t>
            </a:r>
          </a:p>
          <a:p>
            <a:r>
              <a:rPr lang="en-CA" dirty="0"/>
              <a:t>ISP</a:t>
            </a:r>
          </a:p>
          <a:p>
            <a:pPr lvl="1"/>
            <a:r>
              <a:rPr lang="en-CA" dirty="0"/>
              <a:t>CCLM is not allowed in </a:t>
            </a:r>
            <a:r>
              <a:rPr lang="en-CA" dirty="0" err="1"/>
              <a:t>luma</a:t>
            </a:r>
            <a:r>
              <a:rPr lang="en-CA" dirty="0"/>
              <a:t> no split case.</a:t>
            </a: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03438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Proposed Method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r>
              <a:rPr lang="en-US" dirty="0"/>
              <a:t>Disallow </a:t>
            </a:r>
            <a:r>
              <a:rPr lang="en-CA" dirty="0" err="1"/>
              <a:t>luma</a:t>
            </a:r>
            <a:r>
              <a:rPr lang="en-CA" dirty="0"/>
              <a:t> no split with chroma split case, to reduce hardware complexity for supporting </a:t>
            </a:r>
            <a:r>
              <a:rPr lang="en-CA" dirty="0" err="1"/>
              <a:t>luma</a:t>
            </a:r>
            <a:r>
              <a:rPr lang="en-CA" dirty="0"/>
              <a:t> subpart processing</a:t>
            </a:r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r>
              <a:rPr lang="en-US" dirty="0"/>
              <a:t>The ISP constraint can also be removed (single tree case)</a:t>
            </a:r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4D6E40E-7A89-4EC5-A788-810B44BB8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442832"/>
              </p:ext>
            </p:extLst>
          </p:nvPr>
        </p:nvGraphicFramePr>
        <p:xfrm>
          <a:off x="363209" y="1259001"/>
          <a:ext cx="5943600" cy="1312749"/>
        </p:xfrm>
        <a:graphic>
          <a:graphicData uri="http://schemas.openxmlformats.org/drawingml/2006/table">
            <a:tbl>
              <a:tblPr firstRow="1" firstCol="1" bandRow="1"/>
              <a:tblGrid>
                <a:gridCol w="2971800">
                  <a:extLst>
                    <a:ext uri="{9D8B030D-6E8A-4147-A177-3AD203B41FA5}">
                      <a16:colId xmlns:a16="http://schemas.microsoft.com/office/drawing/2014/main" val="1634926428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569727084"/>
                    </a:ext>
                  </a:extLst>
                </a:gridCol>
              </a:tblGrid>
              <a:tr h="211251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Luma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 VPDU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Chroma VPDU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562546"/>
                  </a:ext>
                </a:extLst>
              </a:tr>
              <a:tr h="550749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 </a:t>
                      </a:r>
                      <a:r>
                        <a:rPr lang="en-US" sz="10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&amp;&amp; Not ISP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 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0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BT_H (no further split or followed by BT_V)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6972448"/>
                  </a:ext>
                </a:extLst>
              </a:tr>
              <a:tr h="550749"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257450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514899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772348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02979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1287247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1544696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180214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2059595" algn="l" defTabSz="514899" rtl="0" eaLnBrk="1" latinLnBrk="0" hangingPunct="1">
                        <a:defRPr kumimoji="1" sz="1050" kern="1200">
                          <a:solidFill>
                            <a:schemeClr val="tx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No split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QT 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BT_H (no further split or followed by BT_V)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921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Luma</a:t>
            </a:r>
            <a:r>
              <a:rPr lang="en-CA" dirty="0"/>
              <a:t> blocks are usually smaller than chroma blocks, the complexity for </a:t>
            </a:r>
            <a:r>
              <a:rPr lang="en-CA" dirty="0" err="1"/>
              <a:t>luma</a:t>
            </a:r>
            <a:r>
              <a:rPr lang="en-CA" dirty="0"/>
              <a:t> subpart processing is not a good trade-off.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FC4773-EED8-4C02-9378-BC2F58FBCE74}"/>
              </a:ext>
            </a:extLst>
          </p:cNvPr>
          <p:cNvGraphicFramePr>
            <a:graphicFrameLocks noGrp="1"/>
          </p:cNvGraphicFramePr>
          <p:nvPr/>
        </p:nvGraphicFramePr>
        <p:xfrm>
          <a:off x="2156972" y="1370012"/>
          <a:ext cx="2544057" cy="3262315"/>
        </p:xfrm>
        <a:graphic>
          <a:graphicData uri="http://schemas.openxmlformats.org/drawingml/2006/table">
            <a:tbl>
              <a:tblPr/>
              <a:tblGrid>
                <a:gridCol w="611162">
                  <a:extLst>
                    <a:ext uri="{9D8B030D-6E8A-4147-A177-3AD203B41FA5}">
                      <a16:colId xmlns:a16="http://schemas.microsoft.com/office/drawing/2014/main" val="3992467210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2745749869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1881893922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2018824511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3443583548"/>
                    </a:ext>
                  </a:extLst>
                </a:gridCol>
                <a:gridCol w="386579">
                  <a:extLst>
                    <a:ext uri="{9D8B030D-6E8A-4147-A177-3AD203B41FA5}">
                      <a16:colId xmlns:a16="http://schemas.microsoft.com/office/drawing/2014/main" val="1581967783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9262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3951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2910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26777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7073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9910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0850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7771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3196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8009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5829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7785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1875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3207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7339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3511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02689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4908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2357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6941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8383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7105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01157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5951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7554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2780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682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1696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6075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2316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6220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3435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4099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1145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103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 err="1"/>
              <a:t>Luma</a:t>
            </a:r>
            <a:r>
              <a:rPr lang="en-CA" dirty="0"/>
              <a:t> subpart processing is required for all intra prediction</a:t>
            </a:r>
          </a:p>
          <a:p>
            <a:pPr lvl="1"/>
            <a:r>
              <a:rPr lang="en-US" dirty="0"/>
              <a:t>To achieve 32x32 latency</a:t>
            </a:r>
          </a:p>
          <a:p>
            <a:pPr lvl="1"/>
            <a:r>
              <a:rPr lang="en-US" dirty="0"/>
              <a:t>To support </a:t>
            </a:r>
            <a:r>
              <a:rPr lang="en-US" dirty="0" err="1"/>
              <a:t>luma</a:t>
            </a:r>
            <a:r>
              <a:rPr lang="en-US" dirty="0"/>
              <a:t> no split with chroma QT case</a:t>
            </a:r>
          </a:p>
          <a:p>
            <a:endParaRPr lang="en-US" dirty="0"/>
          </a:p>
          <a:p>
            <a:r>
              <a:rPr lang="en-US" dirty="0"/>
              <a:t>Propose to disallow CCLM when </a:t>
            </a:r>
            <a:r>
              <a:rPr lang="en-CA" dirty="0" err="1"/>
              <a:t>luma</a:t>
            </a:r>
            <a:r>
              <a:rPr lang="en-CA" dirty="0"/>
              <a:t> no split with chroma split case, to reduce hardware complexity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Alibaba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719</Words>
  <Application>Microsoft Office PowerPoint</Application>
  <PresentationFormat>Custom</PresentationFormat>
  <Paragraphs>269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MS PGothic</vt:lpstr>
      <vt:lpstr>Yu Gothic</vt:lpstr>
      <vt:lpstr>Yu Mincho</vt:lpstr>
      <vt:lpstr>Arial</vt:lpstr>
      <vt:lpstr>Calibri</vt:lpstr>
      <vt:lpstr>Wingdings</vt:lpstr>
      <vt:lpstr>top_blue_16_9</vt:lpstr>
      <vt:lpstr>inside_blue_16_9_14</vt:lpstr>
      <vt:lpstr>PowerPoint Presentation</vt:lpstr>
      <vt:lpstr>Introduction</vt:lpstr>
      <vt:lpstr>Problem Statement</vt:lpstr>
      <vt:lpstr>Problem Statement</vt:lpstr>
      <vt:lpstr>Proposed Method</vt:lpstr>
      <vt:lpstr>Simulation Results</vt:lpstr>
      <vt:lpstr>Conclusion</vt:lpstr>
      <vt:lpstr>Acknowledgment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2019-10-02T09:35:08Z</dcterms:modified>
</cp:coreProperties>
</file>