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4"/>
  </p:notesMasterIdLst>
  <p:sldIdLst>
    <p:sldId id="261" r:id="rId3"/>
    <p:sldId id="337" r:id="rId4"/>
    <p:sldId id="343" r:id="rId5"/>
    <p:sldId id="286" r:id="rId6"/>
    <p:sldId id="345" r:id="rId7"/>
    <p:sldId id="346" r:id="rId8"/>
    <p:sldId id="347" r:id="rId9"/>
    <p:sldId id="318" r:id="rId10"/>
    <p:sldId id="340" r:id="rId11"/>
    <p:sldId id="344" r:id="rId12"/>
    <p:sldId id="348" r:id="rId13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00E6"/>
    <a:srgbClr val="C82A2A"/>
    <a:srgbClr val="33952B"/>
    <a:srgbClr val="29933B"/>
    <a:srgbClr val="DEF8DC"/>
    <a:srgbClr val="B6F0B2"/>
    <a:srgbClr val="D5F6D2"/>
    <a:srgbClr val="154B1E"/>
    <a:srgbClr val="236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5" autoAdjust="0"/>
    <p:restoredTop sz="94660"/>
  </p:normalViewPr>
  <p:slideViewPr>
    <p:cSldViewPr>
      <p:cViewPr varScale="1">
        <p:scale>
          <a:sx n="116" d="100"/>
          <a:sy n="116" d="100"/>
        </p:scale>
        <p:origin x="-77" y="-835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28.09.2019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16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378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=""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=""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=""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=""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=""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=""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=""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=""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=""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=""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=""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 smtClean="0"/>
              <a:t>JVET-P0173</a:t>
            </a:r>
            <a:endParaRPr lang="en-CA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AHG16/Non-CE5: Cross component ALF simplification 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2715766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hangingPunct="0"/>
            <a:r>
              <a:rPr lang="en-CA" sz="2000" dirty="0"/>
              <a:t>Li </a:t>
            </a:r>
            <a:r>
              <a:rPr lang="en-CA" sz="2000" dirty="0" smtClean="0"/>
              <a:t>Jingya</a:t>
            </a:r>
            <a:r>
              <a:rPr lang="en-US" sz="2000" dirty="0" smtClean="0"/>
              <a:t>, Lim Chong Soon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=""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Additional Simulation results (with gain shift) 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4327" y="699542"/>
            <a:ext cx="2448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200" dirty="0"/>
              <a:t>number of coefficients = </a:t>
            </a:r>
            <a:r>
              <a:rPr lang="en-US" sz="1200" dirty="0" smtClean="0"/>
              <a:t>6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2628543" y="705112"/>
            <a:ext cx="2448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200" dirty="0"/>
              <a:t>number of coefficients = </a:t>
            </a:r>
            <a:r>
              <a:rPr lang="en-US" sz="1200" dirty="0" smtClean="0"/>
              <a:t>7</a:t>
            </a:r>
            <a:endParaRPr lang="en-US" sz="1200" dirty="0"/>
          </a:p>
        </p:txBody>
      </p:sp>
      <p:sp>
        <p:nvSpPr>
          <p:cNvPr id="16" name="Rectangle 15"/>
          <p:cNvSpPr/>
          <p:nvPr/>
        </p:nvSpPr>
        <p:spPr>
          <a:xfrm>
            <a:off x="4572759" y="707903"/>
            <a:ext cx="2448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200" dirty="0"/>
              <a:t>number of coefficients = </a:t>
            </a:r>
            <a:r>
              <a:rPr lang="en-US" sz="1200" dirty="0" smtClean="0"/>
              <a:t>8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7165047" y="707903"/>
            <a:ext cx="15834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200" dirty="0" smtClean="0"/>
              <a:t>CE5-2.1</a:t>
            </a:r>
            <a:endParaRPr lang="en-US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315636"/>
              </p:ext>
            </p:extLst>
          </p:nvPr>
        </p:nvGraphicFramePr>
        <p:xfrm>
          <a:off x="6804248" y="987574"/>
          <a:ext cx="2292446" cy="3457141"/>
        </p:xfrm>
        <a:graphic>
          <a:graphicData uri="http://schemas.openxmlformats.org/drawingml/2006/table">
            <a:tbl>
              <a:tblPr/>
              <a:tblGrid>
                <a:gridCol w="541731"/>
                <a:gridCol w="350143"/>
                <a:gridCol w="350143"/>
                <a:gridCol w="350143"/>
                <a:gridCol w="350143"/>
                <a:gridCol w="350143"/>
              </a:tblGrid>
              <a:tr h="14666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5.37%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3.75%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-0.76%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3.98%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4.51%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-0.46%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4.71%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2.54%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-0.75%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5.36%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4.85%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0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Main10 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-1.82%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5.25%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4.13%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-2.05%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-6.18%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5.75%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6.57%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-1.16%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6.08%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6.42%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-9.26%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3.86%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5.44%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7.60%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-0.56%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4.90%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7.37%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053934"/>
              </p:ext>
            </p:extLst>
          </p:nvPr>
        </p:nvGraphicFramePr>
        <p:xfrm>
          <a:off x="37197" y="1059582"/>
          <a:ext cx="2643646" cy="3394071"/>
        </p:xfrm>
        <a:graphic>
          <a:graphicData uri="http://schemas.openxmlformats.org/drawingml/2006/table">
            <a:tbl>
              <a:tblPr firstRow="1" firstCol="1" bandRow="1"/>
              <a:tblGrid>
                <a:gridCol w="624723"/>
                <a:gridCol w="433878"/>
                <a:gridCol w="444925"/>
                <a:gridCol w="475018"/>
                <a:gridCol w="332551"/>
                <a:gridCol w="332551"/>
              </a:tblGrid>
              <a:tr h="97137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Main10 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6.10%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5.31%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2.73%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5.80%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5.49%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1.92%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3.89%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5.56%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6.29%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6.89%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6.19%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1.74%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-4.37%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-4.40%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0.83%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7.25%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8.07%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2.19%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2.79%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6.21%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7.39%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2.69%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-4.39%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9.47%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9.92%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10.08%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5.31%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8.04%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9.66%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0.77%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2.43%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674365"/>
              </p:ext>
            </p:extLst>
          </p:nvPr>
        </p:nvGraphicFramePr>
        <p:xfrm>
          <a:off x="2699792" y="1059582"/>
          <a:ext cx="2018922" cy="3394071"/>
        </p:xfrm>
        <a:graphic>
          <a:graphicData uri="http://schemas.openxmlformats.org/drawingml/2006/table">
            <a:tbl>
              <a:tblPr firstRow="1" firstCol="1" bandRow="1"/>
              <a:tblGrid>
                <a:gridCol w="440354"/>
                <a:gridCol w="451781"/>
                <a:gridCol w="451781"/>
                <a:gridCol w="337503"/>
                <a:gridCol w="337503"/>
              </a:tblGrid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Main10 </a:t>
                      </a:r>
                      <a:endParaRPr lang="en-US" sz="7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4.82%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2.12%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4.95%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5.73%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-2.31%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1.68%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3.51%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5.60%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6.29%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6.21%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5.23%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0.79%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-5.29%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6.68%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7.70%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1.79%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7.60%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2.54%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2.85%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-6.10%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-4.14%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-0.74%</a:t>
                      </a:r>
                      <a:endParaRPr lang="en-US" sz="7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7.53%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8.80%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-5.17%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9.28%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-1.32%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3.53%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6.87%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9.30%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169409"/>
              </p:ext>
            </p:extLst>
          </p:nvPr>
        </p:nvGraphicFramePr>
        <p:xfrm>
          <a:off x="4716016" y="1059582"/>
          <a:ext cx="2018922" cy="3394071"/>
        </p:xfrm>
        <a:graphic>
          <a:graphicData uri="http://schemas.openxmlformats.org/drawingml/2006/table">
            <a:tbl>
              <a:tblPr firstRow="1" firstCol="1" bandRow="1"/>
              <a:tblGrid>
                <a:gridCol w="440354"/>
                <a:gridCol w="451781"/>
                <a:gridCol w="451781"/>
                <a:gridCol w="337503"/>
                <a:gridCol w="337503"/>
              </a:tblGrid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Main10 </a:t>
                      </a:r>
                      <a:endParaRPr lang="en-US" sz="7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5.82%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4.54%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0.82%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1.90%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4.63%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5.17%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-2.80%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4.99%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1.32%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3.24%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5.46%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5.66%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6.05%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4.89%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0.65%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-5.13%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-5.37%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-1.39%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6.62%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7.49%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1.31%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6.31%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7.50%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2.40%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2.68%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-6.32%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-4.62%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7.60%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8.53%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-4.88%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8.79%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-1.32%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3.12%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6.67%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9.82%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713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1140" marR="411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25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=""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</a:t>
            </a:r>
            <a:r>
              <a:rPr lang="en-US" altLang="ja-JP" sz="2400" dirty="0" smtClean="0">
                <a:solidFill>
                  <a:schemeClr val="bg1"/>
                </a:solidFill>
              </a:rPr>
              <a:t>results (with gain shift) 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5536" y="1635646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sz="1200" dirty="0" smtClean="0"/>
              <a:t>(</a:t>
            </a:r>
            <a:r>
              <a:rPr lang="en-GB" sz="1200" dirty="0"/>
              <a:t>CE5-2.1+ </a:t>
            </a:r>
            <a:r>
              <a:rPr lang="en-GB" sz="1200" dirty="0" smtClean="0"/>
              <a:t>with </a:t>
            </a:r>
            <a:r>
              <a:rPr lang="en-GB" sz="1200" dirty="0"/>
              <a:t>gain shift): 		</a:t>
            </a:r>
            <a:r>
              <a:rPr lang="en-GB" sz="1200" dirty="0" smtClean="0"/>
              <a:t>		RA</a:t>
            </a:r>
            <a:r>
              <a:rPr lang="en-GB" sz="1200" dirty="0"/>
              <a:t>:	 </a:t>
            </a:r>
            <a:r>
              <a:rPr lang="en-US" sz="1200" dirty="0"/>
              <a:t>-</a:t>
            </a:r>
            <a:r>
              <a:rPr lang="en-US" sz="1200" dirty="0" smtClean="0"/>
              <a:t>1.16%, 0.24%, 0.59</a:t>
            </a:r>
            <a:r>
              <a:rPr lang="en-US" sz="1200" dirty="0"/>
              <a:t>%</a:t>
            </a:r>
          </a:p>
          <a:p>
            <a:pPr hangingPunct="0"/>
            <a:r>
              <a:rPr lang="en-GB" sz="1200" dirty="0" smtClean="0"/>
              <a:t>Test </a:t>
            </a:r>
            <a:r>
              <a:rPr lang="en-GB" sz="1200" dirty="0"/>
              <a:t>a1 (CE5-2.1+ 6 coefficients with gain shift): 		</a:t>
            </a:r>
            <a:r>
              <a:rPr lang="en-GB" sz="1200" dirty="0" smtClean="0"/>
              <a:t>RA:</a:t>
            </a:r>
            <a:r>
              <a:rPr lang="en-GB" sz="1200" dirty="0"/>
              <a:t>	</a:t>
            </a:r>
            <a:r>
              <a:rPr lang="en-GB" sz="1200" dirty="0" smtClean="0"/>
              <a:t> -</a:t>
            </a:r>
            <a:r>
              <a:rPr lang="en-GB" sz="1200" dirty="0"/>
              <a:t>1.18%, 2.19%, 2.79%</a:t>
            </a:r>
            <a:endParaRPr lang="en-US" sz="1200" dirty="0"/>
          </a:p>
          <a:p>
            <a:pPr hangingPunct="0"/>
            <a:r>
              <a:rPr lang="en-GB" sz="1200" dirty="0" smtClean="0"/>
              <a:t>Test </a:t>
            </a:r>
            <a:r>
              <a:rPr lang="en-GB" sz="1200" dirty="0"/>
              <a:t>a2 (CE5-2.1+ 7 coefficients with gain shift): 		</a:t>
            </a:r>
            <a:r>
              <a:rPr lang="en-GB" sz="1200" dirty="0" smtClean="0"/>
              <a:t>RA:</a:t>
            </a:r>
            <a:r>
              <a:rPr lang="en-GB" sz="1200" dirty="0"/>
              <a:t>	</a:t>
            </a:r>
            <a:r>
              <a:rPr lang="en-GB" sz="1200" dirty="0" smtClean="0"/>
              <a:t> </a:t>
            </a:r>
            <a:r>
              <a:rPr lang="en-GB" sz="1200" dirty="0"/>
              <a:t>-1.17%, 1.42%, 1.79%</a:t>
            </a:r>
            <a:endParaRPr lang="en-US" sz="1200" dirty="0"/>
          </a:p>
          <a:p>
            <a:pPr hangingPunct="0"/>
            <a:r>
              <a:rPr lang="en-GB" sz="1200" dirty="0" smtClean="0"/>
              <a:t>Test </a:t>
            </a:r>
            <a:r>
              <a:rPr lang="en-GB" sz="1200" dirty="0"/>
              <a:t>a3 (CE5-2.1+ 8 coefficients with gain shift): 		</a:t>
            </a:r>
            <a:r>
              <a:rPr lang="en-GB" sz="1200" dirty="0" smtClean="0"/>
              <a:t>RA</a:t>
            </a:r>
            <a:r>
              <a:rPr lang="en-GB" sz="1200" dirty="0"/>
              <a:t>:	</a:t>
            </a:r>
            <a:r>
              <a:rPr lang="en-GB" sz="1200" dirty="0" smtClean="0"/>
              <a:t> </a:t>
            </a:r>
            <a:r>
              <a:rPr lang="en-GB" sz="1200" dirty="0"/>
              <a:t>-1.16%, 1.31%, 1.49%</a:t>
            </a:r>
            <a:endParaRPr lang="en-US" sz="1200" dirty="0"/>
          </a:p>
          <a:p>
            <a:pPr hangingPunct="0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71639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Introduction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99592" y="483518"/>
            <a:ext cx="78866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sz="1600" dirty="0"/>
              <a:t>AHG16 has following comments on CCALF </a:t>
            </a:r>
            <a:r>
              <a:rPr lang="en-CA" sz="1600" dirty="0" smtClean="0"/>
              <a:t>(CE5-2.1/JVET-O0636):</a:t>
            </a:r>
          </a:p>
          <a:p>
            <a:pPr hangingPunct="0"/>
            <a:endParaRPr lang="en-US" sz="1600" dirty="0"/>
          </a:p>
          <a:p>
            <a:pPr hangingPunct="0"/>
            <a:r>
              <a:rPr lang="en-US" sz="1600" i="1" dirty="0"/>
              <a:t>The multiplication overhead of the CCALF being tested in the CE is about 50% of the current luma and chroma ALF design, while the expected gain is about 1% (on the top of existing ~5% ALF gain in RA).  It would be desirable to study whether a better trade-off exists outside the CE.</a:t>
            </a:r>
            <a:endParaRPr lang="en-US" sz="1600" dirty="0"/>
          </a:p>
        </p:txBody>
      </p:sp>
      <p:sp>
        <p:nvSpPr>
          <p:cNvPr id="6" name="Rectangle 14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651" y="2053177"/>
            <a:ext cx="2158365" cy="2828925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950483" y="2499742"/>
            <a:ext cx="54997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/>
            <a:r>
              <a:rPr lang="en-US" dirty="0"/>
              <a:t>ALF has approximately 4.65% coding gain (RA) over </a:t>
            </a:r>
            <a:r>
              <a:rPr lang="en-US" dirty="0" smtClean="0"/>
              <a:t>VTM6.0 </a:t>
            </a:r>
          </a:p>
          <a:p>
            <a:pPr algn="just" hangingPunct="0"/>
            <a:r>
              <a:rPr lang="en-US" dirty="0" smtClean="0"/>
              <a:t>CCALF </a:t>
            </a:r>
            <a:r>
              <a:rPr lang="en-US" dirty="0"/>
              <a:t>increases complexity (counting number of multiplications) by 42% with approximately 1.16% </a:t>
            </a:r>
            <a:r>
              <a:rPr lang="en-US" dirty="0" smtClean="0"/>
              <a:t>coding gain (RA, 24.5% increase w.r.t. ALF), which is not a desirable trade-off.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994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657" y="1300480"/>
            <a:ext cx="4718685" cy="254254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5536" y="555526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first part of this proposal proposes to reduce filter shape. 3 settings (a, b, c) are tested.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505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=""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</a:t>
            </a:r>
            <a:r>
              <a:rPr lang="en-US" altLang="ja-JP" sz="2400" dirty="0" smtClean="0">
                <a:solidFill>
                  <a:schemeClr val="bg1"/>
                </a:solidFill>
              </a:rPr>
              <a:t>results (without gain shift) 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6335" y="699542"/>
            <a:ext cx="2448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200" dirty="0"/>
              <a:t>number of coefficients = </a:t>
            </a:r>
            <a:r>
              <a:rPr lang="en-US" sz="1200" dirty="0" smtClean="0"/>
              <a:t>6</a:t>
            </a:r>
            <a:endParaRPr lang="en-US" sz="1200" dirty="0"/>
          </a:p>
        </p:txBody>
      </p:sp>
      <p:sp>
        <p:nvSpPr>
          <p:cNvPr id="13" name="Rectangle 12"/>
          <p:cNvSpPr/>
          <p:nvPr/>
        </p:nvSpPr>
        <p:spPr>
          <a:xfrm>
            <a:off x="2700551" y="705112"/>
            <a:ext cx="2448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200" dirty="0"/>
              <a:t>number of coefficients = </a:t>
            </a:r>
            <a:r>
              <a:rPr lang="en-US" sz="1200" dirty="0" smtClean="0"/>
              <a:t>7</a:t>
            </a:r>
            <a:endParaRPr lang="en-US" sz="1200" dirty="0"/>
          </a:p>
        </p:txBody>
      </p:sp>
      <p:sp>
        <p:nvSpPr>
          <p:cNvPr id="15" name="Rectangle 14"/>
          <p:cNvSpPr/>
          <p:nvPr/>
        </p:nvSpPr>
        <p:spPr>
          <a:xfrm>
            <a:off x="4644767" y="707903"/>
            <a:ext cx="2448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200" dirty="0"/>
              <a:t>number of coefficients = </a:t>
            </a:r>
            <a:r>
              <a:rPr lang="en-US" sz="1200" dirty="0" smtClean="0"/>
              <a:t>8</a:t>
            </a:r>
            <a:endParaRPr lang="en-US" sz="12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418463"/>
              </p:ext>
            </p:extLst>
          </p:nvPr>
        </p:nvGraphicFramePr>
        <p:xfrm>
          <a:off x="6925747" y="998516"/>
          <a:ext cx="2062015" cy="3428041"/>
        </p:xfrm>
        <a:graphic>
          <a:graphicData uri="http://schemas.openxmlformats.org/drawingml/2006/table">
            <a:tbl>
              <a:tblPr/>
              <a:tblGrid>
                <a:gridCol w="412403"/>
                <a:gridCol w="412403"/>
                <a:gridCol w="412403"/>
                <a:gridCol w="412403"/>
                <a:gridCol w="412403"/>
              </a:tblGrid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-4.16%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-8.67%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-8.93%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-10.56%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-8.57%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-4.18%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-10.16%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-7.58%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-6.58%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0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Main10 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-5.34%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-11.72%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-15.74%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-17.63%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-14.08%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0.16%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-10.69%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-10.07%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-4.45%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-4.46%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-4.73%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-4.61%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-21.52%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-19.23%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0.12%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-15.69%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0.17%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-15.62%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-11.75%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-10.52%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-7.54%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7165047" y="707903"/>
            <a:ext cx="15834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200" dirty="0" smtClean="0"/>
              <a:t>CE5-2.1</a:t>
            </a:r>
            <a:endParaRPr lang="en-US" sz="12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453727"/>
              </p:ext>
            </p:extLst>
          </p:nvPr>
        </p:nvGraphicFramePr>
        <p:xfrm>
          <a:off x="95498" y="1059582"/>
          <a:ext cx="2605053" cy="3394080"/>
        </p:xfrm>
        <a:graphic>
          <a:graphicData uri="http://schemas.openxmlformats.org/drawingml/2006/table">
            <a:tbl>
              <a:tblPr firstRow="1" firstCol="1" bandRow="1"/>
              <a:tblGrid>
                <a:gridCol w="615603"/>
                <a:gridCol w="403896"/>
                <a:gridCol w="483474"/>
                <a:gridCol w="483474"/>
                <a:gridCol w="309303"/>
                <a:gridCol w="309303"/>
              </a:tblGrid>
              <a:tr h="95719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Main10 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719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719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-2.80%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-2.76%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-7.17%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-8.05%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-9.61%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-3.20%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-2.77%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-9.35%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-2.79%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-6.60%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-4.83%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-2.72%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-5.81%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-6.21%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19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719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719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-4.37%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-3.59%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-9.11%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-14.21%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-15.93%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-11.52%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-3.74%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-3.07%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7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-8.22%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-4.70%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-3.68%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-3.88%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19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719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719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57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-17.58%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-14.83%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-3.68%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-3.16%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-13.71%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-4.03%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-11.98%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-8.24%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-5.65%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-3.80%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81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-6.96%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-4.99%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en-US" sz="7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92%</a:t>
                      </a:r>
                      <a:endParaRPr lang="en-US" sz="7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540" marR="405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372886"/>
              </p:ext>
            </p:extLst>
          </p:nvPr>
        </p:nvGraphicFramePr>
        <p:xfrm>
          <a:off x="2699792" y="1059582"/>
          <a:ext cx="1982215" cy="3394083"/>
        </p:xfrm>
        <a:graphic>
          <a:graphicData uri="http://schemas.openxmlformats.org/drawingml/2006/table">
            <a:tbl>
              <a:tblPr firstRow="1" firstCol="1" bandRow="1"/>
              <a:tblGrid>
                <a:gridCol w="402427"/>
                <a:gridCol w="481716"/>
                <a:gridCol w="481716"/>
                <a:gridCol w="308178"/>
                <a:gridCol w="308178"/>
              </a:tblGrid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Main10 </a:t>
                      </a:r>
                      <a:endParaRPr lang="en-US" sz="6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-2.96%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-3.14%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-7.52%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-8.30%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-9.81%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-7.56%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-3.29%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-2.83%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-9.80%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-3.26%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-6.84%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-5.18%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-2.72%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-6.21%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-4.88%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-4.64%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-9.88%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-14.72%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-16.74%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-12.99%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-4.15%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-3.37%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-9.64%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-9.10%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-4.70%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-3.77%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-4.16%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-4.05%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-19.04%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-17.39%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-5.47%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-4.26%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-15.85%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-4.55%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-13.72%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-9.80%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-6.25%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-7.73%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320613"/>
              </p:ext>
            </p:extLst>
          </p:nvPr>
        </p:nvGraphicFramePr>
        <p:xfrm>
          <a:off x="4678017" y="1059582"/>
          <a:ext cx="1982215" cy="3394083"/>
        </p:xfrm>
        <a:graphic>
          <a:graphicData uri="http://schemas.openxmlformats.org/drawingml/2006/table">
            <a:tbl>
              <a:tblPr firstRow="1" firstCol="1" bandRow="1"/>
              <a:tblGrid>
                <a:gridCol w="402427"/>
                <a:gridCol w="481716"/>
                <a:gridCol w="481716"/>
                <a:gridCol w="308178"/>
                <a:gridCol w="308178"/>
              </a:tblGrid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Main10 </a:t>
                      </a:r>
                      <a:endParaRPr lang="en-US" sz="6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-3.09%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-3.43%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-7.76%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-8.40%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-10.18%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-7.75%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-3.59%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-3.34%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-10.22%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-3.30%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-7.13%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-5.42%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-2.77%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-2.63%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-6.31%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-4.87%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-4.73%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-10.08%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-14.94%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-16.81%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-13.46%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-4.33%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-3.67%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-9.75%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-9.40%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-4.63%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-3.74%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-4.27%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-4.17%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53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-19.33%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-17.45%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-5.44%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-4.45%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-16.13%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-5.20%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-13.90%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-10.05%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-6.38%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-3.90%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71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-7.91%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-6.68%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392" marR="40392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=""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</a:t>
            </a:r>
            <a:r>
              <a:rPr lang="en-US" altLang="ja-JP" sz="2400" dirty="0" smtClean="0">
                <a:solidFill>
                  <a:schemeClr val="bg1"/>
                </a:solidFill>
              </a:rPr>
              <a:t>results (without gain shift) 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512871"/>
              </p:ext>
            </p:extLst>
          </p:nvPr>
        </p:nvGraphicFramePr>
        <p:xfrm>
          <a:off x="285749" y="1745342"/>
          <a:ext cx="8775609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5122"/>
                <a:gridCol w="1507400"/>
                <a:gridCol w="1299826"/>
                <a:gridCol w="1299826"/>
                <a:gridCol w="2913435"/>
              </a:tblGrid>
              <a:tr h="54606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# of coefficients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65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ratio of multiplications w.r.t  CE5-2.1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65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ratio of additions w.r.t  CE5-2.1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65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ratio of gain w.r.t  CE5-2.1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65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Observations</a:t>
                      </a:r>
                    </a:p>
                  </a:txBody>
                  <a:tcPr/>
                </a:tc>
              </a:tr>
              <a:tr h="54606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43%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33%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83%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+mj-lt"/>
                        <a:buAutoNum type="arabicPeriod"/>
                      </a:pPr>
                      <a:r>
                        <a:rPr kumimoji="1"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best gain-complexity trade-off. </a:t>
                      </a:r>
                    </a:p>
                    <a:p>
                      <a:pPr marL="285750" indent="-285750" algn="just">
                        <a:buFont typeface="+mj-lt"/>
                        <a:buAutoNum type="arabicPeriod"/>
                      </a:pPr>
                      <a:r>
                        <a:rPr kumimoji="1"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removes all necessary process of horizontal virtual boundary handling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4606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50%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44%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90%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1"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very similar coding performance with setting of 8 coefficients with more reduction of complexity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57%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44%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65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92%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6865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retains most of gain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95536" y="555526"/>
            <a:ext cx="8568952" cy="1100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200" dirty="0" smtClean="0">
                <a:latin typeface="Times New Roman"/>
                <a:ea typeface="DengXian"/>
              </a:rPr>
              <a:t>(CE5-2.1 without gain shift)							RA</a:t>
            </a:r>
            <a:r>
              <a:rPr lang="en-GB" sz="1200" dirty="0">
                <a:latin typeface="Times New Roman"/>
                <a:ea typeface="DengXian"/>
              </a:rPr>
              <a:t>:	   0.16%, -10.69%, -10.17% </a:t>
            </a:r>
            <a:endParaRPr lang="en-GB" sz="1200" dirty="0" smtClean="0">
              <a:latin typeface="Times New Roman"/>
              <a:ea typeface="DengXian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200" dirty="0" smtClean="0">
                <a:latin typeface="Times New Roman"/>
                <a:ea typeface="DengXian"/>
              </a:rPr>
              <a:t>(CE5-2.1+ 6 coefficients without gain shift): 		RA:	   0.16%, -9.00%, -8.22%</a:t>
            </a:r>
            <a:endParaRPr lang="en-US" sz="1200" dirty="0" smtClean="0">
              <a:latin typeface="Times New Roman"/>
              <a:ea typeface="DengXian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200" dirty="0" smtClean="0">
                <a:latin typeface="Times New Roman"/>
                <a:ea typeface="DengXian"/>
              </a:rPr>
              <a:t>(</a:t>
            </a:r>
            <a:r>
              <a:rPr lang="en-GB" sz="1200" dirty="0">
                <a:latin typeface="Times New Roman"/>
                <a:ea typeface="DengXian"/>
              </a:rPr>
              <a:t>CE5-2.1+ 7 coefficients without gain shift): 		</a:t>
            </a:r>
            <a:r>
              <a:rPr lang="en-GB" sz="1200" dirty="0" smtClean="0">
                <a:solidFill>
                  <a:srgbClr val="000000"/>
                </a:solidFill>
                <a:latin typeface="Times New Roman"/>
                <a:ea typeface="DengXian"/>
              </a:rPr>
              <a:t>RA</a:t>
            </a:r>
            <a:r>
              <a:rPr lang="en-GB" sz="1200" dirty="0">
                <a:solidFill>
                  <a:srgbClr val="000000"/>
                </a:solidFill>
                <a:latin typeface="Times New Roman"/>
                <a:ea typeface="DengXian"/>
              </a:rPr>
              <a:t>:	   </a:t>
            </a:r>
            <a:r>
              <a:rPr lang="en-GB" sz="1200" dirty="0">
                <a:latin typeface="Times New Roman"/>
                <a:ea typeface="DengXian"/>
              </a:rPr>
              <a:t>0.17%, -9.64%, -9.10%</a:t>
            </a:r>
            <a:endParaRPr lang="en-US" sz="1200" dirty="0">
              <a:latin typeface="Times New Roman"/>
              <a:ea typeface="DengXian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200" dirty="0" smtClean="0">
                <a:latin typeface="Times New Roman"/>
                <a:ea typeface="DengXian"/>
              </a:rPr>
              <a:t>(</a:t>
            </a:r>
            <a:r>
              <a:rPr lang="en-GB" sz="1200" dirty="0">
                <a:latin typeface="Times New Roman"/>
                <a:ea typeface="DengXian"/>
              </a:rPr>
              <a:t>CE5-2.1+ 8 coefficients without gain shift): 		</a:t>
            </a:r>
            <a:r>
              <a:rPr lang="en-GB" sz="1200" dirty="0" smtClean="0">
                <a:latin typeface="Times New Roman"/>
                <a:ea typeface="DengXian"/>
              </a:rPr>
              <a:t>RA</a:t>
            </a:r>
            <a:r>
              <a:rPr lang="en-GB" sz="1200" dirty="0">
                <a:latin typeface="Times New Roman"/>
                <a:ea typeface="DengXian"/>
              </a:rPr>
              <a:t>:	   0.16%, -9.75%, -9.40</a:t>
            </a:r>
            <a:r>
              <a:rPr lang="en-GB" sz="1200" dirty="0" smtClean="0">
                <a:latin typeface="Times New Roman"/>
                <a:ea typeface="DengXian"/>
              </a:rPr>
              <a:t>%</a:t>
            </a:r>
            <a:endParaRPr lang="en-US" sz="1200" dirty="0">
              <a:latin typeface="Times New Roman"/>
              <a:ea typeface="DengXian"/>
            </a:endParaRPr>
          </a:p>
        </p:txBody>
      </p:sp>
    </p:spTree>
    <p:extLst>
      <p:ext uri="{BB962C8B-B14F-4D97-AF65-F5344CB8AC3E}">
        <p14:creationId xmlns:p14="http://schemas.microsoft.com/office/powerpoint/2010/main" val="1883433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555526"/>
            <a:ext cx="82089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The </a:t>
            </a:r>
            <a:r>
              <a:rPr lang="en-US" dirty="0" smtClean="0"/>
              <a:t>second part </a:t>
            </a:r>
            <a:r>
              <a:rPr lang="en-US" dirty="0"/>
              <a:t>of this proposal proposes to reduce </a:t>
            </a:r>
            <a:r>
              <a:rPr lang="en-US" dirty="0" smtClean="0"/>
              <a:t>on-chip buffer by adding a </a:t>
            </a:r>
            <a:r>
              <a:rPr lang="en-CA" dirty="0"/>
              <a:t>clipping process to refinement </a:t>
            </a:r>
            <a:r>
              <a:rPr lang="en-CA" dirty="0" smtClean="0"/>
              <a:t>value.</a:t>
            </a:r>
          </a:p>
          <a:p>
            <a:pPr algn="just"/>
            <a:r>
              <a:rPr lang="en-CA" dirty="0"/>
              <a:t>T</a:t>
            </a:r>
            <a:r>
              <a:rPr lang="en-CA" dirty="0" smtClean="0"/>
              <a:t>he </a:t>
            </a:r>
            <a:r>
              <a:rPr lang="en-CA" dirty="0"/>
              <a:t>clipping value is signaled in PPS with default clipping range as [-16, 15] (the default clipping range is also the maximum allowed range). </a:t>
            </a:r>
            <a:endParaRPr lang="en-CA" dirty="0" smtClean="0"/>
          </a:p>
          <a:p>
            <a:pPr algn="just"/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592796" y="2032854"/>
                <a:ext cx="5814392" cy="14969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dirty="0"/>
                  <a:t>Illustration of CCALF refinement:</a:t>
                </a:r>
                <a:endParaRPr lang="en-US" dirty="0"/>
              </a:p>
              <a:p>
                <a:pPr hangingPunct="0"/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𝑅</m:t>
                    </m:r>
                    <m:r>
                      <a:rPr lang="en-US" i="1">
                        <a:latin typeface="Cambria Math"/>
                      </a:rPr>
                      <m:t>=(</m:t>
                    </m:r>
                    <m:nary>
                      <m:naryPr>
                        <m:chr m:val="∑"/>
                        <m:grow m:val="on"/>
                        <m:ctrlPr>
                          <a:rPr lang="en-US" i="1">
                            <a:latin typeface="Cambria Math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/>
                          </a:rPr>
                          <m:t>𝑛</m:t>
                        </m:r>
                        <m:r>
                          <a:rPr lang="en-US" i="1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i="1">
                            <a:latin typeface="Cambria Math"/>
                          </a:rPr>
                          <m:t>18</m:t>
                        </m:r>
                      </m:sup>
                      <m:e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𝑐𝑜𝑒𝑓𝑓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𝑛</m:t>
                                    </m:r>
                                  </m:e>
                                </m:d>
                                <m:r>
                                  <a:rPr lang="en-US" i="1">
                                    <a:latin typeface="Cambria Math"/>
                                  </a:rPr>
                                  <m:t>∗</m:t>
                                </m:r>
                                <m:r>
                                  <a:rPr lang="en-US" i="1">
                                    <a:latin typeface="Cambria Math"/>
                                  </a:rPr>
                                  <m:t>𝑝𝐵𝑆𝑎𝑚𝑝𝑙𝑒𝑌</m:t>
                                </m:r>
                                <m:r>
                                  <a:rPr lang="en-US" i="1">
                                    <a:latin typeface="Cambria Math"/>
                                  </a:rPr>
                                  <m:t>[</m:t>
                                </m:r>
                                <m:r>
                                  <a:rPr lang="en-US" i="1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i="1">
                                    <a:latin typeface="Cambria Math"/>
                                  </a:rPr>
                                  <m:t>]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</m:nary>
                    <m:r>
                      <a:rPr lang="en-US" i="1">
                        <a:latin typeface="Cambria Math"/>
                      </a:rPr>
                      <m:t>+64)≫7</m:t>
                    </m:r>
                  </m:oMath>
                </a14:m>
                <a:r>
                  <a:rPr lang="en-US" dirty="0"/>
                  <a:t>	</a:t>
                </a:r>
              </a:p>
              <a:p>
                <a:pPr hangingPunct="0"/>
                <a:r>
                  <a:rPr lang="en-CA" dirty="0" err="1"/>
                  <a:t>pBSampleC</a:t>
                </a:r>
                <a:r>
                  <a:rPr lang="en-CA" dirty="0"/>
                  <a:t> = </a:t>
                </a:r>
                <a:r>
                  <a:rPr lang="en-CA" dirty="0" err="1"/>
                  <a:t>pBSampleC</a:t>
                </a:r>
                <a:r>
                  <a:rPr lang="en-CA" dirty="0"/>
                  <a:t> + </a:t>
                </a:r>
                <a:r>
                  <a:rPr lang="en-CA" dirty="0" smtClean="0">
                    <a:solidFill>
                      <a:srgbClr val="FF0000"/>
                    </a:solidFill>
                  </a:rPr>
                  <a:t>Clip(</a:t>
                </a:r>
                <a:r>
                  <a:rPr lang="en-CA" dirty="0" smtClean="0"/>
                  <a:t>R</a:t>
                </a:r>
                <a:r>
                  <a:rPr lang="en-CA" dirty="0" smtClean="0">
                    <a:solidFill>
                      <a:srgbClr val="FF0000"/>
                    </a:solidFill>
                  </a:rPr>
                  <a:t>)</a:t>
                </a:r>
                <a:r>
                  <a:rPr lang="en-CA" dirty="0" smtClean="0"/>
                  <a:t>;  </a:t>
                </a:r>
                <a:r>
                  <a:rPr lang="en-CA" dirty="0"/>
                  <a:t>			</a:t>
                </a:r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796" y="2032854"/>
                <a:ext cx="5814392" cy="1496948"/>
              </a:xfrm>
              <a:prstGeom prst="rect">
                <a:avLst/>
              </a:prstGeom>
              <a:blipFill rotWithShape="1">
                <a:blip r:embed="rId3"/>
                <a:stretch>
                  <a:fillRect l="-839" t="-2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539552" y="3579862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CA" dirty="0"/>
              <a:t>By adding a clipping process, the on-chip buffer needed to store R (for parallel processing) is reduced from 16 bits per sample (16,384 bytes per CTU) to 5 bits per sample (5120 bytes per CTU).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314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=""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8858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</a:t>
            </a:r>
            <a:r>
              <a:rPr lang="en-US" altLang="ja-JP" sz="2400" dirty="0" smtClean="0">
                <a:solidFill>
                  <a:schemeClr val="bg1"/>
                </a:solidFill>
              </a:rPr>
              <a:t>results (without gain shift)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45577" y="476320"/>
            <a:ext cx="280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ja-JP" sz="1200" dirty="0" smtClean="0"/>
              <a:t>Proposal of clipping </a:t>
            </a:r>
          </a:p>
          <a:p>
            <a:pPr eaLnBrk="1" hangingPunct="1"/>
            <a:r>
              <a:rPr lang="en-US" altLang="ja-JP" sz="1200" dirty="0"/>
              <a:t>(</a:t>
            </a:r>
            <a:r>
              <a:rPr lang="en-US" altLang="ja-JP" sz="1200" dirty="0" smtClean="0"/>
              <a:t>implemented </a:t>
            </a:r>
            <a:r>
              <a:rPr lang="en-US" altLang="ja-JP" sz="1200" dirty="0"/>
              <a:t>on top of </a:t>
            </a:r>
            <a:r>
              <a:rPr lang="en-US" altLang="ja-JP" sz="1200" dirty="0" smtClean="0"/>
              <a:t>CE5-2.1) </a:t>
            </a:r>
            <a:endParaRPr lang="en-US" altLang="ja-JP" sz="1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14557"/>
              </p:ext>
            </p:extLst>
          </p:nvPr>
        </p:nvGraphicFramePr>
        <p:xfrm>
          <a:off x="5292080" y="1059582"/>
          <a:ext cx="1750715" cy="3457141"/>
        </p:xfrm>
        <a:graphic>
          <a:graphicData uri="http://schemas.openxmlformats.org/drawingml/2006/table">
            <a:tbl>
              <a:tblPr/>
              <a:tblGrid>
                <a:gridCol w="350143"/>
                <a:gridCol w="350143"/>
                <a:gridCol w="350143"/>
                <a:gridCol w="350143"/>
                <a:gridCol w="350143"/>
              </a:tblGrid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-4.16%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-8.67%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-8.93%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-10.56%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-8.57%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-4.18%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-10.16%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-7.58%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-6.58%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0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Main10 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-5.34%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-11.72%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-15.74%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-17.63%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-14.08%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-5.03%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0.16%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-10.69%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-10.07%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0.11%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-4.45%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-4.46%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-4.73%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-4.61%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VTM-6.0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-21.52%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-19.23%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0.12%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-8.18%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0.24%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-15.69%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0.17%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-15.62%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-11.75%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0.18%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-6.04%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4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0.13%</a:t>
                      </a:r>
                    </a:p>
                  </a:txBody>
                  <a:tcPr marL="3964" marR="3964" marT="39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-10.52%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-7.54%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964" marR="3964" marT="39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964" marR="3964" marT="39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5662001" y="476320"/>
            <a:ext cx="15834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200" dirty="0" smtClean="0"/>
              <a:t>CE5-2.1</a:t>
            </a:r>
            <a:endParaRPr lang="en-US" sz="12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393875"/>
              </p:ext>
            </p:extLst>
          </p:nvPr>
        </p:nvGraphicFramePr>
        <p:xfrm>
          <a:off x="1763688" y="1131590"/>
          <a:ext cx="2586175" cy="3394083"/>
        </p:xfrm>
        <a:graphic>
          <a:graphicData uri="http://schemas.openxmlformats.org/drawingml/2006/table">
            <a:tbl>
              <a:tblPr firstRow="1" firstCol="1" bandRow="1"/>
              <a:tblGrid>
                <a:gridCol w="611142"/>
                <a:gridCol w="400969"/>
                <a:gridCol w="479970"/>
                <a:gridCol w="479970"/>
                <a:gridCol w="307062"/>
                <a:gridCol w="307062"/>
              </a:tblGrid>
              <a:tr h="95025">
                <a:tc>
                  <a:txBody>
                    <a:bodyPr/>
                    <a:lstStyle/>
                    <a:p>
                      <a:endParaRPr lang="en-US" sz="600" dirty="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Main10 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025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025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-3.49%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-4.07%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-8.45%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-8.83%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-10.36%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-8.36%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-4.18%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-3.90%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-10.03%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-3.45%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-7.47%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-5.92%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-2.68%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-3.25%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-5.73%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-5.97%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5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025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025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-5.66%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-5.26%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-11.45%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-15.47%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-17.44%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-13.97%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-5.01%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-4.25%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0.16%</a:t>
                      </a:r>
                      <a:endParaRPr lang="en-US" sz="6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-10.57%</a:t>
                      </a:r>
                      <a:endParaRPr lang="en-US" sz="6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-9.93%</a:t>
                      </a:r>
                      <a:endParaRPr lang="en-US" sz="6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-4.46%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-4.46%</a:t>
                      </a:r>
                      <a:endParaRPr lang="en-US" sz="6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-4.73%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-4.55%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5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025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025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5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-21.36%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-18.88%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-8.30%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-6.67%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-16.23%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-6.51%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-15.72%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-11.72%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0.23%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-7.88%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-6.36%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732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0.20%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-10.65%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-7.65%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6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6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40246" marR="40246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05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419622"/>
            <a:ext cx="7655988" cy="2039094"/>
          </a:xfr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CA" sz="2000" dirty="0"/>
              <a:t>This contribution proposes 2 modifications for CCALF </a:t>
            </a:r>
            <a:endParaRPr lang="en-CA" sz="2000" dirty="0" smtClean="0"/>
          </a:p>
          <a:p>
            <a:pPr marL="457200" indent="-457200" algn="just">
              <a:buAutoNum type="arabicParenBoth"/>
            </a:pPr>
            <a:r>
              <a:rPr lang="en-CA" sz="2000" dirty="0" smtClean="0"/>
              <a:t>Use reduced filter shape (6, 7, 8 coefficients) to save CCALF complexity to 43%, 50%, 57% (multiplications) respectively with most </a:t>
            </a:r>
            <a:r>
              <a:rPr lang="en-CA" sz="2000" dirty="0"/>
              <a:t>gain </a:t>
            </a:r>
            <a:r>
              <a:rPr lang="en-CA" sz="2000" dirty="0" smtClean="0"/>
              <a:t>retained</a:t>
            </a:r>
            <a:r>
              <a:rPr lang="en-CA" sz="2000" dirty="0"/>
              <a:t>. </a:t>
            </a:r>
            <a:endParaRPr lang="en-CA" sz="2000" dirty="0" smtClean="0"/>
          </a:p>
          <a:p>
            <a:pPr marL="457200" indent="-457200" algn="just">
              <a:buAutoNum type="arabicParenBoth"/>
            </a:pPr>
            <a:r>
              <a:rPr lang="en-CA" sz="2000" dirty="0" smtClean="0"/>
              <a:t>Use </a:t>
            </a:r>
            <a:r>
              <a:rPr lang="en-CA" sz="2000" dirty="0"/>
              <a:t>clipping process </a:t>
            </a:r>
            <a:r>
              <a:rPr lang="en-CA" sz="2000" dirty="0" smtClean="0"/>
              <a:t>to </a:t>
            </a:r>
            <a:r>
              <a:rPr lang="en-CA" sz="2000" dirty="0"/>
              <a:t>reduce on chip </a:t>
            </a:r>
            <a:r>
              <a:rPr lang="en-CA" sz="2000" dirty="0" smtClean="0"/>
              <a:t>memory to 31% with negligible </a:t>
            </a:r>
            <a:r>
              <a:rPr lang="en-CA" sz="2000" dirty="0"/>
              <a:t>impact on coding performance.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9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C7426E2E-1A66-4FC2-83CB-C4AA56038C77}"/>
              </a:ext>
            </a:extLst>
          </p:cNvPr>
          <p:cNvSpPr txBox="1">
            <a:spLocks/>
          </p:cNvSpPr>
          <p:nvPr/>
        </p:nvSpPr>
        <p:spPr>
          <a:xfrm>
            <a:off x="167156" y="2283718"/>
            <a:ext cx="835292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1800"/>
              </a:spcBef>
              <a:buNone/>
            </a:pPr>
            <a:r>
              <a:rPr lang="en-US" altLang="ja-JP" sz="2000" kern="0" dirty="0"/>
              <a:t>Thank </a:t>
            </a:r>
            <a:r>
              <a:rPr lang="en-US" altLang="ja-JP" sz="2000" kern="0" dirty="0" err="1" smtClean="0"/>
              <a:t>Bytedance</a:t>
            </a:r>
            <a:r>
              <a:rPr lang="en-US" altLang="ja-JP" sz="2000" kern="0" dirty="0" smtClean="0"/>
              <a:t> for </a:t>
            </a:r>
            <a:r>
              <a:rPr lang="en-US" altLang="ja-JP" sz="2000" kern="0" dirty="0"/>
              <a:t>cross-check</a:t>
            </a:r>
          </a:p>
        </p:txBody>
      </p:sp>
    </p:spTree>
    <p:extLst>
      <p:ext uri="{BB962C8B-B14F-4D97-AF65-F5344CB8AC3E}">
        <p14:creationId xmlns:p14="http://schemas.microsoft.com/office/powerpoint/2010/main" val="3616190677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3477</Words>
  <Application>Microsoft Office PowerPoint</Application>
  <PresentationFormat>On-screen Show (16:9)</PresentationFormat>
  <Paragraphs>1634</Paragraphs>
  <Slides>11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top_blue_16_9</vt:lpstr>
      <vt:lpstr>inside_blue_16_9_14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2019-09-28T06:31:07Z</dcterms:modified>
</cp:coreProperties>
</file>