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22"/>
  </p:notesMasterIdLst>
  <p:handoutMasterIdLst>
    <p:handoutMasterId r:id="rId23"/>
  </p:handoutMasterIdLst>
  <p:sldIdLst>
    <p:sldId id="435" r:id="rId6"/>
    <p:sldId id="460" r:id="rId7"/>
    <p:sldId id="457" r:id="rId8"/>
    <p:sldId id="464" r:id="rId9"/>
    <p:sldId id="456" r:id="rId10"/>
    <p:sldId id="461" r:id="rId11"/>
    <p:sldId id="462" r:id="rId12"/>
    <p:sldId id="463" r:id="rId13"/>
    <p:sldId id="458" r:id="rId14"/>
    <p:sldId id="459" r:id="rId15"/>
    <p:sldId id="466" r:id="rId16"/>
    <p:sldId id="465" r:id="rId17"/>
    <p:sldId id="469" r:id="rId18"/>
    <p:sldId id="468" r:id="rId19"/>
    <p:sldId id="467" r:id="rId20"/>
    <p:sldId id="451" r:id="rId2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>
        <p:scale>
          <a:sx n="140" d="100"/>
          <a:sy n="140" d="100"/>
        </p:scale>
        <p:origin x="1248" y="14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Follow-up of JVET-O0223. Meeting notes </a:t>
            </a:r>
            <a:r>
              <a:rPr lang="fr-FR" dirty="0" err="1"/>
              <a:t>said</a:t>
            </a:r>
            <a:r>
              <a:rPr lang="fr-FR" dirty="0"/>
              <a:t>: </a:t>
            </a:r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further study and potential action at the next meeting +</a:t>
            </a:r>
            <a:b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was commented that the bit efficiency depends on the selected example QMs to encoded.</a:t>
            </a:r>
            <a:endParaRPr lang="fr-FR" sz="9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was commented that having the ability to do a prediction with a difference would provide more of an assurance that the bits would generally be minimized for more arbitrary selections of QMs to be encoded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56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385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~ 500 bits </a:t>
            </a:r>
            <a:r>
              <a:rPr lang="fr-FR" dirty="0" err="1"/>
              <a:t>is</a:t>
            </a:r>
            <a:r>
              <a:rPr lang="fr-FR" dirty="0"/>
              <a:t> a </a:t>
            </a:r>
            <a:r>
              <a:rPr lang="fr-FR" dirty="0" err="1"/>
              <a:t>reasonable</a:t>
            </a:r>
            <a:r>
              <a:rPr lang="fr-FR" dirty="0"/>
              <a:t> </a:t>
            </a:r>
            <a:r>
              <a:rPr lang="fr-FR" dirty="0" err="1"/>
              <a:t>target</a:t>
            </a:r>
            <a:r>
              <a:rPr lang="fr-FR" dirty="0"/>
              <a:t> </a:t>
            </a:r>
            <a:r>
              <a:rPr lang="fr-FR" dirty="0" err="1"/>
              <a:t>still</a:t>
            </a:r>
            <a:r>
              <a:rPr lang="fr-FR" dirty="0"/>
              <a:t> </a:t>
            </a:r>
            <a:r>
              <a:rPr lang="fr-FR" dirty="0" err="1"/>
              <a:t>offering</a:t>
            </a:r>
            <a:r>
              <a:rPr lang="fr-FR" dirty="0"/>
              <a:t> good </a:t>
            </a:r>
            <a:r>
              <a:rPr lang="fr-FR" dirty="0" err="1"/>
              <a:t>flexibility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 per-</a:t>
            </a:r>
            <a:r>
              <a:rPr lang="fr-FR" dirty="0" err="1">
                <a:sym typeface="Wingdings" panose="05000000000000000000" pitchFamily="2" charset="2"/>
              </a:rPr>
              <a:t>picture</a:t>
            </a:r>
            <a:r>
              <a:rPr lang="fr-FR" dirty="0">
                <a:sym typeface="Wingdings" panose="05000000000000000000" pitchFamily="2" charset="2"/>
              </a:rPr>
              <a:t> = 1.2% </a:t>
            </a:r>
            <a:r>
              <a:rPr lang="fr-FR" dirty="0" err="1">
                <a:sym typeface="Wingdings" panose="05000000000000000000" pitchFamily="2" charset="2"/>
              </a:rPr>
              <a:t>BDRate</a:t>
            </a:r>
            <a:r>
              <a:rPr lang="fr-FR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57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234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15300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  <p:sldLayoutId id="214748377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JVET-P0110</a:t>
            </a:r>
          </a:p>
          <a:p>
            <a:pPr>
              <a:spcBef>
                <a:spcPts val="750"/>
              </a:spcBef>
            </a:pPr>
            <a:r>
              <a:rPr lang="en-US" sz="2600" b="0" dirty="0">
                <a:solidFill>
                  <a:schemeClr val="bg1"/>
                </a:solidFill>
              </a:rPr>
              <a:t>AHG15</a:t>
            </a:r>
            <a:br>
              <a:rPr lang="en-US" sz="2600" b="0" dirty="0">
                <a:solidFill>
                  <a:schemeClr val="bg1"/>
                </a:solidFill>
              </a:rPr>
            </a:br>
            <a:r>
              <a:rPr lang="en-US" sz="2600" b="0" dirty="0">
                <a:solidFill>
                  <a:schemeClr val="bg1"/>
                </a:solidFill>
              </a:rPr>
              <a:t>Quantization matrices with single identifier and enhanced prediction</a:t>
            </a: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Less bits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D4F25695-9DF3-478E-815B-E232C3948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649316"/>
              </p:ext>
            </p:extLst>
          </p:nvPr>
        </p:nvGraphicFramePr>
        <p:xfrm>
          <a:off x="5304011" y="1968860"/>
          <a:ext cx="308314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641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796735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  <a:gridCol w="679768">
                  <a:extLst>
                    <a:ext uri="{9D8B030D-6E8A-4147-A177-3AD203B41FA5}">
                      <a16:colId xmlns:a16="http://schemas.microsoft.com/office/drawing/2014/main" val="2218680384"/>
                    </a:ext>
                  </a:extLst>
                </a:gridCol>
              </a:tblGrid>
              <a:tr h="202176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VVC d.6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P0110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202176">
                <a:tc>
                  <a:txBody>
                    <a:bodyPr/>
                    <a:lstStyle/>
                    <a:p>
                      <a:r>
                        <a:rPr lang="fr-FR" b="1" noProof="1"/>
                        <a:t>QMs every picture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+7.2%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+3.4%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202176">
                <a:tc>
                  <a:txBody>
                    <a:bodyPr/>
                    <a:lstStyle/>
                    <a:p>
                      <a:r>
                        <a:rPr lang="fr-FR" b="1" noProof="1"/>
                        <a:t>QMs every I-period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+.14%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+.06%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3144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A6098B1-1CC1-41EF-A9F6-CF0EA33C5A36}"/>
              </a:ext>
            </a:extLst>
          </p:cNvPr>
          <p:cNvSpPr/>
          <p:nvPr/>
        </p:nvSpPr>
        <p:spPr>
          <a:xfrm>
            <a:off x="535118" y="4228516"/>
            <a:ext cx="81930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dirty="0">
                <a:latin typeface="Century Gothic" panose="020B0502020202020204" pitchFamily="34" charset="0"/>
              </a:rPr>
              <a:t>Test performed with example QMs derived from HEVC CEs + popular standards + captures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319443EB-F863-4105-9751-85B939DC9D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615290"/>
              </p:ext>
            </p:extLst>
          </p:nvPr>
        </p:nvGraphicFramePr>
        <p:xfrm>
          <a:off x="632656" y="1968860"/>
          <a:ext cx="243601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432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817432">
                  <a:extLst>
                    <a:ext uri="{9D8B030D-6E8A-4147-A177-3AD203B41FA5}">
                      <a16:colId xmlns:a16="http://schemas.microsoft.com/office/drawing/2014/main" val="4284692030"/>
                    </a:ext>
                  </a:extLst>
                </a:gridCol>
                <a:gridCol w="801152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</a:tblGrid>
              <a:tr h="219983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/ VVC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219983">
                <a:tc>
                  <a:txBody>
                    <a:bodyPr/>
                    <a:lstStyle/>
                    <a:p>
                      <a:r>
                        <a:rPr lang="fr-FR" b="1" noProof="1"/>
                        <a:t>VVC.d6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noProof="1"/>
                        <a:t>2964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219983">
                <a:tc>
                  <a:txBody>
                    <a:bodyPr/>
                    <a:lstStyle/>
                    <a:p>
                      <a:r>
                        <a:rPr lang="fr-FR" b="1" noProof="1"/>
                        <a:t>P0110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noProof="1"/>
                        <a:t>1378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-54%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3144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B00E54B-5715-4CB0-95D7-D021704DCFA7}"/>
              </a:ext>
            </a:extLst>
          </p:cNvPr>
          <p:cNvSpPr/>
          <p:nvPr/>
        </p:nvSpPr>
        <p:spPr>
          <a:xfrm>
            <a:off x="5288230" y="1418588"/>
            <a:ext cx="3098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>
                <a:latin typeface="Century Gothic" panose="020B0502020202020204" pitchFamily="34" charset="0"/>
              </a:rPr>
              <a:t>Impact of QMs on </a:t>
            </a:r>
            <a:r>
              <a:rPr lang="en-GB" sz="1800" dirty="0" err="1">
                <a:latin typeface="Century Gothic" panose="020B0502020202020204" pitchFamily="34" charset="0"/>
              </a:rPr>
              <a:t>BDRate</a:t>
            </a:r>
            <a:endParaRPr lang="fr-FR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ECB82E-D100-4EFC-9B0C-71EF7524A95E}"/>
              </a:ext>
            </a:extLst>
          </p:cNvPr>
          <p:cNvSpPr/>
          <p:nvPr/>
        </p:nvSpPr>
        <p:spPr>
          <a:xfrm>
            <a:off x="632656" y="1422928"/>
            <a:ext cx="2013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 err="1">
                <a:latin typeface="Century Gothic" panose="020B0502020202020204" pitchFamily="34" charset="0"/>
              </a:rPr>
              <a:t>scaling_list_data</a:t>
            </a:r>
            <a:endParaRPr lang="fr-FR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73ADA9-7A3C-446F-A902-69F1D95EE1C6}"/>
              </a:ext>
            </a:extLst>
          </p:cNvPr>
          <p:cNvSpPr/>
          <p:nvPr/>
        </p:nvSpPr>
        <p:spPr>
          <a:xfrm>
            <a:off x="5250515" y="3099544"/>
            <a:ext cx="326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>
                <a:latin typeface="Century Gothic" panose="020B0502020202020204" pitchFamily="34" charset="0"/>
              </a:rPr>
              <a:t>Picture-level QMs: ~4% gain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7417964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Conclusion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72EEA1F-A19E-4B5A-BB94-DB1857E09C64}"/>
              </a:ext>
            </a:extLst>
          </p:cNvPr>
          <p:cNvSpPr txBox="1">
            <a:spLocks/>
          </p:cNvSpPr>
          <p:nvPr/>
        </p:nvSpPr>
        <p:spPr>
          <a:xfrm>
            <a:off x="505622" y="928686"/>
            <a:ext cx="8193083" cy="340734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Proposal enables prediction across all QMs (including other sizes)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Prediction with scale factor and custom-sized residual 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Simplified syntax and unified derivation for all QMs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7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700" dirty="0">
                <a:latin typeface="Century Gothic" panose="020B0502020202020204" pitchFamily="34" charset="0"/>
              </a:rPr>
              <a:t>Ability to transmit a first QM and derive all others with scale and small adjustments greatly reduces the overhead of custom QMs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opens the door to picture-level QMs with block-size and block-type adaptation</a:t>
            </a:r>
            <a:endParaRPr lang="en-GB" sz="20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7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700" dirty="0">
                <a:latin typeface="Century Gothic" panose="020B0502020202020204" pitchFamily="34" charset="0"/>
              </a:rPr>
              <a:t>Thanks to </a:t>
            </a:r>
            <a:r>
              <a:rPr lang="en-GB" sz="1700" dirty="0" err="1">
                <a:latin typeface="Century Gothic" panose="020B0502020202020204" pitchFamily="34" charset="0"/>
              </a:rPr>
              <a:t>MediaKind</a:t>
            </a:r>
            <a:r>
              <a:rPr lang="en-GB" sz="1700" dirty="0">
                <a:latin typeface="Century Gothic" panose="020B0502020202020204" pitchFamily="34" charset="0"/>
              </a:rPr>
              <a:t> for cross-checking (JVET-P0754)</a:t>
            </a:r>
          </a:p>
        </p:txBody>
      </p:sp>
    </p:spTree>
    <p:extLst>
      <p:ext uri="{BB962C8B-B14F-4D97-AF65-F5344CB8AC3E}">
        <p14:creationId xmlns:p14="http://schemas.microsoft.com/office/powerpoint/2010/main" val="3658822911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- backup -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03075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55857"/>
            <a:ext cx="4208183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Syntax diff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9539592-F37D-48E6-A330-AD046C14E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429" y="226504"/>
            <a:ext cx="4365323" cy="470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1423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QM decoding functional diagram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CA88FA-39FD-4681-AC80-5A7A6D0CE845}"/>
              </a:ext>
            </a:extLst>
          </p:cNvPr>
          <p:cNvSpPr/>
          <p:nvPr/>
        </p:nvSpPr>
        <p:spPr>
          <a:xfrm>
            <a:off x="3258907" y="3034249"/>
            <a:ext cx="248770" cy="63178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↓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E8ED3F-D65F-4F77-8B33-AB5F32CFE76A}"/>
              </a:ext>
            </a:extLst>
          </p:cNvPr>
          <p:cNvSpPr txBox="1"/>
          <p:nvPr/>
        </p:nvSpPr>
        <p:spPr>
          <a:xfrm>
            <a:off x="900953" y="3035788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default QM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DDEE1E2-51B3-41BD-BEA4-55213C6379E3}"/>
              </a:ext>
            </a:extLst>
          </p:cNvPr>
          <p:cNvSpPr txBox="1"/>
          <p:nvPr/>
        </p:nvSpPr>
        <p:spPr>
          <a:xfrm>
            <a:off x="1066800" y="3443682"/>
            <a:ext cx="1015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latin typeface="Century Gothic" panose="020B0502020202020204" pitchFamily="34" charset="0"/>
              </a:rPr>
              <a:t>other</a:t>
            </a:r>
            <a:r>
              <a:rPr lang="fr-FR" dirty="0">
                <a:latin typeface="Century Gothic" panose="020B0502020202020204" pitchFamily="34" charset="0"/>
              </a:rPr>
              <a:t> QM</a:t>
            </a:r>
          </a:p>
        </p:txBody>
      </p:sp>
      <p:sp>
        <p:nvSpPr>
          <p:cNvPr id="4" name="Organigramme : Opération manuelle 3">
            <a:extLst>
              <a:ext uri="{FF2B5EF4-FFF2-40B4-BE49-F238E27FC236}">
                <a16:creationId xmlns:a16="http://schemas.microsoft.com/office/drawing/2014/main" id="{98083C7A-7562-4250-8F48-95240A59A95C}"/>
              </a:ext>
            </a:extLst>
          </p:cNvPr>
          <p:cNvSpPr/>
          <p:nvPr/>
        </p:nvSpPr>
        <p:spPr>
          <a:xfrm rot="16200000">
            <a:off x="2073888" y="3225757"/>
            <a:ext cx="631787" cy="248771"/>
          </a:xfrm>
          <a:prstGeom prst="flowChartManualOperation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Organigramme : Jonction de sommaire 16">
            <a:extLst>
              <a:ext uri="{FF2B5EF4-FFF2-40B4-BE49-F238E27FC236}">
                <a16:creationId xmlns:a16="http://schemas.microsoft.com/office/drawing/2014/main" id="{B6355C6F-AF27-48F4-8C30-D2848060E06E}"/>
              </a:ext>
            </a:extLst>
          </p:cNvPr>
          <p:cNvSpPr/>
          <p:nvPr/>
        </p:nvSpPr>
        <p:spPr>
          <a:xfrm>
            <a:off x="4247935" y="3146197"/>
            <a:ext cx="407890" cy="407890"/>
          </a:xfrm>
          <a:prstGeom prst="flowChartSummingJunction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Organigramme : Ou 17">
            <a:extLst>
              <a:ext uri="{FF2B5EF4-FFF2-40B4-BE49-F238E27FC236}">
                <a16:creationId xmlns:a16="http://schemas.microsoft.com/office/drawing/2014/main" id="{675AF277-E47C-4EF4-93BE-837768F12070}"/>
              </a:ext>
            </a:extLst>
          </p:cNvPr>
          <p:cNvSpPr/>
          <p:nvPr/>
        </p:nvSpPr>
        <p:spPr>
          <a:xfrm>
            <a:off x="5400565" y="3146924"/>
            <a:ext cx="406436" cy="406436"/>
          </a:xfrm>
          <a:prstGeom prst="flowChartOr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4CB42EED-9920-4148-BBC9-9D882B6B2D3B}"/>
              </a:ext>
            </a:extLst>
          </p:cNvPr>
          <p:cNvCxnSpPr>
            <a:cxnSpLocks/>
          </p:cNvCxnSpPr>
          <p:nvPr/>
        </p:nvCxnSpPr>
        <p:spPr>
          <a:xfrm>
            <a:off x="5807001" y="3349933"/>
            <a:ext cx="744740" cy="4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6BFCB0C3-F3C7-4C20-84D9-79250E0DE51F}"/>
              </a:ext>
            </a:extLst>
          </p:cNvPr>
          <p:cNvCxnSpPr>
            <a:cxnSpLocks/>
          </p:cNvCxnSpPr>
          <p:nvPr/>
        </p:nvCxnSpPr>
        <p:spPr>
          <a:xfrm>
            <a:off x="4655825" y="3350142"/>
            <a:ext cx="74474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DFC95841-16A6-4B02-9683-AADEF60883FE}"/>
              </a:ext>
            </a:extLst>
          </p:cNvPr>
          <p:cNvCxnSpPr>
            <a:cxnSpLocks/>
          </p:cNvCxnSpPr>
          <p:nvPr/>
        </p:nvCxnSpPr>
        <p:spPr>
          <a:xfrm>
            <a:off x="3503195" y="3350142"/>
            <a:ext cx="74474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F3E71449-6FD8-47CB-8C4A-45FAB08703E5}"/>
              </a:ext>
            </a:extLst>
          </p:cNvPr>
          <p:cNvCxnSpPr>
            <a:cxnSpLocks/>
          </p:cNvCxnSpPr>
          <p:nvPr/>
        </p:nvCxnSpPr>
        <p:spPr>
          <a:xfrm>
            <a:off x="2514167" y="3350142"/>
            <a:ext cx="74474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1E8D8D36-BBA6-47C5-9E5B-16A5E815BB38}"/>
              </a:ext>
            </a:extLst>
          </p:cNvPr>
          <p:cNvSpPr txBox="1"/>
          <p:nvPr/>
        </p:nvSpPr>
        <p:spPr>
          <a:xfrm>
            <a:off x="6625169" y="3174323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QM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FE82B6C2-6DD2-4CE3-8106-0E2A168B14FC}"/>
              </a:ext>
            </a:extLst>
          </p:cNvPr>
          <p:cNvCxnSpPr>
            <a:cxnSpLocks/>
          </p:cNvCxnSpPr>
          <p:nvPr/>
        </p:nvCxnSpPr>
        <p:spPr>
          <a:xfrm>
            <a:off x="2405371" y="2331464"/>
            <a:ext cx="0" cy="528195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970D28DE-E78F-47A1-9136-472BE027DFE2}"/>
              </a:ext>
            </a:extLst>
          </p:cNvPr>
          <p:cNvSpPr txBox="1"/>
          <p:nvPr/>
        </p:nvSpPr>
        <p:spPr>
          <a:xfrm>
            <a:off x="1257838" y="1944572"/>
            <a:ext cx="2424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scaling_list_pred_matrix_id_delta</a:t>
            </a:r>
            <a:endParaRPr lang="fr-F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8E5395CD-D90A-4565-BE31-E8D95F41F925}"/>
              </a:ext>
            </a:extLst>
          </p:cNvPr>
          <p:cNvSpPr txBox="1"/>
          <p:nvPr/>
        </p:nvSpPr>
        <p:spPr>
          <a:xfrm>
            <a:off x="5143560" y="1616095"/>
            <a:ext cx="920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coefNum</a:t>
            </a:r>
            <a:endParaRPr lang="fr-F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</a:p>
          <a:p>
            <a:pPr algn="ctr"/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ScalingList</a:t>
            </a:r>
            <a:endParaRPr lang="fr-F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42CCED-735C-4C0F-8DE4-4DC96F9327DA}"/>
              </a:ext>
            </a:extLst>
          </p:cNvPr>
          <p:cNvSpPr txBox="1"/>
          <p:nvPr/>
        </p:nvSpPr>
        <p:spPr>
          <a:xfrm>
            <a:off x="2702216" y="2331464"/>
            <a:ext cx="23203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scaling_list_pred_scale_minus16</a:t>
            </a:r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EC3EB800-959B-4549-A88C-959132421D68}"/>
              </a:ext>
            </a:extLst>
          </p:cNvPr>
          <p:cNvCxnSpPr>
            <a:cxnSpLocks/>
          </p:cNvCxnSpPr>
          <p:nvPr/>
        </p:nvCxnSpPr>
        <p:spPr>
          <a:xfrm>
            <a:off x="4451880" y="2653512"/>
            <a:ext cx="0" cy="412294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DBF921FF-9D20-4017-A43F-715BA2E07170}"/>
              </a:ext>
            </a:extLst>
          </p:cNvPr>
          <p:cNvCxnSpPr>
            <a:cxnSpLocks/>
          </p:cNvCxnSpPr>
          <p:nvPr/>
        </p:nvCxnSpPr>
        <p:spPr>
          <a:xfrm>
            <a:off x="5603782" y="2441241"/>
            <a:ext cx="0" cy="528195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42662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Less bits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D4F25695-9DF3-478E-815B-E232C3948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137433"/>
              </p:ext>
            </p:extLst>
          </p:nvPr>
        </p:nvGraphicFramePr>
        <p:xfrm>
          <a:off x="4713043" y="2052635"/>
          <a:ext cx="3745737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641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796735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  <a:gridCol w="679768">
                  <a:extLst>
                    <a:ext uri="{9D8B030D-6E8A-4147-A177-3AD203B41FA5}">
                      <a16:colId xmlns:a16="http://schemas.microsoft.com/office/drawing/2014/main" val="2218680384"/>
                    </a:ext>
                  </a:extLst>
                </a:gridCol>
                <a:gridCol w="662593">
                  <a:extLst>
                    <a:ext uri="{9D8B030D-6E8A-4147-A177-3AD203B41FA5}">
                      <a16:colId xmlns:a16="http://schemas.microsoft.com/office/drawing/2014/main" val="3331169559"/>
                    </a:ext>
                  </a:extLst>
                </a:gridCol>
              </a:tblGrid>
              <a:tr h="202176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VVC d.6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P0110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>
                          <a:solidFill>
                            <a:schemeClr val="bg1"/>
                          </a:solidFill>
                        </a:rPr>
                        <a:t>Lossy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202176">
                <a:tc>
                  <a:txBody>
                    <a:bodyPr/>
                    <a:lstStyle/>
                    <a:p>
                      <a:r>
                        <a:rPr lang="fr-FR" b="1" noProof="1"/>
                        <a:t>QMs every picture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+7.2%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+3.4%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>
                          <a:solidFill>
                            <a:schemeClr val="tx1"/>
                          </a:solidFill>
                        </a:rPr>
                        <a:t>+2.5%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202176">
                <a:tc>
                  <a:txBody>
                    <a:bodyPr/>
                    <a:lstStyle/>
                    <a:p>
                      <a:r>
                        <a:rPr lang="fr-FR" b="1" noProof="1"/>
                        <a:t>QMs every I-period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+.14%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>
                          <a:solidFill>
                            <a:schemeClr val="tx1"/>
                          </a:solidFill>
                        </a:rPr>
                        <a:t>+.05%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3144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A6098B1-1CC1-41EF-A9F6-CF0EA33C5A36}"/>
              </a:ext>
            </a:extLst>
          </p:cNvPr>
          <p:cNvSpPr/>
          <p:nvPr/>
        </p:nvSpPr>
        <p:spPr>
          <a:xfrm>
            <a:off x="505621" y="4088881"/>
            <a:ext cx="8193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dirty="0">
                <a:latin typeface="Century Gothic" panose="020B0502020202020204" pitchFamily="34" charset="0"/>
              </a:rPr>
              <a:t>Test performed with example QMs derived from HEVC CEs + popular standards + captures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Lossy : truncated residual with &lt;1.5 mean absolute error (per QM)</a:t>
            </a: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319443EB-F863-4105-9751-85B939DC9D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470623"/>
              </p:ext>
            </p:extLst>
          </p:nvPr>
        </p:nvGraphicFramePr>
        <p:xfrm>
          <a:off x="632656" y="1968860"/>
          <a:ext cx="3145003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432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817432">
                  <a:extLst>
                    <a:ext uri="{9D8B030D-6E8A-4147-A177-3AD203B41FA5}">
                      <a16:colId xmlns:a16="http://schemas.microsoft.com/office/drawing/2014/main" val="4284692030"/>
                    </a:ext>
                  </a:extLst>
                </a:gridCol>
                <a:gridCol w="801152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  <a:gridCol w="708987">
                  <a:extLst>
                    <a:ext uri="{9D8B030D-6E8A-4147-A177-3AD203B41FA5}">
                      <a16:colId xmlns:a16="http://schemas.microsoft.com/office/drawing/2014/main" val="2218680384"/>
                    </a:ext>
                  </a:extLst>
                </a:gridCol>
              </a:tblGrid>
              <a:tr h="219983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/ VVC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/ HEVC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219983">
                <a:tc>
                  <a:txBody>
                    <a:bodyPr/>
                    <a:lstStyle/>
                    <a:p>
                      <a:r>
                        <a:rPr lang="fr-FR" b="1" noProof="1"/>
                        <a:t>HEVC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noProof="1"/>
                        <a:t>2340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177846"/>
                  </a:ext>
                </a:extLst>
              </a:tr>
              <a:tr h="219983">
                <a:tc>
                  <a:txBody>
                    <a:bodyPr/>
                    <a:lstStyle/>
                    <a:p>
                      <a:r>
                        <a:rPr lang="fr-FR" b="1" noProof="1"/>
                        <a:t>VVC.d6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noProof="1"/>
                        <a:t>2964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+27%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219983">
                <a:tc>
                  <a:txBody>
                    <a:bodyPr/>
                    <a:lstStyle/>
                    <a:p>
                      <a:r>
                        <a:rPr lang="fr-FR" b="1" noProof="1"/>
                        <a:t>P0110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noProof="1"/>
                        <a:t>1378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-41%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31442"/>
                  </a:ext>
                </a:extLst>
              </a:tr>
              <a:tr h="219983">
                <a:tc>
                  <a:txBody>
                    <a:bodyPr/>
                    <a:lstStyle/>
                    <a:p>
                      <a:pPr algn="r"/>
                      <a:r>
                        <a:rPr lang="fr-FR" b="0" noProof="1">
                          <a:solidFill>
                            <a:schemeClr val="tx1"/>
                          </a:solidFill>
                        </a:rPr>
                        <a:t>lossy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noProof="1">
                          <a:solidFill>
                            <a:schemeClr val="tx1"/>
                          </a:solidFill>
                        </a:rPr>
                        <a:t>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>
                          <a:solidFill>
                            <a:schemeClr val="tx1"/>
                          </a:solidFill>
                        </a:rPr>
                        <a:t>-67%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>
                          <a:solidFill>
                            <a:schemeClr val="tx1"/>
                          </a:solidFill>
                        </a:rPr>
                        <a:t>-58%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25110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B00E54B-5715-4CB0-95D7-D021704DCFA7}"/>
              </a:ext>
            </a:extLst>
          </p:cNvPr>
          <p:cNvSpPr/>
          <p:nvPr/>
        </p:nvSpPr>
        <p:spPr>
          <a:xfrm>
            <a:off x="5288230" y="1418588"/>
            <a:ext cx="3098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>
                <a:latin typeface="Century Gothic" panose="020B0502020202020204" pitchFamily="34" charset="0"/>
              </a:rPr>
              <a:t>Impact of QMs on </a:t>
            </a:r>
            <a:r>
              <a:rPr lang="en-GB" sz="1800" dirty="0" err="1">
                <a:latin typeface="Century Gothic" panose="020B0502020202020204" pitchFamily="34" charset="0"/>
              </a:rPr>
              <a:t>BDRate</a:t>
            </a:r>
            <a:endParaRPr lang="fr-FR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ECB82E-D100-4EFC-9B0C-71EF7524A95E}"/>
              </a:ext>
            </a:extLst>
          </p:cNvPr>
          <p:cNvSpPr/>
          <p:nvPr/>
        </p:nvSpPr>
        <p:spPr>
          <a:xfrm>
            <a:off x="632656" y="1422928"/>
            <a:ext cx="2013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 err="1">
                <a:latin typeface="Century Gothic" panose="020B0502020202020204" pitchFamily="34" charset="0"/>
              </a:rPr>
              <a:t>scaling_list_data</a:t>
            </a:r>
            <a:endParaRPr lang="fr-FR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73ADA9-7A3C-446F-A902-69F1D95EE1C6}"/>
              </a:ext>
            </a:extLst>
          </p:cNvPr>
          <p:cNvSpPr/>
          <p:nvPr/>
        </p:nvSpPr>
        <p:spPr>
          <a:xfrm>
            <a:off x="5250515" y="3099544"/>
            <a:ext cx="326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>
                <a:latin typeface="Century Gothic" panose="020B0502020202020204" pitchFamily="34" charset="0"/>
              </a:rPr>
              <a:t>Picture-level QMs: ~4% gain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60932997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Summary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69493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Changes to Quantization Matrix indexing and prediction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1. Add inter-size prediction (like JVET-O0223)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2. Add residual to prediction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3. Add scaled prediction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4. Remove prediction flag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Simplified syntax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54% bit savings for example QMs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72007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Syntax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5FB7CF-B0F4-4BB5-8AFA-B6244B402E0C}"/>
              </a:ext>
            </a:extLst>
          </p:cNvPr>
          <p:cNvSpPr txBox="1"/>
          <p:nvPr/>
        </p:nvSpPr>
        <p:spPr>
          <a:xfrm>
            <a:off x="412693" y="273359"/>
            <a:ext cx="870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Current</a:t>
            </a:r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8CAE4E69-2E37-409D-8B90-CBCC3C2C62E9}"/>
              </a:ext>
            </a:extLst>
          </p:cNvPr>
          <p:cNvSpPr/>
          <p:nvPr/>
        </p:nvSpPr>
        <p:spPr>
          <a:xfrm>
            <a:off x="896789" y="564971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996756-28A2-4DD9-A71F-4C751856C8A4}"/>
              </a:ext>
            </a:extLst>
          </p:cNvPr>
          <p:cNvSpPr txBox="1"/>
          <p:nvPr/>
        </p:nvSpPr>
        <p:spPr>
          <a:xfrm>
            <a:off x="7585266" y="584785"/>
            <a:ext cx="97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Proposed</a:t>
            </a:r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5EA4515D-F70C-4F8F-855F-CE1F0A38DD6E}"/>
              </a:ext>
            </a:extLst>
          </p:cNvPr>
          <p:cNvSpPr/>
          <p:nvPr/>
        </p:nvSpPr>
        <p:spPr>
          <a:xfrm flipH="1">
            <a:off x="7399781" y="877172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556F98C-3470-4CCC-8A39-64EC2561C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6" y="858290"/>
            <a:ext cx="4000000" cy="3802667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FDA1179-7700-426C-BC64-905E068AC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623" y="1331585"/>
            <a:ext cx="3935162" cy="261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6198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1. Add inter-size prediction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2" y="928686"/>
            <a:ext cx="8193083" cy="32735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Current VVC draft identifies QMs with two ids: </a:t>
            </a:r>
            <a:r>
              <a:rPr lang="en-GB" sz="2000" dirty="0" err="1">
                <a:latin typeface="Century Gothic" panose="020B0502020202020204" pitchFamily="34" charset="0"/>
              </a:rPr>
              <a:t>sizeId</a:t>
            </a:r>
            <a:r>
              <a:rPr lang="en-GB" sz="2000" dirty="0">
                <a:latin typeface="Century Gothic" panose="020B0502020202020204" pitchFamily="34" charset="0"/>
              </a:rPr>
              <a:t> and </a:t>
            </a:r>
            <a:r>
              <a:rPr lang="en-GB" sz="2000" dirty="0" err="1">
                <a:latin typeface="Century Gothic" panose="020B0502020202020204" pitchFamily="34" charset="0"/>
              </a:rPr>
              <a:t>matrixId</a:t>
            </a:r>
            <a:endParaRPr lang="en-GB" sz="20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Allows prediction (copy) from same </a:t>
            </a:r>
            <a:r>
              <a:rPr lang="en-GB" sz="1700" dirty="0" err="1">
                <a:latin typeface="Century Gothic" panose="020B0502020202020204" pitchFamily="34" charset="0"/>
              </a:rPr>
              <a:t>sizeId</a:t>
            </a:r>
            <a:r>
              <a:rPr lang="en-GB" sz="1700" dirty="0">
                <a:latin typeface="Century Gothic" panose="020B0502020202020204" pitchFamily="34" charset="0"/>
              </a:rPr>
              <a:t> only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Controlled by </a:t>
            </a:r>
            <a:r>
              <a:rPr lang="en-GB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scaling_list_pred_matrix_id_delta</a:t>
            </a:r>
            <a:endParaRPr lang="en-GB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GB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Proposal uses a single id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Sort QMs by decreasing size, allow prediction from any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 err="1">
                <a:latin typeface="Century Gothic" panose="020B0502020202020204" pitchFamily="34" charset="0"/>
              </a:rPr>
              <a:t>Downsample</a:t>
            </a:r>
            <a:r>
              <a:rPr lang="en-GB" sz="1700" dirty="0">
                <a:latin typeface="Century Gothic" panose="020B0502020202020204" pitchFamily="34" charset="0"/>
              </a:rPr>
              <a:t> reference when needed.</a:t>
            </a:r>
          </a:p>
        </p:txBody>
      </p:sp>
    </p:spTree>
    <p:extLst>
      <p:ext uri="{BB962C8B-B14F-4D97-AF65-F5344CB8AC3E}">
        <p14:creationId xmlns:p14="http://schemas.microsoft.com/office/powerpoint/2010/main" val="179747132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QM indexing &amp; prediction paths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B01DBBC-FA24-40D0-9CB7-7043D14E2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069" y="1104983"/>
            <a:ext cx="3930520" cy="3484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63241FC-6C50-4F62-8C72-53154B6D4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0865" y="1199281"/>
            <a:ext cx="3330441" cy="339044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45FB7CF-B0F4-4BB5-8AFA-B6244B402E0C}"/>
              </a:ext>
            </a:extLst>
          </p:cNvPr>
          <p:cNvSpPr txBox="1"/>
          <p:nvPr/>
        </p:nvSpPr>
        <p:spPr>
          <a:xfrm>
            <a:off x="285246" y="553770"/>
            <a:ext cx="870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Current</a:t>
            </a:r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8CAE4E69-2E37-409D-8B90-CBCC3C2C62E9}"/>
              </a:ext>
            </a:extLst>
          </p:cNvPr>
          <p:cNvSpPr/>
          <p:nvPr/>
        </p:nvSpPr>
        <p:spPr>
          <a:xfrm>
            <a:off x="769342" y="845382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996756-28A2-4DD9-A71F-4C751856C8A4}"/>
              </a:ext>
            </a:extLst>
          </p:cNvPr>
          <p:cNvSpPr txBox="1"/>
          <p:nvPr/>
        </p:nvSpPr>
        <p:spPr>
          <a:xfrm>
            <a:off x="7882844" y="538052"/>
            <a:ext cx="97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Proposed</a:t>
            </a:r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5EA4515D-F70C-4F8F-855F-CE1F0A38DD6E}"/>
              </a:ext>
            </a:extLst>
          </p:cNvPr>
          <p:cNvSpPr/>
          <p:nvPr/>
        </p:nvSpPr>
        <p:spPr>
          <a:xfrm flipH="1">
            <a:off x="7697359" y="830439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8DE4AF6-8760-44A2-A85A-23C26D2D3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847" y="4494479"/>
            <a:ext cx="1114433" cy="9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9649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2. Add residual to prediction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3" y="928686"/>
            <a:ext cx="6816952" cy="333403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Use the current </a:t>
            </a:r>
            <a:r>
              <a:rPr lang="en-GB" sz="2000" dirty="0" err="1">
                <a:latin typeface="Century Gothic" panose="020B0502020202020204" pitchFamily="34" charset="0"/>
              </a:rPr>
              <a:t>coef</a:t>
            </a:r>
            <a:r>
              <a:rPr lang="en-GB" sz="2000" dirty="0">
                <a:latin typeface="Century Gothic" panose="020B0502020202020204" pitchFamily="34" charset="0"/>
              </a:rPr>
              <a:t> signalling on top of prediction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But with variable length: signal </a:t>
            </a:r>
            <a:r>
              <a:rPr lang="en-GB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coefNum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Diagonal scan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Low-frequency coefficients (most significant) are sent first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Enables adjusting just a few LF coefficients at low cost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DCPM-coding makes last</a:t>
            </a:r>
            <a:br>
              <a:rPr lang="en-GB" sz="2000" dirty="0">
                <a:latin typeface="Century Gothic" panose="020B0502020202020204" pitchFamily="34" charset="0"/>
              </a:rPr>
            </a:br>
            <a:r>
              <a:rPr lang="en-GB" sz="2000" dirty="0">
                <a:latin typeface="Century Gothic" panose="020B0502020202020204" pitchFamily="34" charset="0"/>
              </a:rPr>
              <a:t>residual coefficient repeat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One coefficient = global offset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2000" dirty="0">
              <a:highlight>
                <a:srgbClr val="FFFF00"/>
              </a:highlight>
              <a:latin typeface="Century Gothic" panose="020B0502020202020204" pitchFamily="34" charset="0"/>
            </a:endParaRPr>
          </a:p>
        </p:txBody>
      </p: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4FE69DED-3F76-499D-915B-0F3AADB8A206}"/>
              </a:ext>
            </a:extLst>
          </p:cNvPr>
          <p:cNvGrpSpPr/>
          <p:nvPr/>
        </p:nvGrpSpPr>
        <p:grpSpPr>
          <a:xfrm>
            <a:off x="7019660" y="3234083"/>
            <a:ext cx="1446486" cy="1446486"/>
            <a:chOff x="7806453" y="1884642"/>
            <a:chExt cx="1108800" cy="1108800"/>
          </a:xfrm>
        </p:grpSpPr>
        <p:grpSp>
          <p:nvGrpSpPr>
            <p:cNvPr id="38" name="Groupe 37">
              <a:extLst>
                <a:ext uri="{FF2B5EF4-FFF2-40B4-BE49-F238E27FC236}">
                  <a16:creationId xmlns:a16="http://schemas.microsoft.com/office/drawing/2014/main" id="{5321AD54-78AF-4B4E-8FC5-0D8DBA5C11F2}"/>
                </a:ext>
              </a:extLst>
            </p:cNvPr>
            <p:cNvGrpSpPr/>
            <p:nvPr/>
          </p:nvGrpSpPr>
          <p:grpSpPr>
            <a:xfrm>
              <a:off x="7806453" y="1884642"/>
              <a:ext cx="1108800" cy="1108800"/>
              <a:chOff x="7806453" y="1884642"/>
              <a:chExt cx="1108800" cy="1108800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1ED2728-5FF4-4E32-A786-8D0013892087}"/>
                  </a:ext>
                </a:extLst>
              </p:cNvPr>
              <p:cNvSpPr/>
              <p:nvPr/>
            </p:nvSpPr>
            <p:spPr>
              <a:xfrm>
                <a:off x="7807740" y="1884642"/>
                <a:ext cx="1107512" cy="11088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29" name="Groupe 28">
                <a:extLst>
                  <a:ext uri="{FF2B5EF4-FFF2-40B4-BE49-F238E27FC236}">
                    <a16:creationId xmlns:a16="http://schemas.microsoft.com/office/drawing/2014/main" id="{C49AB25B-7D0E-4450-AF7E-DC259170B7A4}"/>
                  </a:ext>
                </a:extLst>
              </p:cNvPr>
              <p:cNvGrpSpPr/>
              <p:nvPr/>
            </p:nvGrpSpPr>
            <p:grpSpPr>
              <a:xfrm>
                <a:off x="7946180" y="1884642"/>
                <a:ext cx="830637" cy="1108800"/>
                <a:chOff x="7946180" y="1884642"/>
                <a:chExt cx="830637" cy="830638"/>
              </a:xfrm>
            </p:grpSpPr>
            <p:cxnSp>
              <p:nvCxnSpPr>
                <p:cNvPr id="4" name="Connecteur droit 3">
                  <a:extLst>
                    <a:ext uri="{FF2B5EF4-FFF2-40B4-BE49-F238E27FC236}">
                      <a16:creationId xmlns:a16="http://schemas.microsoft.com/office/drawing/2014/main" id="{D8E74EE3-2C4E-4A7B-BD5A-E4422CF851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23059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Connecteur droit 9">
                  <a:extLst>
                    <a:ext uri="{FF2B5EF4-FFF2-40B4-BE49-F238E27FC236}">
                      <a16:creationId xmlns:a16="http://schemas.microsoft.com/office/drawing/2014/main" id="{8244EB86-E5A0-4A13-AF62-DE1F9CC68A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84619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Connecteur droit 10">
                  <a:extLst>
                    <a:ext uri="{FF2B5EF4-FFF2-40B4-BE49-F238E27FC236}">
                      <a16:creationId xmlns:a16="http://schemas.microsoft.com/office/drawing/2014/main" id="{E7789960-D843-49AF-B4D2-54513E127B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61498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necteur droit 13">
                  <a:extLst>
                    <a:ext uri="{FF2B5EF4-FFF2-40B4-BE49-F238E27FC236}">
                      <a16:creationId xmlns:a16="http://schemas.microsoft.com/office/drawing/2014/main" id="{1DD0086B-A920-45EC-8433-A8E5436C4B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46180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cteur droit 17">
                  <a:extLst>
                    <a:ext uri="{FF2B5EF4-FFF2-40B4-BE49-F238E27FC236}">
                      <a16:creationId xmlns:a16="http://schemas.microsoft.com/office/drawing/2014/main" id="{FBDC11EE-2A3B-4582-A09E-9A0C9F0E1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76817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necteur droit 18">
                  <a:extLst>
                    <a:ext uri="{FF2B5EF4-FFF2-40B4-BE49-F238E27FC236}">
                      <a16:creationId xmlns:a16="http://schemas.microsoft.com/office/drawing/2014/main" id="{8C39E1DD-8F2B-4370-BB0A-5D0BB85B14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377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Connecteur droit 20">
                  <a:extLst>
                    <a:ext uri="{FF2B5EF4-FFF2-40B4-BE49-F238E27FC236}">
                      <a16:creationId xmlns:a16="http://schemas.microsoft.com/office/drawing/2014/main" id="{CD5E6512-10F5-475F-B893-97B77BA2DB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99938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e 29">
                <a:extLst>
                  <a:ext uri="{FF2B5EF4-FFF2-40B4-BE49-F238E27FC236}">
                    <a16:creationId xmlns:a16="http://schemas.microsoft.com/office/drawing/2014/main" id="{63346A89-2FF2-4705-9596-8F7513851FD9}"/>
                  </a:ext>
                </a:extLst>
              </p:cNvPr>
              <p:cNvGrpSpPr/>
              <p:nvPr/>
            </p:nvGrpSpPr>
            <p:grpSpPr>
              <a:xfrm rot="16200000">
                <a:off x="7945534" y="1884641"/>
                <a:ext cx="830637" cy="1108800"/>
                <a:chOff x="7946180" y="1884642"/>
                <a:chExt cx="830637" cy="830638"/>
              </a:xfrm>
            </p:grpSpPr>
            <p:cxnSp>
              <p:nvCxnSpPr>
                <p:cNvPr id="31" name="Connecteur droit 30">
                  <a:extLst>
                    <a:ext uri="{FF2B5EF4-FFF2-40B4-BE49-F238E27FC236}">
                      <a16:creationId xmlns:a16="http://schemas.microsoft.com/office/drawing/2014/main" id="{43DE6387-4D2E-4BCE-805E-F5BE76C825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23059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cteur droit 31">
                  <a:extLst>
                    <a:ext uri="{FF2B5EF4-FFF2-40B4-BE49-F238E27FC236}">
                      <a16:creationId xmlns:a16="http://schemas.microsoft.com/office/drawing/2014/main" id="{F50E4143-1B20-477F-8F3D-F52B6F3584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84619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cteur droit 32">
                  <a:extLst>
                    <a:ext uri="{FF2B5EF4-FFF2-40B4-BE49-F238E27FC236}">
                      <a16:creationId xmlns:a16="http://schemas.microsoft.com/office/drawing/2014/main" id="{B7B4BC0A-BB14-47B0-9CFE-A46D3339B0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61498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Connecteur droit 33">
                  <a:extLst>
                    <a:ext uri="{FF2B5EF4-FFF2-40B4-BE49-F238E27FC236}">
                      <a16:creationId xmlns:a16="http://schemas.microsoft.com/office/drawing/2014/main" id="{2196D4C0-0476-4D88-AFC8-36BBE8F5F0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46180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Connecteur droit 34">
                  <a:extLst>
                    <a:ext uri="{FF2B5EF4-FFF2-40B4-BE49-F238E27FC236}">
                      <a16:creationId xmlns:a16="http://schemas.microsoft.com/office/drawing/2014/main" id="{FCBB99F3-5A8C-42E1-9001-1E332E7859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76817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necteur droit 35">
                  <a:extLst>
                    <a:ext uri="{FF2B5EF4-FFF2-40B4-BE49-F238E27FC236}">
                      <a16:creationId xmlns:a16="http://schemas.microsoft.com/office/drawing/2014/main" id="{A245D283-AD01-44CE-A0DD-1AEC227E0B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377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Connecteur droit 36">
                  <a:extLst>
                    <a:ext uri="{FF2B5EF4-FFF2-40B4-BE49-F238E27FC236}">
                      <a16:creationId xmlns:a16="http://schemas.microsoft.com/office/drawing/2014/main" id="{9A80BD1F-CBBC-4EC1-B44F-309BC63F2D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99938" y="1884642"/>
                  <a:ext cx="0" cy="830638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0" name="Connecteur droit avec flèche 39">
              <a:extLst>
                <a:ext uri="{FF2B5EF4-FFF2-40B4-BE49-F238E27FC236}">
                  <a16:creationId xmlns:a16="http://schemas.microsoft.com/office/drawing/2014/main" id="{3B0300DB-D527-444B-936C-D842350F0F70}"/>
                </a:ext>
              </a:extLst>
            </p:cNvPr>
            <p:cNvCxnSpPr/>
            <p:nvPr/>
          </p:nvCxnSpPr>
          <p:spPr>
            <a:xfrm flipV="1">
              <a:off x="7877175" y="1943100"/>
              <a:ext cx="157163" cy="1524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B2C523BE-2B63-4C70-A619-92276E63C4CC}"/>
                </a:ext>
              </a:extLst>
            </p:cNvPr>
            <p:cNvCxnSpPr>
              <a:cxnSpLocks/>
            </p:cNvCxnSpPr>
            <p:nvPr/>
          </p:nvCxnSpPr>
          <p:spPr>
            <a:xfrm>
              <a:off x="7872835" y="1952625"/>
              <a:ext cx="0" cy="14287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avec flèche 43">
              <a:extLst>
                <a:ext uri="{FF2B5EF4-FFF2-40B4-BE49-F238E27FC236}">
                  <a16:creationId xmlns:a16="http://schemas.microsoft.com/office/drawing/2014/main" id="{E75240F1-C559-4FE3-9F77-15BDF523CF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72793" y="1943100"/>
              <a:ext cx="299983" cy="29461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avec flèche 45">
              <a:extLst>
                <a:ext uri="{FF2B5EF4-FFF2-40B4-BE49-F238E27FC236}">
                  <a16:creationId xmlns:a16="http://schemas.microsoft.com/office/drawing/2014/main" id="{0AD53308-481C-4CEC-97C3-E2900D20A4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79874" y="1947205"/>
              <a:ext cx="415318" cy="41974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avec flèche 48">
              <a:extLst>
                <a:ext uri="{FF2B5EF4-FFF2-40B4-BE49-F238E27FC236}">
                  <a16:creationId xmlns:a16="http://schemas.microsoft.com/office/drawing/2014/main" id="{090AFFEA-AA84-44F1-A71F-9FD4314817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85855" y="1950985"/>
              <a:ext cx="553756" cy="5544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avec flèche 51">
              <a:extLst>
                <a:ext uri="{FF2B5EF4-FFF2-40B4-BE49-F238E27FC236}">
                  <a16:creationId xmlns:a16="http://schemas.microsoft.com/office/drawing/2014/main" id="{53DA861E-DC3D-40CC-92AA-E331698971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77712" y="2372618"/>
              <a:ext cx="299983" cy="29461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597754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3. Add scale to prediction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2" y="928686"/>
            <a:ext cx="8193083" cy="1821238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Apply a scale factor to prediction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Matches commonly found adjustment, e.g. intra &gt; inter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Pivot around 16:	</a:t>
            </a:r>
            <a:r>
              <a:rPr lang="en-GB" sz="17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QM = (</a:t>
            </a:r>
            <a:r>
              <a:rPr lang="en-GB" sz="1700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predQM</a:t>
            </a:r>
            <a:r>
              <a:rPr lang="en-GB" sz="17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16)*scale + 16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0 to 2 scale, in 1/16</a:t>
            </a:r>
            <a:r>
              <a:rPr lang="en-GB" sz="1700" baseline="30000" dirty="0">
                <a:latin typeface="Century Gothic" panose="020B0502020202020204" pitchFamily="34" charset="0"/>
              </a:rPr>
              <a:t>th</a:t>
            </a:r>
            <a:r>
              <a:rPr lang="en-GB" sz="1700" dirty="0">
                <a:latin typeface="Century Gothic" panose="020B0502020202020204" pitchFamily="34" charset="0"/>
              </a:rPr>
              <a:t> steps.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se(v) coding with -16 bias: scale=1 cost is 1 bit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D6BABD6-BC33-4C7A-8C6B-C51A86C3B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34" y="2869312"/>
            <a:ext cx="2444211" cy="18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A91A69E-808C-49B6-A521-84EB4BF921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1999" y="2893618"/>
            <a:ext cx="2444210" cy="1800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5B27002-7CF6-4318-8547-AC975EEB1DBF}"/>
              </a:ext>
            </a:extLst>
          </p:cNvPr>
          <p:cNvSpPr txBox="1"/>
          <p:nvPr/>
        </p:nvSpPr>
        <p:spPr>
          <a:xfrm>
            <a:off x="505622" y="3470452"/>
            <a:ext cx="1128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HEVC default</a:t>
            </a:r>
            <a:b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intra (</a:t>
            </a:r>
            <a:r>
              <a:rPr lang="fr-F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</a:t>
            </a:r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inter (</a:t>
            </a:r>
            <a:r>
              <a:rPr lang="fr-F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solid</a:t>
            </a:r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2948C1-7AFB-4C9D-905D-B01F16697064}"/>
              </a:ext>
            </a:extLst>
          </p:cNvPr>
          <p:cNvSpPr txBox="1"/>
          <p:nvPr/>
        </p:nvSpPr>
        <p:spPr>
          <a:xfrm>
            <a:off x="7173122" y="3470452"/>
            <a:ext cx="950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intra </a:t>
            </a:r>
            <a:r>
              <a:rPr lang="fr-F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scaled</a:t>
            </a:r>
            <a:endParaRPr lang="fr-F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(12/16)</a:t>
            </a:r>
          </a:p>
        </p:txBody>
      </p:sp>
    </p:spTree>
    <p:extLst>
      <p:ext uri="{BB962C8B-B14F-4D97-AF65-F5344CB8AC3E}">
        <p14:creationId xmlns:p14="http://schemas.microsoft.com/office/powerpoint/2010/main" val="269494096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4. Remove prediction flag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2" y="928685"/>
            <a:ext cx="5514178" cy="3665437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Enhanced prediction makes it more likely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Flag almost always 0 (prediction ON)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No-prediction mode = all-8 predictor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Similar to prediction from all-16 default</a:t>
            </a:r>
            <a:br>
              <a:rPr lang="en-GB" sz="1700" dirty="0">
                <a:latin typeface="Century Gothic" panose="020B0502020202020204" pitchFamily="34" charset="0"/>
              </a:rPr>
            </a:br>
            <a:r>
              <a:rPr lang="en-GB" sz="1700" dirty="0">
                <a:latin typeface="Century Gothic" panose="020B0502020202020204" pitchFamily="34" charset="0"/>
              </a:rPr>
              <a:t>matrix, or zero-scale from any.</a:t>
            </a:r>
            <a:br>
              <a:rPr lang="en-GB" sz="1700" dirty="0">
                <a:latin typeface="Century Gothic" panose="020B0502020202020204" pitchFamily="34" charset="0"/>
              </a:rPr>
            </a:br>
            <a:r>
              <a:rPr lang="en-GB" sz="1700" dirty="0">
                <a:latin typeface="Century Gothic" panose="020B0502020202020204" pitchFamily="34" charset="0"/>
              </a:rPr>
              <a:t>No feature loss.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Always predict = save 30 bits of flags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Always signal prediction data (</a:t>
            </a:r>
            <a:r>
              <a:rPr lang="en-GB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coefNum</a:t>
            </a:r>
            <a:r>
              <a:rPr lang="en-GB" sz="1700" dirty="0">
                <a:latin typeface="Century Gothic" panose="020B0502020202020204" pitchFamily="34" charset="0"/>
              </a:rPr>
              <a:t>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Tests indicate a small</a:t>
            </a:r>
            <a:r>
              <a:rPr lang="en-GB" sz="1700" b="1" dirty="0">
                <a:latin typeface="Century Gothic" panose="020B0502020202020204" pitchFamily="34" charset="0"/>
              </a:rPr>
              <a:t> gain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700" dirty="0">
                <a:latin typeface="Century Gothic" panose="020B0502020202020204" pitchFamily="34" charset="0"/>
              </a:rPr>
              <a:t>Simplifies spec</a:t>
            </a:r>
          </a:p>
        </p:txBody>
      </p:sp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E4E924C-4F48-40CA-9A04-E0684E07D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538" y="1480369"/>
            <a:ext cx="3525693" cy="281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5055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Draft text amount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29BD3FCF-BC40-4B25-9C2C-4D9DECE87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964855"/>
              </p:ext>
            </p:extLst>
          </p:nvPr>
        </p:nvGraphicFramePr>
        <p:xfrm>
          <a:off x="2494336" y="1861478"/>
          <a:ext cx="42156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218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1405218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  <a:gridCol w="1405218">
                  <a:extLst>
                    <a:ext uri="{9D8B030D-6E8A-4147-A177-3AD203B41FA5}">
                      <a16:colId xmlns:a16="http://schemas.microsoft.com/office/drawing/2014/main" val="221868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Current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Proposed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Lines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579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216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80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2691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1057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18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Characters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10402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5332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77603"/>
                  </a:ext>
                </a:extLst>
              </a:tr>
            </a:tbl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111AD94-1C00-44F2-93DF-80B29CE50A37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63178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Text to support QMs is approximately cut by half </a:t>
            </a:r>
          </a:p>
        </p:txBody>
      </p:sp>
    </p:spTree>
    <p:extLst>
      <p:ext uri="{BB962C8B-B14F-4D97-AF65-F5344CB8AC3E}">
        <p14:creationId xmlns:p14="http://schemas.microsoft.com/office/powerpoint/2010/main" val="348227130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13985</TotalTime>
  <Words>694</Words>
  <Application>Microsoft Office PowerPoint</Application>
  <PresentationFormat>Affichage à l'écran (16:9)</PresentationFormat>
  <Paragraphs>177</Paragraphs>
  <Slides>16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Permanent Marker</vt:lpstr>
      <vt:lpstr>Times New Roman</vt:lpstr>
      <vt:lpstr>Intro Section Slides</vt:lpstr>
      <vt:lpstr>1_Interior Slides - blue green bottom bar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Philippe de Lagrange</cp:lastModifiedBy>
  <cp:revision>1113</cp:revision>
  <cp:lastPrinted>2018-02-07T16:54:36Z</cp:lastPrinted>
  <dcterms:created xsi:type="dcterms:W3CDTF">2015-05-07T16:31:13Z</dcterms:created>
  <dcterms:modified xsi:type="dcterms:W3CDTF">2019-10-05T23:16:16Z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