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21"/>
  </p:notesMasterIdLst>
  <p:sldIdLst>
    <p:sldId id="257" r:id="rId3"/>
    <p:sldId id="256" r:id="rId4"/>
    <p:sldId id="258" r:id="rId5"/>
    <p:sldId id="260" r:id="rId6"/>
    <p:sldId id="272" r:id="rId7"/>
    <p:sldId id="261" r:id="rId8"/>
    <p:sldId id="264" r:id="rId9"/>
    <p:sldId id="273" r:id="rId10"/>
    <p:sldId id="275" r:id="rId11"/>
    <p:sldId id="265" r:id="rId12"/>
    <p:sldId id="279" r:id="rId13"/>
    <p:sldId id="280" r:id="rId14"/>
    <p:sldId id="281" r:id="rId15"/>
    <p:sldId id="271" r:id="rId16"/>
    <p:sldId id="269" r:id="rId17"/>
    <p:sldId id="278" r:id="rId18"/>
    <p:sldId id="276" r:id="rId19"/>
    <p:sldId id="277" r:id="rId20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Herglotz" initials="CH" lastIdx="6" clrIdx="0">
    <p:extLst>
      <p:ext uri="{19B8F6BF-5375-455C-9EA6-DF929625EA0E}">
        <p15:presenceInfo xmlns:p15="http://schemas.microsoft.com/office/powerpoint/2012/main" userId="Christian Herglot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41" d="100"/>
          <a:sy n="141" d="100"/>
        </p:scale>
        <p:origin x="-309" y="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7D375-95CF-44BC-B7FF-A1702E2C7285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28928-0A2A-41C7-9EFD-40912034F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956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828928-0A2A-41C7-9EFD-40912034F71F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410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22" y="4083918"/>
            <a:ext cx="1227466" cy="72007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65375"/>
            <a:ext cx="7772400" cy="814487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Textfeld 7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 J. Herglotz,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Matthias Kränzler, 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André Kaup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Christian.herglotz@fau.de </a:t>
            </a:r>
            <a:b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221988"/>
            <a:ext cx="1891458" cy="512680"/>
          </a:xfrm>
          <a:prstGeom prst="rect">
            <a:avLst/>
          </a:prstGeom>
        </p:spPr>
      </p:pic>
      <p:sp>
        <p:nvSpPr>
          <p:cNvPr id="13" name="Line 11"/>
          <p:cNvSpPr>
            <a:spLocks noChangeShapeType="1"/>
          </p:cNvSpPr>
          <p:nvPr userDrawn="1"/>
        </p:nvSpPr>
        <p:spPr bwMode="auto">
          <a:xfrm>
            <a:off x="208028" y="4803998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85028" y="4859561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14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722313" y="2789336"/>
            <a:ext cx="7772400" cy="718518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 smtClean="0"/>
              <a:t>Decoding </a:t>
            </a:r>
            <a:r>
              <a:rPr lang="de-DE" dirty="0" err="1" smtClean="0"/>
              <a:t>Energy</a:t>
            </a:r>
            <a:r>
              <a:rPr lang="de-DE" dirty="0" smtClean="0"/>
              <a:t> Assessment </a:t>
            </a:r>
            <a:r>
              <a:rPr lang="de-DE" dirty="0" err="1" smtClean="0"/>
              <a:t>of</a:t>
            </a:r>
            <a:r>
              <a:rPr lang="de-DE" dirty="0" smtClean="0"/>
              <a:t> VTM-6.0 (JVET-</a:t>
            </a:r>
            <a:r>
              <a:rPr lang="de-DE" dirty="0" err="1" smtClean="0"/>
              <a:t>Pxyz</a:t>
            </a:r>
            <a:r>
              <a:rPr lang="de-DE" smtClean="0"/>
              <a:t>)</a:t>
            </a:r>
            <a:endParaRPr lang="de-DE" dirty="0" smtClean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6" b="8314"/>
          <a:stretch/>
        </p:blipFill>
        <p:spPr>
          <a:xfrm>
            <a:off x="0" y="0"/>
            <a:ext cx="9153525" cy="2789336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1691680" y="3603669"/>
            <a:ext cx="57606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 J. Herglotz, Matthias </a:t>
            </a:r>
            <a:r>
              <a:rPr lang="de-DE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Kränzler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DE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André Kaup</a:t>
            </a:r>
            <a:r>
              <a:rPr lang="de-D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de-DE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Christian.herglotz@fau.de </a:t>
            </a:r>
            <a:br>
              <a:rPr lang="de-DE" sz="16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Multimedia Communications </a:t>
            </a:r>
            <a:r>
              <a:rPr lang="de-DE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</a:t>
            </a:r>
            <a:r>
              <a:rPr lang="de-DE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Signal Processing</a:t>
            </a:r>
            <a:endParaRPr lang="de-D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126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571"/>
          </a:xfrm>
        </p:spPr>
        <p:txBody>
          <a:bodyPr>
            <a:noAutofit/>
          </a:bodyPr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sp>
        <p:nvSpPr>
          <p:cNvPr id="11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4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  <p:sp>
        <p:nvSpPr>
          <p:cNvPr id="16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7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6501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5496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987575"/>
            <a:ext cx="4038600" cy="345638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373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15566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419623"/>
            <a:ext cx="4040188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915566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419623"/>
            <a:ext cx="4041775" cy="30243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14880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01810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565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987575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9" name="Line 11"/>
          <p:cNvSpPr>
            <a:spLocks noChangeShapeType="1"/>
          </p:cNvSpPr>
          <p:nvPr userDrawn="1"/>
        </p:nvSpPr>
        <p:spPr bwMode="auto">
          <a:xfrm>
            <a:off x="213020" y="699542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" name="Line 12"/>
          <p:cNvSpPr>
            <a:spLocks noChangeShapeType="1"/>
          </p:cNvSpPr>
          <p:nvPr userDrawn="1"/>
        </p:nvSpPr>
        <p:spPr bwMode="auto">
          <a:xfrm>
            <a:off x="290020" y="755105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373260" y="481503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Multimedia Communications and Signal Processing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2368627" y="4579757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C. J.</a:t>
            </a:r>
            <a:r>
              <a:rPr lang="de-DE" sz="1200" kern="1200" baseline="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Herglotz</a:t>
            </a:r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: Bit Stream Analyzer </a:t>
            </a:r>
            <a:r>
              <a:rPr lang="de-DE" sz="1200" kern="1200" dirty="0" err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for</a:t>
            </a:r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err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Coding</a:t>
            </a:r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Tool </a:t>
            </a:r>
            <a:r>
              <a:rPr lang="de-DE" sz="1200" kern="1200" dirty="0" err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Statistics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 userDrawn="1"/>
        </p:nvSpPr>
        <p:spPr>
          <a:xfrm>
            <a:off x="7020272" y="45799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07.10.2019</a:t>
            </a:r>
            <a:endParaRPr lang="de-DE" sz="12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6876256" y="482324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Page </a:t>
            </a:r>
            <a:fld id="{AF634817-4550-4D34-8501-C09E3EF797D6}" type="slidenum">
              <a:rPr lang="de-DE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‹Nr.›</a:t>
            </a:fld>
            <a:endParaRPr lang="de-DE" sz="1200" kern="1200" dirty="0" smtClean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Line 11"/>
          <p:cNvSpPr>
            <a:spLocks noChangeShapeType="1"/>
          </p:cNvSpPr>
          <p:nvPr userDrawn="1"/>
        </p:nvSpPr>
        <p:spPr bwMode="auto">
          <a:xfrm>
            <a:off x="208028" y="4515966"/>
            <a:ext cx="8640960" cy="0"/>
          </a:xfrm>
          <a:prstGeom prst="line">
            <a:avLst/>
          </a:prstGeom>
          <a:noFill/>
          <a:ln w="28575">
            <a:solidFill>
              <a:srgbClr val="CC33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8" name="Line 12"/>
          <p:cNvSpPr>
            <a:spLocks noChangeShapeType="1"/>
          </p:cNvSpPr>
          <p:nvPr userDrawn="1"/>
        </p:nvSpPr>
        <p:spPr bwMode="auto">
          <a:xfrm>
            <a:off x="285028" y="4571529"/>
            <a:ext cx="8640960" cy="0"/>
          </a:xfrm>
          <a:prstGeom prst="line">
            <a:avLst/>
          </a:prstGeom>
          <a:noFill/>
          <a:ln w="28575">
            <a:solidFill>
              <a:srgbClr val="9999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778" y="4587974"/>
            <a:ext cx="859132" cy="504000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2" y="4659982"/>
            <a:ext cx="1512168" cy="40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gitlab.lms.tf.fau.de/LMS/vtm-analyzer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de-DE" sz="2400" dirty="0" smtClean="0"/>
              <a:t>Bit Stream Analyzer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Coding</a:t>
            </a:r>
            <a:r>
              <a:rPr lang="de-DE" sz="2400" dirty="0" smtClean="0"/>
              <a:t> Tool </a:t>
            </a:r>
            <a:r>
              <a:rPr lang="de-DE" sz="2400" dirty="0" err="1" smtClean="0"/>
              <a:t>Statistics</a:t>
            </a:r>
            <a:r>
              <a:rPr lang="de-DE" sz="2400" dirty="0" smtClean="0"/>
              <a:t> (JVET-P0085)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783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Simple Extension </a:t>
            </a:r>
            <a:r>
              <a:rPr lang="de-DE" dirty="0" err="1" smtClean="0"/>
              <a:t>with</a:t>
            </a:r>
            <a:r>
              <a:rPr lang="de-DE" dirty="0" smtClean="0"/>
              <a:t> New Features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CA" dirty="0" smtClean="0"/>
              <a:t>  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Add a new feature to the structure </a:t>
            </a:r>
            <a:r>
              <a:rPr lang="en-CA" sz="1400" dirty="0" err="1">
                <a:latin typeface="Consolas" panose="020B0609020204030204" pitchFamily="49" charset="0"/>
              </a:rPr>
              <a:t>featureStruct</a:t>
            </a:r>
            <a:r>
              <a:rPr lang="en-CA" dirty="0"/>
              <a:t> in </a:t>
            </a:r>
            <a:r>
              <a:rPr lang="en-CA" sz="1400" dirty="0" err="1">
                <a:latin typeface="Consolas" panose="020B0609020204030204" pitchFamily="49" charset="0"/>
              </a:rPr>
              <a:t>TypeDef.h</a:t>
            </a:r>
            <a:r>
              <a:rPr lang="en-CA" dirty="0"/>
              <a:t>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Set the initial value to zero.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Increment counter after parsing (mostly in the function </a:t>
            </a:r>
            <a:r>
              <a:rPr lang="en-CA" sz="1400" dirty="0" err="1">
                <a:latin typeface="Consolas" panose="020B0609020204030204" pitchFamily="49" charset="0"/>
              </a:rPr>
              <a:t>decompressCTU</a:t>
            </a:r>
            <a:r>
              <a:rPr lang="en-CA" sz="1400" dirty="0">
                <a:latin typeface="Consolas" panose="020B0609020204030204" pitchFamily="49" charset="0"/>
              </a:rPr>
              <a:t>()</a:t>
            </a:r>
            <a:r>
              <a:rPr lang="en-CA" dirty="0"/>
              <a:t> in </a:t>
            </a:r>
            <a:r>
              <a:rPr lang="en-CA" sz="1400" dirty="0">
                <a:latin typeface="Consolas" panose="020B0609020204030204" pitchFamily="49" charset="0"/>
              </a:rPr>
              <a:t>DecCu.cpp</a:t>
            </a:r>
            <a:r>
              <a:rPr lang="en-CA" dirty="0"/>
              <a:t>).</a:t>
            </a:r>
            <a:endParaRPr lang="de-DE" dirty="0"/>
          </a:p>
          <a:p>
            <a:pPr marL="800100" lvl="1" indent="-342900" hangingPunct="0">
              <a:buFont typeface="+mj-lt"/>
              <a:buAutoNum type="arabicPeriod"/>
            </a:pPr>
            <a:r>
              <a:rPr lang="en-CA" dirty="0"/>
              <a:t>Make a new output </a:t>
            </a:r>
            <a:r>
              <a:rPr lang="en-CA" sz="1400" dirty="0" err="1">
                <a:latin typeface="Consolas" panose="020B0609020204030204" pitchFamily="49" charset="0"/>
              </a:rPr>
              <a:t>fprintf</a:t>
            </a:r>
            <a:r>
              <a:rPr lang="en-CA" sz="1400" dirty="0">
                <a:latin typeface="Consolas" panose="020B0609020204030204" pitchFamily="49" charset="0"/>
              </a:rPr>
              <a:t>()</a:t>
            </a:r>
            <a:r>
              <a:rPr lang="en-CA" dirty="0"/>
              <a:t> in the if clause </a:t>
            </a:r>
            <a:r>
              <a:rPr lang="de-DE" sz="1400" dirty="0" err="1">
                <a:latin typeface="Consolas" panose="020B0609020204030204" pitchFamily="49" charset="0"/>
              </a:rPr>
              <a:t>if</a:t>
            </a:r>
            <a:r>
              <a:rPr lang="de-DE" sz="1400" dirty="0">
                <a:latin typeface="Consolas" panose="020B0609020204030204" pitchFamily="49" charset="0"/>
              </a:rPr>
              <a:t> (</a:t>
            </a:r>
            <a:r>
              <a:rPr lang="de-DE" sz="1400" dirty="0" err="1">
                <a:latin typeface="Consolas" panose="020B0609020204030204" pitchFamily="49" charset="0"/>
              </a:rPr>
              <a:t>usePrunedFeatureSet</a:t>
            </a:r>
            <a:r>
              <a:rPr lang="de-DE" sz="1400" dirty="0">
                <a:latin typeface="Consolas" panose="020B0609020204030204" pitchFamily="49" charset="0"/>
              </a:rPr>
              <a:t> == 0) </a:t>
            </a:r>
            <a:r>
              <a:rPr lang="de-DE" dirty="0"/>
              <a:t>in </a:t>
            </a:r>
            <a:r>
              <a:rPr lang="de-DE" sz="1400" dirty="0">
                <a:latin typeface="Consolas" panose="020B0609020204030204" pitchFamily="49" charset="0"/>
              </a:rPr>
              <a:t>DecApp.cpp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714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Complexity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36845698"/>
              </p:ext>
            </p:extLst>
          </p:nvPr>
        </p:nvGraphicFramePr>
        <p:xfrm>
          <a:off x="2051720" y="1419622"/>
          <a:ext cx="4830691" cy="2351102"/>
        </p:xfrm>
        <a:graphic>
          <a:graphicData uri="http://schemas.openxmlformats.org/drawingml/2006/table">
            <a:tbl>
              <a:tblPr/>
              <a:tblGrid>
                <a:gridCol w="1141546">
                  <a:extLst>
                    <a:ext uri="{9D8B030D-6E8A-4147-A177-3AD203B41FA5}">
                      <a16:colId xmlns:a16="http://schemas.microsoft.com/office/drawing/2014/main" val="340088110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1798563896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86233747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952105590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48908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812128"/>
                    </a:ext>
                  </a:extLst>
                </a:gridCol>
              </a:tblGrid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5477"/>
                  </a:ext>
                </a:extLst>
              </a:tr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VTM-6.0</a:t>
                      </a:r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438008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17496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103.71%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5817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104.52%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496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105.08%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5056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105.14%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990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105.19%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0058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104.61%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026277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104.12%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33549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104.03%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8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744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Complexity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62654143"/>
              </p:ext>
            </p:extLst>
          </p:nvPr>
        </p:nvGraphicFramePr>
        <p:xfrm>
          <a:off x="2051720" y="1419622"/>
          <a:ext cx="4830691" cy="2351102"/>
        </p:xfrm>
        <a:graphic>
          <a:graphicData uri="http://schemas.openxmlformats.org/drawingml/2006/table">
            <a:tbl>
              <a:tblPr/>
              <a:tblGrid>
                <a:gridCol w="1141546">
                  <a:extLst>
                    <a:ext uri="{9D8B030D-6E8A-4147-A177-3AD203B41FA5}">
                      <a16:colId xmlns:a16="http://schemas.microsoft.com/office/drawing/2014/main" val="340088110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1798563896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86233747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952105590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48908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812128"/>
                    </a:ext>
                  </a:extLst>
                </a:gridCol>
              </a:tblGrid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</a:t>
                      </a:r>
                      <a:r>
                        <a:rPr lang="de-D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</a:t>
                      </a:r>
                      <a:r>
                        <a:rPr lang="de-D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</a:t>
                      </a:r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Main10 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5477"/>
                  </a:ext>
                </a:extLst>
              </a:tr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VTM-6.0</a:t>
                      </a:r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438008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17496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102.37%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5817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102.45%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496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102.57%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5056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102.38%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990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102.15%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0058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102.17%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026277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100.73%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33549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101.31%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8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309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Complexity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64400781"/>
              </p:ext>
            </p:extLst>
          </p:nvPr>
        </p:nvGraphicFramePr>
        <p:xfrm>
          <a:off x="2051720" y="1419622"/>
          <a:ext cx="4830691" cy="2395672"/>
        </p:xfrm>
        <a:graphic>
          <a:graphicData uri="http://schemas.openxmlformats.org/drawingml/2006/table">
            <a:tbl>
              <a:tblPr/>
              <a:tblGrid>
                <a:gridCol w="1141546">
                  <a:extLst>
                    <a:ext uri="{9D8B030D-6E8A-4147-A177-3AD203B41FA5}">
                      <a16:colId xmlns:a16="http://schemas.microsoft.com/office/drawing/2014/main" val="340088110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1798563896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862337474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3952105590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48908"/>
                    </a:ext>
                  </a:extLst>
                </a:gridCol>
                <a:gridCol w="737829">
                  <a:extLst>
                    <a:ext uri="{9D8B030D-6E8A-4147-A177-3AD203B41FA5}">
                      <a16:colId xmlns:a16="http://schemas.microsoft.com/office/drawing/2014/main" val="2367812128"/>
                    </a:ext>
                  </a:extLst>
                </a:gridCol>
              </a:tblGrid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de-D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de-DE" sz="8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access</a:t>
                      </a:r>
                      <a:r>
                        <a:rPr lang="de-D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br>
                        <a:rPr lang="de-D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Main 10</a:t>
                      </a:r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3675477"/>
                  </a:ext>
                </a:extLst>
              </a:tr>
              <a:tr h="325555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de-DE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VTM-6.0</a:t>
                      </a:r>
                      <a:endParaRPr lang="de-DE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438008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17496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101.95%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45817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101.84%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4969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102.14%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5056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101.94%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99042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102.11%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00581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101.76%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026277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100.61%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33549"/>
                  </a:ext>
                </a:extLst>
              </a:tr>
              <a:tr h="18888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101.19%</a:t>
                      </a:r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65" marR="4365" marT="4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8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682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: </a:t>
            </a:r>
            <a:r>
              <a:rPr lang="de-DE" dirty="0" err="1" smtClean="0"/>
              <a:t>Energy</a:t>
            </a:r>
            <a:r>
              <a:rPr lang="de-DE" dirty="0" smtClean="0"/>
              <a:t> Modeling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 smtClean="0"/>
              <a:t>modeling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analysis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endParaRPr lang="de-DE" dirty="0" smtClean="0"/>
          </a:p>
          <a:p>
            <a:r>
              <a:rPr lang="de-DE" dirty="0" err="1" smtClean="0"/>
              <a:t>Example</a:t>
            </a:r>
            <a:r>
              <a:rPr lang="de-DE" dirty="0" smtClean="0"/>
              <a:t>: HEVC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Future Work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767955"/>
            <a:ext cx="5420297" cy="189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2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Summary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r>
              <a:rPr lang="de-DE" dirty="0" smtClean="0"/>
              <a:t>Overall Statistical Analysis on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</a:p>
          <a:p>
            <a:r>
              <a:rPr lang="de-DE" dirty="0" smtClean="0"/>
              <a:t>Low </a:t>
            </a:r>
            <a:r>
              <a:rPr lang="de-DE" dirty="0" err="1" smtClean="0"/>
              <a:t>complex</a:t>
            </a:r>
            <a:r>
              <a:rPr lang="de-DE" dirty="0" smtClean="0"/>
              <a:t> </a:t>
            </a:r>
            <a:r>
              <a:rPr lang="de-DE" dirty="0" err="1" smtClean="0"/>
              <a:t>implementation</a:t>
            </a:r>
            <a:endParaRPr lang="de-DE" dirty="0" smtClean="0"/>
          </a:p>
          <a:p>
            <a:r>
              <a:rPr lang="de-DE" dirty="0" err="1" smtClean="0"/>
              <a:t>Easily</a:t>
            </a:r>
            <a:r>
              <a:rPr lang="de-DE" dirty="0" smtClean="0"/>
              <a:t> </a:t>
            </a:r>
            <a:r>
              <a:rPr lang="de-DE" dirty="0" err="1" smtClean="0"/>
              <a:t>extendable</a:t>
            </a:r>
            <a:endParaRPr lang="de-DE" dirty="0" smtClean="0"/>
          </a:p>
          <a:p>
            <a:r>
              <a:rPr lang="de-DE" dirty="0" smtClean="0"/>
              <a:t>Online </a:t>
            </a:r>
            <a:r>
              <a:rPr lang="de-DE" smtClean="0"/>
              <a:t>available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2351295" y="3939902"/>
            <a:ext cx="444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hlinkClick r:id="rId2"/>
              </a:rPr>
              <a:t>https://gitlab.lms.tf.fau.de/LMS/vtm-analyzer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1851670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3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de-DE" sz="2800" b="1" dirty="0" smtClean="0"/>
          </a:p>
          <a:p>
            <a:pPr marL="0" indent="0" algn="ctr">
              <a:buNone/>
            </a:pPr>
            <a:endParaRPr lang="de-DE" sz="2800" b="1" dirty="0"/>
          </a:p>
          <a:p>
            <a:pPr marL="0" indent="0" algn="ctr">
              <a:buNone/>
            </a:pPr>
            <a:r>
              <a:rPr lang="de-DE" sz="2800" b="1" dirty="0" err="1" smtClean="0"/>
              <a:t>Questions</a:t>
            </a:r>
            <a:r>
              <a:rPr lang="de-DE" sz="2800" b="1" dirty="0" smtClean="0"/>
              <a:t>? </a:t>
            </a:r>
          </a:p>
          <a:p>
            <a:pPr marL="0" indent="0" algn="ctr">
              <a:buNone/>
            </a:pP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84242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Boundary</a:t>
            </a:r>
            <a:r>
              <a:rPr lang="de-DE" dirty="0" smtClean="0"/>
              <a:t> </a:t>
            </a:r>
            <a:r>
              <a:rPr lang="de-DE" dirty="0" err="1" smtClean="0"/>
              <a:t>Counting</a:t>
            </a:r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669048"/>
              </p:ext>
            </p:extLst>
          </p:nvPr>
        </p:nvGraphicFramePr>
        <p:xfrm>
          <a:off x="118762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301281"/>
              </p:ext>
            </p:extLst>
          </p:nvPr>
        </p:nvGraphicFramePr>
        <p:xfrm>
          <a:off x="202074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447790"/>
              </p:ext>
            </p:extLst>
          </p:nvPr>
        </p:nvGraphicFramePr>
        <p:xfrm>
          <a:off x="118762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446033"/>
              </p:ext>
            </p:extLst>
          </p:nvPr>
        </p:nvGraphicFramePr>
        <p:xfrm>
          <a:off x="202074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609613"/>
              </p:ext>
            </p:extLst>
          </p:nvPr>
        </p:nvGraphicFramePr>
        <p:xfrm>
          <a:off x="2853864" y="1779662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988161"/>
              </p:ext>
            </p:extLst>
          </p:nvPr>
        </p:nvGraphicFramePr>
        <p:xfrm>
          <a:off x="3686984" y="1779662"/>
          <a:ext cx="842808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7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10994"/>
              </p:ext>
            </p:extLst>
          </p:nvPr>
        </p:nvGraphicFramePr>
        <p:xfrm>
          <a:off x="285386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949733"/>
              </p:ext>
            </p:extLst>
          </p:nvPr>
        </p:nvGraphicFramePr>
        <p:xfrm>
          <a:off x="3686984" y="2643758"/>
          <a:ext cx="833120" cy="864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8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Rechteck 12"/>
          <p:cNvSpPr/>
          <p:nvPr/>
        </p:nvSpPr>
        <p:spPr>
          <a:xfrm>
            <a:off x="1187624" y="1779662"/>
            <a:ext cx="1666240" cy="1728192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2853864" y="1779662"/>
            <a:ext cx="1666240" cy="1728192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2863550" y="2636789"/>
            <a:ext cx="813747" cy="871065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3677297" y="1795428"/>
            <a:ext cx="813747" cy="848330"/>
          </a:xfrm>
          <a:prstGeom prst="rect">
            <a:avLst/>
          </a:prstGeom>
          <a:noFill/>
          <a:ln w="57150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rechts 16"/>
          <p:cNvSpPr/>
          <p:nvPr/>
        </p:nvSpPr>
        <p:spPr>
          <a:xfrm>
            <a:off x="4788024" y="2499742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extfeld 17"/>
          <p:cNvSpPr txBox="1"/>
          <p:nvPr/>
        </p:nvSpPr>
        <p:spPr>
          <a:xfrm>
            <a:off x="5724128" y="253110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6 </a:t>
            </a:r>
            <a:r>
              <a:rPr lang="de-DE" dirty="0" err="1" smtClean="0"/>
              <a:t>Boundaries</a:t>
            </a:r>
            <a:endParaRPr lang="de-DE" dirty="0"/>
          </a:p>
        </p:txBody>
      </p:sp>
      <p:cxnSp>
        <p:nvCxnSpPr>
          <p:cNvPr id="20" name="Gerader Verbinder 19"/>
          <p:cNvCxnSpPr/>
          <p:nvPr/>
        </p:nvCxnSpPr>
        <p:spPr>
          <a:xfrm flipV="1">
            <a:off x="2863550" y="1779662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 flipV="1">
            <a:off x="2863550" y="2636789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V="1">
            <a:off x="3677297" y="1779662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 flipV="1">
            <a:off x="3675858" y="2636789"/>
            <a:ext cx="0" cy="85712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2863550" y="2643758"/>
            <a:ext cx="809623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3696781" y="2643758"/>
            <a:ext cx="821980" cy="1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59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</a:t>
            </a:r>
            <a:r>
              <a:rPr lang="de-DE" dirty="0" smtClean="0"/>
              <a:t>: </a:t>
            </a:r>
            <a:r>
              <a:rPr lang="de-DE" dirty="0" err="1" smtClean="0"/>
              <a:t>Planar</a:t>
            </a:r>
            <a:r>
              <a:rPr lang="de-DE" dirty="0" smtClean="0"/>
              <a:t>  </a:t>
            </a:r>
            <a:r>
              <a:rPr lang="de-DE" dirty="0" err="1" smtClean="0"/>
              <a:t>Intra</a:t>
            </a:r>
            <a:r>
              <a:rPr lang="de-DE" dirty="0" smtClean="0"/>
              <a:t> </a:t>
            </a:r>
            <a:r>
              <a:rPr lang="de-DE" dirty="0" err="1" smtClean="0"/>
              <a:t>Prediction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7787208" cy="3456384"/>
          </a:xfrm>
        </p:spPr>
        <p:txBody>
          <a:bodyPr/>
          <a:lstStyle/>
          <a:p>
            <a:r>
              <a:rPr lang="de-DE" dirty="0" err="1" smtClean="0"/>
              <a:t>Number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blocks</a:t>
            </a:r>
            <a:r>
              <a:rPr lang="de-DE" dirty="0" smtClean="0"/>
              <a:t> </a:t>
            </a:r>
            <a:r>
              <a:rPr lang="de-DE" dirty="0" err="1" smtClean="0"/>
              <a:t>predicted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planar</a:t>
            </a:r>
            <a:r>
              <a:rPr lang="de-DE" dirty="0" smtClean="0"/>
              <a:t> </a:t>
            </a:r>
            <a:r>
              <a:rPr lang="de-DE" dirty="0" err="1" smtClean="0"/>
              <a:t>mode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851670"/>
            <a:ext cx="2910682" cy="119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9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483" y="2287084"/>
            <a:ext cx="2805509" cy="161713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81" y="2408706"/>
            <a:ext cx="2406534" cy="130836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r>
              <a:rPr lang="de-DE" dirty="0" smtClean="0"/>
              <a:t> – </a:t>
            </a:r>
            <a:r>
              <a:rPr lang="de-DE" dirty="0" err="1" smtClean="0"/>
              <a:t>Current</a:t>
            </a:r>
            <a:r>
              <a:rPr lang="de-DE" dirty="0" smtClean="0"/>
              <a:t> Analysis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27584" y="951983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 smtClean="0"/>
              <a:t>Encoder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PSNR (frame-</a:t>
            </a:r>
            <a:r>
              <a:rPr lang="de-DE" dirty="0" err="1" smtClean="0"/>
              <a:t>wise</a:t>
            </a:r>
            <a:r>
              <a:rPr lang="de-DE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Bitrate</a:t>
            </a:r>
          </a:p>
          <a:p>
            <a:pPr marL="285750" indent="-285750">
              <a:buFontTx/>
              <a:buChar char="-"/>
            </a:pPr>
            <a:r>
              <a:rPr lang="de-DE" dirty="0" err="1" smtClean="0"/>
              <a:t>Complexity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92080" y="95198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 err="1" smtClean="0"/>
              <a:t>Tracing</a:t>
            </a:r>
            <a:endParaRPr lang="de-DE" b="1" u="sng" dirty="0" smtClean="0"/>
          </a:p>
          <a:p>
            <a:pPr marL="285750" indent="-285750">
              <a:buFontTx/>
              <a:buChar char="-"/>
            </a:pPr>
            <a:r>
              <a:rPr lang="de-DE" dirty="0" smtClean="0"/>
              <a:t>Block-</a:t>
            </a:r>
            <a:r>
              <a:rPr lang="de-DE" dirty="0" err="1" smtClean="0"/>
              <a:t>wise</a:t>
            </a:r>
            <a:r>
              <a:rPr lang="de-DE" dirty="0" smtClean="0"/>
              <a:t> </a:t>
            </a:r>
            <a:r>
              <a:rPr lang="de-DE" dirty="0" err="1" smtClean="0"/>
              <a:t>statistics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err="1" smtClean="0"/>
              <a:t>Detailed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endParaRPr lang="de-DE" dirty="0" smtClean="0"/>
          </a:p>
          <a:p>
            <a:pPr marL="285750" indent="-285750">
              <a:buFontTx/>
              <a:buChar char="-"/>
            </a:pPr>
            <a:r>
              <a:rPr lang="de-DE" dirty="0" err="1" smtClean="0"/>
              <a:t>Visualization</a:t>
            </a:r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1061610" y="2571750"/>
            <a:ext cx="2376264" cy="887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High-level </a:t>
            </a:r>
            <a:r>
              <a:rPr lang="de-DE" dirty="0" err="1" smtClean="0"/>
              <a:t>information</a:t>
            </a:r>
            <a:endParaRPr lang="de-DE" dirty="0"/>
          </a:p>
        </p:txBody>
      </p:sp>
      <p:sp>
        <p:nvSpPr>
          <p:cNvPr id="9" name="Abgerundetes Rechteck 8"/>
          <p:cNvSpPr/>
          <p:nvPr/>
        </p:nvSpPr>
        <p:spPr>
          <a:xfrm>
            <a:off x="5580112" y="2571750"/>
            <a:ext cx="2376264" cy="887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 </a:t>
            </a:r>
            <a:r>
              <a:rPr lang="de-DE" dirty="0" err="1" smtClean="0"/>
              <a:t>lot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detailed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endParaRPr lang="de-DE" dirty="0"/>
          </a:p>
        </p:txBody>
      </p:sp>
      <p:sp>
        <p:nvSpPr>
          <p:cNvPr id="12" name="Abgerundetes Rechteck 11"/>
          <p:cNvSpPr/>
          <p:nvPr/>
        </p:nvSpPr>
        <p:spPr>
          <a:xfrm>
            <a:off x="5580112" y="3459654"/>
            <a:ext cx="2376264" cy="8879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But high </a:t>
            </a:r>
            <a:r>
              <a:rPr lang="de-DE" dirty="0" err="1" smtClean="0"/>
              <a:t>decoder</a:t>
            </a:r>
            <a:r>
              <a:rPr lang="de-DE" dirty="0" smtClean="0"/>
              <a:t> </a:t>
            </a:r>
            <a:r>
              <a:rPr lang="de-DE" dirty="0" err="1" smtClean="0"/>
              <a:t>runtime</a:t>
            </a:r>
            <a:r>
              <a:rPr lang="de-DE" dirty="0" smtClean="0"/>
              <a:t> </a:t>
            </a:r>
            <a:r>
              <a:rPr lang="de-DE" dirty="0" err="1" smtClean="0"/>
              <a:t>increase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9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Introduction</a:t>
            </a:r>
            <a:r>
              <a:rPr lang="de-DE" dirty="0" smtClean="0"/>
              <a:t> – </a:t>
            </a:r>
            <a:r>
              <a:rPr lang="de-DE" dirty="0" err="1" smtClean="0"/>
              <a:t>Proposed</a:t>
            </a:r>
            <a:r>
              <a:rPr lang="de-DE" dirty="0" smtClean="0"/>
              <a:t> Analysis</a:t>
            </a:r>
            <a:endParaRPr lang="de-DE" dirty="0"/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57200" y="987574"/>
            <a:ext cx="8229600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err="1" smtClean="0"/>
              <a:t>Detailed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on </a:t>
            </a:r>
            <a:r>
              <a:rPr lang="de-DE" dirty="0" err="1" smtClean="0"/>
              <a:t>sequence</a:t>
            </a:r>
            <a:r>
              <a:rPr lang="de-DE" dirty="0" smtClean="0"/>
              <a:t>-level </a:t>
            </a:r>
            <a:r>
              <a:rPr lang="de-DE" dirty="0" err="1" smtClean="0"/>
              <a:t>statistics</a:t>
            </a:r>
            <a:endParaRPr lang="de-DE" dirty="0" smtClean="0"/>
          </a:p>
        </p:txBody>
      </p:sp>
      <p:sp>
        <p:nvSpPr>
          <p:cNvPr id="11" name="Textfeld 10"/>
          <p:cNvSpPr txBox="1"/>
          <p:nvPr/>
        </p:nvSpPr>
        <p:spPr>
          <a:xfrm>
            <a:off x="1403648" y="2211710"/>
            <a:ext cx="5662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 smtClean="0"/>
              <a:t>What</a:t>
            </a:r>
            <a:r>
              <a:rPr lang="de-DE" b="1" dirty="0" smtClean="0"/>
              <a:t> </a:t>
            </a:r>
            <a:r>
              <a:rPr lang="de-DE" b="1" dirty="0" err="1" smtClean="0"/>
              <a:t>is</a:t>
            </a:r>
            <a:r>
              <a:rPr lang="de-DE" b="1" dirty="0" smtClean="0"/>
              <a:t> </a:t>
            </a:r>
            <a:r>
              <a:rPr lang="de-DE" b="1" dirty="0" err="1" smtClean="0"/>
              <a:t>the</a:t>
            </a:r>
            <a:r>
              <a:rPr lang="de-DE" b="1" dirty="0" smtClean="0"/>
              <a:t> </a:t>
            </a:r>
            <a:r>
              <a:rPr lang="de-DE" b="1" dirty="0" err="1" smtClean="0"/>
              <a:t>share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inter</a:t>
            </a:r>
            <a:r>
              <a:rPr lang="de-DE" b="1" dirty="0" smtClean="0"/>
              <a:t> / </a:t>
            </a:r>
            <a:r>
              <a:rPr lang="de-DE" b="1" dirty="0" err="1" smtClean="0"/>
              <a:t>intra</a:t>
            </a:r>
            <a:r>
              <a:rPr lang="de-DE" b="1" dirty="0" smtClean="0"/>
              <a:t> </a:t>
            </a:r>
            <a:r>
              <a:rPr lang="de-DE" b="1" dirty="0" err="1" smtClean="0"/>
              <a:t>prediction</a:t>
            </a:r>
            <a:r>
              <a:rPr lang="de-DE" b="1" dirty="0" smtClean="0"/>
              <a:t>?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850443" y="2643758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 smtClean="0"/>
              <a:t>What</a:t>
            </a:r>
            <a:r>
              <a:rPr lang="de-DE" b="1" dirty="0" smtClean="0"/>
              <a:t> </a:t>
            </a:r>
            <a:r>
              <a:rPr lang="de-DE" b="1" dirty="0" err="1" smtClean="0"/>
              <a:t>is</a:t>
            </a:r>
            <a:r>
              <a:rPr lang="de-DE" b="1" dirty="0" smtClean="0"/>
              <a:t> </a:t>
            </a:r>
            <a:r>
              <a:rPr lang="de-DE" b="1" dirty="0" err="1" smtClean="0"/>
              <a:t>the</a:t>
            </a:r>
            <a:r>
              <a:rPr lang="de-DE" b="1" dirty="0" smtClean="0"/>
              <a:t> </a:t>
            </a:r>
            <a:r>
              <a:rPr lang="de-DE" b="1" dirty="0" err="1" smtClean="0"/>
              <a:t>share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new</a:t>
            </a:r>
            <a:r>
              <a:rPr lang="de-DE" b="1" dirty="0" smtClean="0"/>
              <a:t> </a:t>
            </a:r>
            <a:r>
              <a:rPr lang="de-DE" b="1" dirty="0" err="1" smtClean="0"/>
              <a:t>compression</a:t>
            </a:r>
            <a:r>
              <a:rPr lang="de-DE" b="1" dirty="0" smtClean="0"/>
              <a:t> </a:t>
            </a:r>
            <a:r>
              <a:rPr lang="de-DE" b="1" dirty="0" err="1" smtClean="0"/>
              <a:t>tools</a:t>
            </a:r>
            <a:r>
              <a:rPr lang="de-DE" b="1" dirty="0" smtClean="0"/>
              <a:t> (e.g., affine, MIP)?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403648" y="3076081"/>
            <a:ext cx="5662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 smtClean="0"/>
              <a:t>How</a:t>
            </a:r>
            <a:r>
              <a:rPr lang="de-DE" b="1" dirty="0" smtClean="0"/>
              <a:t> </a:t>
            </a:r>
            <a:r>
              <a:rPr lang="de-DE" b="1" dirty="0" err="1" smtClean="0"/>
              <a:t>are</a:t>
            </a:r>
            <a:r>
              <a:rPr lang="de-DE" b="1" dirty="0" smtClean="0"/>
              <a:t> </a:t>
            </a:r>
            <a:r>
              <a:rPr lang="de-DE" b="1" dirty="0" err="1" smtClean="0"/>
              <a:t>other</a:t>
            </a:r>
            <a:r>
              <a:rPr lang="de-DE" b="1" dirty="0" smtClean="0"/>
              <a:t> </a:t>
            </a:r>
            <a:r>
              <a:rPr lang="de-DE" b="1" dirty="0" err="1" smtClean="0"/>
              <a:t>coding</a:t>
            </a:r>
            <a:r>
              <a:rPr lang="de-DE" b="1" dirty="0" smtClean="0"/>
              <a:t> </a:t>
            </a:r>
            <a:r>
              <a:rPr lang="de-DE" b="1" dirty="0" err="1" smtClean="0"/>
              <a:t>tools</a:t>
            </a:r>
            <a:r>
              <a:rPr lang="de-DE" b="1" dirty="0" smtClean="0"/>
              <a:t> </a:t>
            </a:r>
            <a:r>
              <a:rPr lang="de-DE" b="1" dirty="0" err="1" smtClean="0"/>
              <a:t>affected</a:t>
            </a:r>
            <a:r>
              <a:rPr lang="de-DE" b="1" dirty="0" smtClean="0"/>
              <a:t> </a:t>
            </a:r>
            <a:br>
              <a:rPr lang="de-DE" b="1" dirty="0" smtClean="0"/>
            </a:br>
            <a:r>
              <a:rPr lang="de-DE" b="1" dirty="0" err="1" smtClean="0"/>
              <a:t>when</a:t>
            </a:r>
            <a:r>
              <a:rPr lang="de-DE" b="1" dirty="0" smtClean="0"/>
              <a:t> </a:t>
            </a:r>
            <a:r>
              <a:rPr lang="de-DE" b="1" dirty="0" err="1" smtClean="0"/>
              <a:t>introducing</a:t>
            </a:r>
            <a:r>
              <a:rPr lang="de-DE" b="1" dirty="0" smtClean="0"/>
              <a:t> </a:t>
            </a:r>
            <a:r>
              <a:rPr lang="de-DE" b="1" dirty="0" err="1" smtClean="0"/>
              <a:t>new</a:t>
            </a:r>
            <a:r>
              <a:rPr lang="de-DE" b="1" dirty="0" smtClean="0"/>
              <a:t> </a:t>
            </a:r>
            <a:r>
              <a:rPr lang="de-DE" b="1" dirty="0" err="1" smtClean="0"/>
              <a:t>modes</a:t>
            </a:r>
            <a:r>
              <a:rPr lang="de-DE" b="1" dirty="0" smtClean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5141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Counting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Examples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endParaRPr lang="de-DE" dirty="0" smtClean="0"/>
          </a:p>
          <a:p>
            <a:pPr lvl="1"/>
            <a:r>
              <a:rPr lang="de-DE" dirty="0" smtClean="0"/>
              <a:t>Intra-</a:t>
            </a:r>
            <a:r>
              <a:rPr lang="de-DE" dirty="0" err="1" smtClean="0"/>
              <a:t>Prediction</a:t>
            </a:r>
            <a:r>
              <a:rPr lang="de-DE" dirty="0" smtClean="0"/>
              <a:t> </a:t>
            </a:r>
          </a:p>
          <a:p>
            <a:pPr lvl="2"/>
            <a:r>
              <a:rPr lang="de-DE" dirty="0" smtClean="0"/>
              <a:t>DC, angular, MIP, ….</a:t>
            </a:r>
          </a:p>
          <a:p>
            <a:pPr lvl="1"/>
            <a:r>
              <a:rPr lang="de-DE" dirty="0" err="1" smtClean="0"/>
              <a:t>Inter</a:t>
            </a:r>
            <a:r>
              <a:rPr lang="de-DE" dirty="0" smtClean="0"/>
              <a:t> </a:t>
            </a:r>
            <a:r>
              <a:rPr lang="de-DE" dirty="0" err="1" smtClean="0"/>
              <a:t>Prediction</a:t>
            </a:r>
            <a:endParaRPr lang="de-DE" dirty="0" smtClean="0"/>
          </a:p>
          <a:p>
            <a:pPr lvl="2"/>
            <a:r>
              <a:rPr lang="de-DE" dirty="0" smtClean="0"/>
              <a:t>Skip, </a:t>
            </a:r>
            <a:r>
              <a:rPr lang="de-DE" dirty="0" err="1" smtClean="0"/>
              <a:t>Merge</a:t>
            </a:r>
            <a:r>
              <a:rPr lang="de-DE" dirty="0" smtClean="0"/>
              <a:t>, Affine, …</a:t>
            </a:r>
          </a:p>
          <a:p>
            <a:pPr lvl="1"/>
            <a:r>
              <a:rPr lang="de-DE" dirty="0" smtClean="0"/>
              <a:t>Transformation </a:t>
            </a:r>
          </a:p>
          <a:p>
            <a:pPr lvl="2"/>
            <a:r>
              <a:rPr lang="de-DE" dirty="0" smtClean="0"/>
              <a:t>DST, DCT, ….</a:t>
            </a:r>
          </a:p>
          <a:p>
            <a:pPr lvl="1"/>
            <a:r>
              <a:rPr lang="de-DE" dirty="0" smtClean="0"/>
              <a:t>In-Loop </a:t>
            </a:r>
            <a:r>
              <a:rPr lang="de-DE" dirty="0" err="1" smtClean="0"/>
              <a:t>Filtering</a:t>
            </a:r>
            <a:endParaRPr lang="de-DE" dirty="0" smtClean="0"/>
          </a:p>
          <a:p>
            <a:pPr lvl="2"/>
            <a:r>
              <a:rPr lang="de-DE" dirty="0" smtClean="0"/>
              <a:t>DBF, SAO, ALF, …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635646"/>
            <a:ext cx="1944216" cy="194814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881" y="1770863"/>
            <a:ext cx="2818677" cy="167770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995686"/>
            <a:ext cx="3500721" cy="111292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67250"/>
            <a:ext cx="3280887" cy="188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1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Properties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Coding</a:t>
            </a:r>
            <a:r>
              <a:rPr lang="de-DE" dirty="0" smtClean="0"/>
              <a:t> </a:t>
            </a:r>
            <a:r>
              <a:rPr lang="de-DE" dirty="0" err="1" smtClean="0"/>
              <a:t>tools</a:t>
            </a:r>
            <a:r>
              <a:rPr lang="de-DE" dirty="0" smtClean="0"/>
              <a:t> </a:t>
            </a:r>
            <a:r>
              <a:rPr lang="de-DE" dirty="0" err="1" smtClean="0"/>
              <a:t>refer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certain</a:t>
            </a:r>
            <a:r>
              <a:rPr lang="de-DE" dirty="0"/>
              <a:t> </a:t>
            </a:r>
            <a:r>
              <a:rPr lang="de-DE" dirty="0" err="1" smtClean="0"/>
              <a:t>units</a:t>
            </a:r>
            <a:endParaRPr lang="de-DE" dirty="0" smtClean="0"/>
          </a:p>
          <a:p>
            <a:pPr lvl="2"/>
            <a:endParaRPr lang="de-DE" dirty="0"/>
          </a:p>
          <a:p>
            <a:pPr lvl="1"/>
            <a:r>
              <a:rPr lang="de-DE" dirty="0" smtClean="0"/>
              <a:t>CTU </a:t>
            </a:r>
            <a:r>
              <a:rPr lang="de-DE" dirty="0" err="1" smtClean="0"/>
              <a:t>level</a:t>
            </a:r>
            <a:r>
              <a:rPr lang="de-DE" dirty="0" smtClean="0"/>
              <a:t>: SAO, ALF</a:t>
            </a:r>
          </a:p>
          <a:p>
            <a:pPr lvl="1"/>
            <a:endParaRPr lang="de-DE" dirty="0"/>
          </a:p>
          <a:p>
            <a:pPr lvl="1"/>
            <a:r>
              <a:rPr lang="de-DE" dirty="0" smtClean="0"/>
              <a:t>Block </a:t>
            </a:r>
            <a:r>
              <a:rPr lang="de-DE" dirty="0" err="1" smtClean="0"/>
              <a:t>level</a:t>
            </a:r>
            <a:r>
              <a:rPr lang="de-DE" dirty="0" smtClean="0"/>
              <a:t>: </a:t>
            </a:r>
            <a:r>
              <a:rPr lang="de-DE" dirty="0" err="1" smtClean="0"/>
              <a:t>Intra</a:t>
            </a:r>
            <a:r>
              <a:rPr lang="de-DE" dirty="0" smtClean="0"/>
              <a:t> / </a:t>
            </a:r>
            <a:r>
              <a:rPr lang="de-DE" dirty="0" err="1" smtClean="0"/>
              <a:t>Inter</a:t>
            </a:r>
            <a:r>
              <a:rPr lang="de-DE" dirty="0" smtClean="0"/>
              <a:t> </a:t>
            </a:r>
            <a:r>
              <a:rPr lang="de-DE" dirty="0" err="1" smtClean="0"/>
              <a:t>prediction</a:t>
            </a:r>
            <a:r>
              <a:rPr lang="de-DE" dirty="0" smtClean="0"/>
              <a:t>, Transform</a:t>
            </a:r>
          </a:p>
          <a:p>
            <a:pPr lvl="1"/>
            <a:endParaRPr lang="de-DE" dirty="0"/>
          </a:p>
          <a:p>
            <a:pPr lvl="1"/>
            <a:r>
              <a:rPr lang="de-DE" dirty="0" smtClean="0"/>
              <a:t>Pixel </a:t>
            </a:r>
            <a:r>
              <a:rPr lang="de-DE" dirty="0" err="1" smtClean="0"/>
              <a:t>level</a:t>
            </a:r>
            <a:r>
              <a:rPr lang="de-DE" dirty="0" smtClean="0"/>
              <a:t>: Residual </a:t>
            </a:r>
            <a:r>
              <a:rPr lang="de-DE" dirty="0" err="1" smtClean="0"/>
              <a:t>coefficients</a:t>
            </a:r>
            <a:endParaRPr lang="de-DE" dirty="0" smtClean="0"/>
          </a:p>
          <a:p>
            <a:pPr lvl="1"/>
            <a:endParaRPr lang="de-DE" dirty="0"/>
          </a:p>
          <a:p>
            <a:pPr lvl="1"/>
            <a:r>
              <a:rPr lang="de-DE" dirty="0" err="1" smtClean="0"/>
              <a:t>Boundary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: </a:t>
            </a:r>
            <a:r>
              <a:rPr lang="de-DE" dirty="0" err="1" smtClean="0"/>
              <a:t>Deblocking</a:t>
            </a:r>
            <a:r>
              <a:rPr lang="de-DE" dirty="0" smtClean="0"/>
              <a:t> Filter (DBF)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160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Block-level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363272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err="1" smtClean="0"/>
              <a:t>Counting</a:t>
            </a:r>
            <a:r>
              <a:rPr lang="de-DE" dirty="0" smtClean="0"/>
              <a:t> </a:t>
            </a:r>
            <a:r>
              <a:rPr lang="de-DE" dirty="0" err="1" smtClean="0"/>
              <a:t>depending</a:t>
            </a:r>
            <a:r>
              <a:rPr lang="de-DE" dirty="0" smtClean="0"/>
              <a:t> on </a:t>
            </a:r>
            <a:r>
              <a:rPr lang="de-DE" dirty="0" err="1" smtClean="0"/>
              <a:t>the</a:t>
            </a:r>
            <a:r>
              <a:rPr lang="de-DE" dirty="0" smtClean="0"/>
              <a:t> block </a:t>
            </a:r>
            <a:r>
              <a:rPr lang="de-DE" dirty="0" err="1" smtClean="0"/>
              <a:t>size</a:t>
            </a:r>
            <a:endParaRPr lang="de-DE" dirty="0"/>
          </a:p>
        </p:txBody>
      </p:sp>
      <p:pic>
        <p:nvPicPr>
          <p:cNvPr id="12" name="Grafik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83718"/>
            <a:ext cx="7966391" cy="1593175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2396051" y="1614458"/>
            <a:ext cx="435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Example</a:t>
            </a:r>
            <a:r>
              <a:rPr lang="de-DE" dirty="0" smtClean="0"/>
              <a:t>: </a:t>
            </a:r>
            <a:r>
              <a:rPr lang="de-DE" dirty="0" err="1" smtClean="0"/>
              <a:t>Number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planar</a:t>
            </a:r>
            <a:r>
              <a:rPr lang="de-DE" dirty="0" smtClean="0"/>
              <a:t> </a:t>
            </a:r>
            <a:r>
              <a:rPr lang="de-DE" dirty="0" err="1" smtClean="0"/>
              <a:t>predicted</a:t>
            </a:r>
            <a:r>
              <a:rPr lang="de-DE" dirty="0" smtClean="0"/>
              <a:t> </a:t>
            </a:r>
            <a:r>
              <a:rPr lang="de-DE" dirty="0" err="1" smtClean="0"/>
              <a:t>blocks</a:t>
            </a:r>
            <a:endParaRPr lang="de-DE" dirty="0"/>
          </a:p>
        </p:txBody>
      </p:sp>
      <p:pic>
        <p:nvPicPr>
          <p:cNvPr id="19" name="Grafik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56" y="2288000"/>
            <a:ext cx="7968053" cy="159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0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Currently</a:t>
            </a:r>
            <a:r>
              <a:rPr lang="de-DE" dirty="0" smtClean="0"/>
              <a:t> </a:t>
            </a:r>
            <a:r>
              <a:rPr lang="de-DE" dirty="0" err="1" smtClean="0"/>
              <a:t>Implemented</a:t>
            </a:r>
            <a:r>
              <a:rPr lang="de-DE" dirty="0" smtClean="0"/>
              <a:t> Features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54 Features</a:t>
            </a:r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99267302"/>
              </p:ext>
            </p:extLst>
          </p:nvPr>
        </p:nvGraphicFramePr>
        <p:xfrm>
          <a:off x="2627784" y="816800"/>
          <a:ext cx="2664296" cy="36271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8030">
                  <a:extLst>
                    <a:ext uri="{9D8B030D-6E8A-4147-A177-3AD203B41FA5}">
                      <a16:colId xmlns:a16="http://schemas.microsoft.com/office/drawing/2014/main" val="1050418666"/>
                    </a:ext>
                  </a:extLst>
                </a:gridCol>
                <a:gridCol w="411592">
                  <a:extLst>
                    <a:ext uri="{9D8B030D-6E8A-4147-A177-3AD203B41FA5}">
                      <a16:colId xmlns:a16="http://schemas.microsoft.com/office/drawing/2014/main" val="186174590"/>
                    </a:ext>
                  </a:extLst>
                </a:gridCol>
                <a:gridCol w="998610">
                  <a:extLst>
                    <a:ext uri="{9D8B030D-6E8A-4147-A177-3AD203B41FA5}">
                      <a16:colId xmlns:a16="http://schemas.microsoft.com/office/drawing/2014/main" val="251720633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3793499305"/>
                    </a:ext>
                  </a:extLst>
                </a:gridCol>
              </a:tblGrid>
              <a:tr h="10164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Category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Index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Feature name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Level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686682904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GENERAL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smtClean="0">
                          <a:effectLst/>
                        </a:rPr>
                        <a:t>Iframe</a:t>
                      </a: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Slice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879707304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 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 smtClean="0">
                          <a:effectLst/>
                        </a:rPr>
                        <a:t>Pframe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Slice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858635662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 smtClean="0">
                          <a:effectLst/>
                        </a:rPr>
                        <a:t>Bframe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Slice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64156768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QP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Slice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2855338552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PREDICTION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5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>
                          <a:effectLst/>
                        </a:rPr>
                        <a:t>intraBlock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4269337370"/>
                  </a:ext>
                </a:extLst>
              </a:tr>
              <a:tr h="10671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6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>
                          <a:effectLst/>
                        </a:rPr>
                        <a:t>intraPlanarLuma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454274084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7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>
                          <a:effectLst/>
                        </a:rPr>
                        <a:t>intraDCLuma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569546712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8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>
                          <a:effectLst/>
                        </a:rPr>
                        <a:t>intraHVDLuma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299812603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9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>
                          <a:effectLst/>
                        </a:rPr>
                        <a:t>intraAngLuma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006115118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10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>
                          <a:effectLst/>
                        </a:rPr>
                        <a:t>intraPlanarChroma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366942635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11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intraDCChroma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2232390445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12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intraHVDChroma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985224960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13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intraAngChroma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988112976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14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intraCrossComp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766477733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15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intraMIP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2545290350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16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intraPDPC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917859204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17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intraSubPartitionsHor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4262209170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18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intraSubPartitionsVer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069837280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19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interBlocks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55504884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20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interInter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234535063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21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interMerge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973160592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22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interSkip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2516021140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23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interAffine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4214118632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24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interAffineInter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641077932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25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interAffineMerge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239774718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26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interSubblockMerge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0780278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27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interTriangleSplit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2830392759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28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uniPredPel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546316403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29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biPredPel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242967339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30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fracPelHor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165963212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31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fracPelVer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3955725517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32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fracPelBoth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602989890"/>
                  </a:ext>
                </a:extLst>
              </a:tr>
              <a:tr h="1016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33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copyPel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>
                          <a:effectLst/>
                        </a:rPr>
                        <a:t>Pel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1271344562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758867"/>
              </p:ext>
            </p:extLst>
          </p:nvPr>
        </p:nvGraphicFramePr>
        <p:xfrm>
          <a:off x="5580112" y="831167"/>
          <a:ext cx="2987708" cy="2556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0752">
                  <a:extLst>
                    <a:ext uri="{9D8B030D-6E8A-4147-A177-3AD203B41FA5}">
                      <a16:colId xmlns:a16="http://schemas.microsoft.com/office/drawing/2014/main" val="675354728"/>
                    </a:ext>
                  </a:extLst>
                </a:gridCol>
                <a:gridCol w="528583">
                  <a:extLst>
                    <a:ext uri="{9D8B030D-6E8A-4147-A177-3AD203B41FA5}">
                      <a16:colId xmlns:a16="http://schemas.microsoft.com/office/drawing/2014/main" val="579232777"/>
                    </a:ext>
                  </a:extLst>
                </a:gridCol>
                <a:gridCol w="940301">
                  <a:extLst>
                    <a:ext uri="{9D8B030D-6E8A-4147-A177-3AD203B41FA5}">
                      <a16:colId xmlns:a16="http://schemas.microsoft.com/office/drawing/2014/main" val="1766393919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703492951"/>
                    </a:ext>
                  </a:extLst>
                </a:gridCol>
              </a:tblGrid>
              <a:tr h="11717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Category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Index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Feature name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Level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1583" marR="41583" marT="0" marB="0"/>
                </a:tc>
                <a:extLst>
                  <a:ext uri="{0D108BD9-81ED-4DB2-BD59-A6C34878D82A}">
                    <a16:rowId xmlns:a16="http://schemas.microsoft.com/office/drawing/2014/main" val="4227632641"/>
                  </a:ext>
                </a:extLst>
              </a:tr>
              <a:tr h="5858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TRANSFORM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34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Transform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29337674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 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35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TransformDCT2 </a:t>
                      </a:r>
                      <a:r>
                        <a:rPr lang="en-CA" sz="700" dirty="0" err="1">
                          <a:effectLst/>
                        </a:rPr>
                        <a:t>Hor</a:t>
                      </a:r>
                      <a:r>
                        <a:rPr lang="en-CA" sz="700" dirty="0">
                          <a:effectLst/>
                        </a:rPr>
                        <a:t> 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Block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2192998228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 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36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TransformDCT8 Hor 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3218997870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 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37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TransformDST7 Hor 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3046602331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38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TransformDCT2 Ver 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1007008952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39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TransformDCT8 </a:t>
                      </a:r>
                      <a:r>
                        <a:rPr lang="en-CA" sz="700" dirty="0" err="1">
                          <a:effectLst/>
                        </a:rPr>
                        <a:t>Ver</a:t>
                      </a:r>
                      <a:r>
                        <a:rPr lang="en-CA" sz="700" dirty="0">
                          <a:effectLst/>
                        </a:rPr>
                        <a:t> 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1260690320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40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TransformDST7 Ver 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393566188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41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TransformSkip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1714305424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42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TransformNoCBF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2047340747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43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TransformLFNST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Block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486735337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PARSING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44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nCoeff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1514224690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45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coeffG1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Pel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683858682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46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valueOfCoeff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Log-domain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2701877868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IN-LOOP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47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Bs0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Boundary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4282594314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48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Bs1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Boundary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2742430626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49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SAOLumaEO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CTB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255458664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50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 err="1">
                          <a:effectLst/>
                        </a:rPr>
                        <a:t>SAOLumaBO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CTB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3563332790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51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SAOChromaEO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CTB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4248528861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52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SAOChromaBO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CTB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1731977745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53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ALFLuma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CTB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1781619726"/>
                  </a:ext>
                </a:extLst>
              </a:tr>
              <a:tr h="11717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 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54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</a:rPr>
                        <a:t>ALFChroma</a:t>
                      </a:r>
                      <a:endParaRPr lang="de-DE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dirty="0">
                          <a:effectLst/>
                        </a:rPr>
                        <a:t>CTB</a:t>
                      </a:r>
                      <a:endParaRPr lang="de-DE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933" marR="65933" marT="0" marB="0"/>
                </a:tc>
                <a:extLst>
                  <a:ext uri="{0D108BD9-81ED-4DB2-BD59-A6C34878D82A}">
                    <a16:rowId xmlns:a16="http://schemas.microsoft.com/office/drawing/2014/main" val="1243392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58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574" y="2139702"/>
            <a:ext cx="3890803" cy="208435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: 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The </a:t>
            </a:r>
            <a:r>
              <a:rPr lang="de-DE" dirty="0" err="1" smtClean="0"/>
              <a:t>share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pixels</a:t>
            </a:r>
            <a:r>
              <a:rPr lang="de-DE" dirty="0" smtClean="0"/>
              <a:t> </a:t>
            </a:r>
            <a:r>
              <a:rPr lang="de-DE" dirty="0" err="1" smtClean="0"/>
              <a:t>predicted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Matrix </a:t>
            </a:r>
            <a:r>
              <a:rPr lang="de-DE" dirty="0" err="1" smtClean="0"/>
              <a:t>Intra</a:t>
            </a:r>
            <a:r>
              <a:rPr lang="de-DE" dirty="0" smtClean="0"/>
              <a:t> </a:t>
            </a:r>
            <a:r>
              <a:rPr lang="de-DE" dirty="0" err="1" smtClean="0"/>
              <a:t>Prediction</a:t>
            </a:r>
            <a:r>
              <a:rPr lang="de-DE" dirty="0" smtClean="0"/>
              <a:t> (MIP)</a:t>
            </a:r>
          </a:p>
          <a:p>
            <a:pPr lvl="1"/>
            <a:r>
              <a:rPr lang="de-DE" dirty="0" smtClean="0"/>
              <a:t>All </a:t>
            </a:r>
            <a:r>
              <a:rPr lang="de-DE" dirty="0" err="1" smtClean="0"/>
              <a:t>intra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, </a:t>
            </a:r>
            <a:r>
              <a:rPr lang="de-DE" dirty="0" err="1" smtClean="0"/>
              <a:t>PartyScene</a:t>
            </a:r>
            <a:r>
              <a:rPr lang="de-DE" dirty="0" smtClean="0"/>
              <a:t>, QP 32</a:t>
            </a:r>
          </a:p>
          <a:p>
            <a:pPr lvl="1"/>
            <a:r>
              <a:rPr lang="de-DE" dirty="0" smtClean="0"/>
              <a:t>VTM-6.0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699792" y="2067694"/>
            <a:ext cx="16561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MIP </a:t>
            </a:r>
            <a:r>
              <a:rPr lang="de-DE" b="1" dirty="0" err="1" smtClean="0"/>
              <a:t>Disabled</a:t>
            </a:r>
            <a:endParaRPr lang="de-DE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4572000" y="2067694"/>
            <a:ext cx="16561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MIP Enabled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70310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Application</a:t>
            </a:r>
            <a:r>
              <a:rPr lang="de-DE" dirty="0" smtClean="0"/>
              <a:t>: Analysis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Coding</a:t>
            </a:r>
            <a:r>
              <a:rPr lang="de-DE" dirty="0" smtClean="0"/>
              <a:t> Tools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987575"/>
            <a:ext cx="8229600" cy="345638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MIP: Impact on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features</a:t>
            </a:r>
            <a:endParaRPr lang="de-DE" dirty="0" smtClean="0"/>
          </a:p>
          <a:p>
            <a:pPr lvl="1"/>
            <a:r>
              <a:rPr lang="de-DE" dirty="0" err="1" smtClean="0"/>
              <a:t>Number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nonzero</a:t>
            </a:r>
            <a:r>
              <a:rPr lang="de-DE" dirty="0" smtClean="0"/>
              <a:t> </a:t>
            </a:r>
            <a:r>
              <a:rPr lang="de-DE" dirty="0" err="1" smtClean="0"/>
              <a:t>coefficients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11710"/>
            <a:ext cx="2958513" cy="1581532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4499992" y="2817810"/>
            <a:ext cx="3527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Fewer</a:t>
            </a:r>
            <a:r>
              <a:rPr lang="de-DE" dirty="0" smtClean="0"/>
              <a:t> </a:t>
            </a:r>
            <a:r>
              <a:rPr lang="de-DE" dirty="0" err="1" smtClean="0"/>
              <a:t>nonzero</a:t>
            </a:r>
            <a:r>
              <a:rPr lang="de-DE" dirty="0" smtClean="0"/>
              <a:t> </a:t>
            </a:r>
            <a:r>
              <a:rPr lang="de-DE" dirty="0" err="1" smtClean="0"/>
              <a:t>coefficients</a:t>
            </a:r>
            <a:r>
              <a:rPr lang="de-DE" dirty="0" smtClean="0"/>
              <a:t> (-2.48%)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2123728" y="3661161"/>
            <a:ext cx="1512168" cy="431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 rot="18228218">
            <a:off x="1439381" y="3933700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MIP </a:t>
            </a:r>
            <a:r>
              <a:rPr lang="de-DE" sz="1200" b="1" dirty="0" err="1" smtClean="0"/>
              <a:t>Disabled</a:t>
            </a:r>
            <a:endParaRPr lang="de-DE" sz="1200" b="1" dirty="0"/>
          </a:p>
        </p:txBody>
      </p:sp>
      <p:sp>
        <p:nvSpPr>
          <p:cNvPr id="6" name="Textfeld 5"/>
          <p:cNvSpPr txBox="1"/>
          <p:nvPr/>
        </p:nvSpPr>
        <p:spPr>
          <a:xfrm rot="18228218">
            <a:off x="2469080" y="3933701"/>
            <a:ext cx="9995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smtClean="0"/>
              <a:t>MIP Enabled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404221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95,351"/>
  <p:tag name="ORIGINALWIDTH" val="5996,25"/>
  <p:tag name="LATEXADDIN" val="\documentclass{article}&#10;\usepackage{amsmath}&#10;\pagestyle{empty}&#10;\begin{document}&#10;\newcommand\w[1]{\makebox[5em]{$#1$}}&#10;&#10;$\begin{pmatrix}&#10;1\times 1 &amp; 2\times 1 &amp; 4\times 1 &amp; 8\times 1 &amp; 16\times 1 &amp; 32\times 1 &amp; 64\times 1 &amp; 128\times 1\\&#10;1\times 2 &amp; 2\times 2 &amp; 4\times 2 &amp; 8\times 2 &amp; 16\times 2 &amp; 32\times 2 &amp; 64\times 2 &amp; 128\times 2\\&#10;1\times 4 &amp; 2\times 4 &amp; 4\times 4 &amp; 8\times 4 &amp; 16\times 4 &amp; 32\times 4 &amp; 64\times 4 &amp; 128\times 4\\&#10;1\times 8 &amp; 2\times 8 &amp; 4\times 8 &amp; 8\times 8 &amp; 16\times 8 &amp; 32\times 8 &amp; 64\times 8 &amp; 128\times 8\\&#10;1\times 16 &amp; 2\times 16 &amp; 4\times 16 &amp; 8\times 16 &amp; 16\times 16 &amp; 32\times 16 &amp; 64\times 16 &amp; 128\times 16\\&#10;1\times 32 &amp; 2\times 32 &amp; 4\times 32 &amp; 8\times 32 &amp; 16\times 32 &amp; 32\times 32 &amp; 64\times 32 &amp; 128\times 32\\&#10;1\times 64 &amp; 2\times 64 &amp; 4\times 64 &amp; 8\times 64 &amp; 16\times 64 &amp; 32\times 64 &amp; 64\times 64 &amp; 128\times 64\\&#10;\w{1\times 128} &amp; \w{2\times 128} &amp; \w{4\times 128} &amp; \w{8\times 128} &amp; \w{16\times 128} &amp; \w{32\times 128} &amp; \w{64\times 128} &amp;  \w{128\times 128}\\&#10;\end{pmatrix}$&#10;&#10;\end{document}"/>
  <p:tag name="IGUANATEXSIZE" val="20"/>
  <p:tag name="IGUANATEXCURSOR" val="107"/>
  <p:tag name="TRANSPARENCY" val="Wahr"/>
  <p:tag name="FILENAME" val=""/>
  <p:tag name="LATEXENGINEID" val="0"/>
  <p:tag name="TEMPFOLDER" val="c:\temp\"/>
  <p:tag name="LATEXFORMHEIGHT" val="312"/>
  <p:tag name="LATEXFORMWIDTH" val="384"/>
  <p:tag name="LATEXFORMWRAP" val="Wahr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195,351"/>
  <p:tag name="ORIGINALWIDTH" val="5996,25"/>
  <p:tag name="LATEXADDIN" val="\documentclass{article}&#10;\usepackage{amsmath}&#10;\pagestyle{empty}&#10;\begin{document}&#10;\newcommand\w[1]{\makebox[5em]{$#1$}}&#10;&#10;$\begin{pmatrix}&#10;0 &amp; 0 &amp; 0 &amp; 0 &amp; 0 &amp;0 &amp; 0&amp; 0\\&#10;0 &amp; 0 &amp; 0 &amp; 0 &amp; 0 &amp;0 &amp; 0&amp; 0\\&#10;0 &amp; 0 &amp; 1375 &amp; 1181 &amp; 239 &amp; 20 &amp; 0&amp; 0\\&#10;0 &amp; 0 &amp; 988 &amp; 575 &amp; 178 &amp; 17 &amp; 0&amp; 0\\&#10;0 &amp; 0 &amp; 222 &amp; 160 &amp; 63 &amp; 11 &amp; 0&amp; 0\\&#10;0 &amp; 0 &amp; 10 &amp; 9 &amp; 5 &amp; 1 &amp; 0&amp; 0\\&#10;0 &amp; 0 &amp; 0 &amp; 1 &amp; 0 &amp;0 &amp; 0&amp; 0\\&#10;\w{0} &amp; \w{0} &amp; \w{0} &amp; \w{0} &amp; \w{0} &amp; \w{0} &amp; \w{0} &amp;  \w{0}\\&#10;\end{pmatrix}$&#10;&#10;\end{document}"/>
  <p:tag name="IGUANATEXSIZE" val="20"/>
  <p:tag name="IGUANATEXCURSOR" val="373"/>
  <p:tag name="TRANSPARENCY" val="Wahr"/>
  <p:tag name="FILENAME" val=""/>
  <p:tag name="LATEXENGINEID" val="0"/>
  <p:tag name="TEMPFOLDER" val="c:\temp\"/>
  <p:tag name="LATEXFORMHEIGHT" val="312"/>
  <p:tag name="LATEXFORMWIDTH" val="384"/>
  <p:tag name="LATEXFORMWRAP" val="Wahr"/>
  <p:tag name="BITMAPVECTOR" val="0"/>
</p:tagLst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654</Words>
  <Application>Microsoft Office PowerPoint</Application>
  <PresentationFormat>Bildschirmpräsentation (16:9)</PresentationFormat>
  <Paragraphs>406</Paragraphs>
  <Slides>18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18</vt:i4>
      </vt:variant>
    </vt:vector>
  </HeadingPairs>
  <TitlesOfParts>
    <vt:vector size="24" baseType="lpstr">
      <vt:lpstr>Arial</vt:lpstr>
      <vt:lpstr>Calibri</vt:lpstr>
      <vt:lpstr>Consolas</vt:lpstr>
      <vt:lpstr>Times New Roman</vt:lpstr>
      <vt:lpstr>Larissa</vt:lpstr>
      <vt:lpstr>Benutzerdefiniertes Design</vt:lpstr>
      <vt:lpstr>PowerPoint-Präsentation</vt:lpstr>
      <vt:lpstr>Introduction – Current Analysis</vt:lpstr>
      <vt:lpstr>Introduction – Proposed Analysis</vt:lpstr>
      <vt:lpstr>Counting Coding Tools</vt:lpstr>
      <vt:lpstr>Properties of Coding Tools</vt:lpstr>
      <vt:lpstr>Block-level Coding Tools</vt:lpstr>
      <vt:lpstr>Currently Implemented Features</vt:lpstr>
      <vt:lpstr>Application: Analysis of Coding Tools</vt:lpstr>
      <vt:lpstr>Application: Analysis of Coding Tools</vt:lpstr>
      <vt:lpstr>Simple Extension with New Features</vt:lpstr>
      <vt:lpstr>Complexity</vt:lpstr>
      <vt:lpstr>Complexity</vt:lpstr>
      <vt:lpstr>Complexity</vt:lpstr>
      <vt:lpstr>Application: Energy Modeling</vt:lpstr>
      <vt:lpstr>Summary</vt:lpstr>
      <vt:lpstr>PowerPoint-Präsentation</vt:lpstr>
      <vt:lpstr>BACKUP</vt:lpstr>
      <vt:lpstr>Example: Planar  Intra Prediction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</dc:creator>
  <cp:lastModifiedBy>Christian Herglotz</cp:lastModifiedBy>
  <cp:revision>184</cp:revision>
  <dcterms:created xsi:type="dcterms:W3CDTF">2014-04-16T13:22:23Z</dcterms:created>
  <dcterms:modified xsi:type="dcterms:W3CDTF">2019-10-09T14:03:53Z</dcterms:modified>
</cp:coreProperties>
</file>