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77" r:id="rId3"/>
    <p:sldId id="278" r:id="rId4"/>
    <p:sldId id="282" r:id="rId5"/>
    <p:sldId id="263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84" r:id="rId14"/>
    <p:sldId id="279" r:id="rId15"/>
    <p:sldId id="292" r:id="rId16"/>
    <p:sldId id="293" r:id="rId17"/>
    <p:sldId id="294" r:id="rId18"/>
    <p:sldId id="295" r:id="rId19"/>
    <p:sldId id="296" r:id="rId20"/>
    <p:sldId id="297" r:id="rId21"/>
    <p:sldId id="280" r:id="rId22"/>
    <p:sldId id="281" r:id="rId23"/>
    <p:sldId id="267" r:id="rId24"/>
    <p:sldId id="268" r:id="rId25"/>
    <p:sldId id="269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283" r:id="rId3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9" autoAdjust="0"/>
    <p:restoredTop sz="86412" autoAdjust="0"/>
  </p:normalViewPr>
  <p:slideViewPr>
    <p:cSldViewPr snapToGrid="0" showGuides="1">
      <p:cViewPr varScale="1">
        <p:scale>
          <a:sx n="74" d="100"/>
          <a:sy n="74" d="100"/>
        </p:scale>
        <p:origin x="48" y="369"/>
      </p:cViewPr>
      <p:guideLst>
        <p:guide orient="horz" pos="867"/>
        <p:guide pos="801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23.03.2019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5F25-11A9-4907-86A5-7948CB8FE26B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0668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JVET-N835</a:t>
            </a:r>
          </a:p>
          <a:p>
            <a:r>
              <a:rPr lang="de-DE" dirty="0" smtClean="0"/>
              <a:t>Mathias Wien, Philippe </a:t>
            </a:r>
            <a:r>
              <a:rPr lang="de-DE" dirty="0" err="1" smtClean="0"/>
              <a:t>Hanhard</a:t>
            </a:r>
            <a:endParaRPr lang="de-DE" dirty="0" smtClean="0"/>
          </a:p>
          <a:p>
            <a:r>
              <a:rPr lang="de-DE" dirty="0" smtClean="0"/>
              <a:t>Status: </a:t>
            </a:r>
            <a:r>
              <a:rPr lang="de-DE" dirty="0" smtClean="0"/>
              <a:t>2019-03-23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6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2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2447" cy="6922394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7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Thu. 2019-03-21</a:t>
            </a:r>
          </a:p>
          <a:p>
            <a:r>
              <a:rPr lang="en-US" dirty="0" smtClean="0"/>
              <a:t>CE5-1.x and CE5-2.x results assessed in a joint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36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(last group with two participants)</a:t>
            </a:r>
          </a:p>
          <a:p>
            <a:r>
              <a:rPr lang="en-US" dirty="0" smtClean="0"/>
              <a:t>Presentation in three sessions of 12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9:30min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89" cy="3003028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5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078317"/>
              </p:ext>
            </p:extLst>
          </p:nvPr>
        </p:nvGraphicFramePr>
        <p:xfrm>
          <a:off x="838200" y="1523144"/>
          <a:ext cx="9099479" cy="1905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5052">
                  <a:extLst>
                    <a:ext uri="{9D8B030D-6E8A-4147-A177-3AD203B41FA5}">
                      <a16:colId xmlns:a16="http://schemas.microsoft.com/office/drawing/2014/main" val="2376793779"/>
                    </a:ext>
                  </a:extLst>
                </a:gridCol>
                <a:gridCol w="2075279">
                  <a:extLst>
                    <a:ext uri="{9D8B030D-6E8A-4147-A177-3AD203B41FA5}">
                      <a16:colId xmlns:a16="http://schemas.microsoft.com/office/drawing/2014/main" val="1461313500"/>
                    </a:ext>
                  </a:extLst>
                </a:gridCol>
                <a:gridCol w="1705277">
                  <a:extLst>
                    <a:ext uri="{9D8B030D-6E8A-4147-A177-3AD203B41FA5}">
                      <a16:colId xmlns:a16="http://schemas.microsoft.com/office/drawing/2014/main" val="1595593428"/>
                    </a:ext>
                  </a:extLst>
                </a:gridCol>
                <a:gridCol w="1023632">
                  <a:extLst>
                    <a:ext uri="{9D8B030D-6E8A-4147-A177-3AD203B41FA5}">
                      <a16:colId xmlns:a16="http://schemas.microsoft.com/office/drawing/2014/main" val="1815275872"/>
                    </a:ext>
                  </a:extLst>
                </a:gridCol>
                <a:gridCol w="1150858">
                  <a:extLst>
                    <a:ext uri="{9D8B030D-6E8A-4147-A177-3AD203B41FA5}">
                      <a16:colId xmlns:a16="http://schemas.microsoft.com/office/drawing/2014/main" val="2651573601"/>
                    </a:ext>
                  </a:extLst>
                </a:gridCol>
                <a:gridCol w="934926">
                  <a:extLst>
                    <a:ext uri="{9D8B030D-6E8A-4147-A177-3AD203B41FA5}">
                      <a16:colId xmlns:a16="http://schemas.microsoft.com/office/drawing/2014/main" val="816177382"/>
                    </a:ext>
                  </a:extLst>
                </a:gridCol>
                <a:gridCol w="1364455">
                  <a:extLst>
                    <a:ext uri="{9D8B030D-6E8A-4147-A177-3AD203B41FA5}">
                      <a16:colId xmlns:a16="http://schemas.microsoft.com/office/drawing/2014/main" val="3783177560"/>
                    </a:ext>
                  </a:extLst>
                </a:gridCol>
              </a:tblGrid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Name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2838150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Johnny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7432512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04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KristenAndSara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7317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06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37, 32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244202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40130"/>
            <a:ext cx="5127524" cy="3176177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5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86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91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053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0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1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1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Fri. 2019-03-22</a:t>
            </a:r>
          </a:p>
          <a:p>
            <a:r>
              <a:rPr lang="en-US" dirty="0" smtClean="0"/>
              <a:t>CE11-1.1 and CE11-2.x results assessed in a joint session</a:t>
            </a:r>
          </a:p>
          <a:p>
            <a:pPr lvl="1"/>
            <a:r>
              <a:rPr lang="en-US" b="1" dirty="0" smtClean="0"/>
              <a:t>ALF on</a:t>
            </a:r>
            <a:r>
              <a:rPr lang="en-US" dirty="0" smtClean="0"/>
              <a:t> tested only! Recommended in Track A session</a:t>
            </a:r>
          </a:p>
          <a:p>
            <a:pPr lvl="1"/>
            <a:r>
              <a:rPr lang="en-US" dirty="0" smtClean="0"/>
              <a:t>34 test cases (cells)</a:t>
            </a:r>
          </a:p>
          <a:p>
            <a:pPr lvl="1"/>
            <a:r>
              <a:rPr lang="en-US" dirty="0" smtClean="0"/>
              <a:t>12 test subjects</a:t>
            </a:r>
          </a:p>
          <a:p>
            <a:pPr lvl="1"/>
            <a:r>
              <a:rPr lang="en-US" dirty="0" smtClean="0"/>
              <a:t>4 groups</a:t>
            </a:r>
          </a:p>
          <a:p>
            <a:r>
              <a:rPr lang="en-US" dirty="0" smtClean="0"/>
              <a:t>Presentation in two sessions of 17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13:30min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2" y="4060859"/>
            <a:ext cx="4707371" cy="214986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4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1121369"/>
              </p:ext>
            </p:extLst>
          </p:nvPr>
        </p:nvGraphicFramePr>
        <p:xfrm>
          <a:off x="838200" y="1825625"/>
          <a:ext cx="5733118" cy="1400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3">
                  <a:extLst>
                    <a:ext uri="{9D8B030D-6E8A-4147-A177-3AD203B41FA5}">
                      <a16:colId xmlns:a16="http://schemas.microsoft.com/office/drawing/2014/main" val="632400059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2349357705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3113979803"/>
                    </a:ext>
                  </a:extLst>
                </a:gridCol>
                <a:gridCol w="644940">
                  <a:extLst>
                    <a:ext uri="{9D8B030D-6E8A-4147-A177-3AD203B41FA5}">
                      <a16:colId xmlns:a16="http://schemas.microsoft.com/office/drawing/2014/main" val="1045852389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4070903287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2825618466"/>
                    </a:ext>
                  </a:extLst>
                </a:gridCol>
                <a:gridCol w="859673">
                  <a:extLst>
                    <a:ext uri="{9D8B030D-6E8A-4147-A177-3AD203B41FA5}">
                      <a16:colId xmlns:a16="http://schemas.microsoft.com/office/drawing/2014/main" val="1246743498"/>
                    </a:ext>
                  </a:extLst>
                </a:gridCol>
              </a:tblGrid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11-1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867439484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FoodMarket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3840x2160p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422406665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3840x2160p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677366359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Kimono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4208596347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008948726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05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Red Kayak</a:t>
                      </a:r>
                      <a:r>
                        <a:rPr lang="de-DE" sz="1400" baseline="30000">
                          <a:effectLst/>
                        </a:rPr>
                        <a:t>*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3701135986"/>
                  </a:ext>
                </a:extLst>
              </a:tr>
            </a:tbl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2"/>
          </p:nvPr>
        </p:nvSpPr>
        <p:spPr>
          <a:xfrm>
            <a:off x="6742090" y="1825625"/>
            <a:ext cx="4611710" cy="4351338"/>
          </a:xfrm>
        </p:spPr>
        <p:txBody>
          <a:bodyPr/>
          <a:lstStyle/>
          <a:p>
            <a:r>
              <a:rPr lang="de-DE" dirty="0" smtClean="0"/>
              <a:t>CE11-1 </a:t>
            </a:r>
            <a:r>
              <a:rPr lang="de-DE" dirty="0" err="1" smtClean="0"/>
              <a:t>and</a:t>
            </a:r>
            <a:r>
              <a:rPr lang="de-DE" baseline="0" dirty="0" smtClean="0"/>
              <a:t> CE11-2 </a:t>
            </a:r>
            <a:r>
              <a:rPr lang="de-DE" baseline="0" dirty="0" err="1" smtClean="0"/>
              <a:t>sets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sequences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differ</a:t>
            </a:r>
            <a:endParaRPr lang="de-DE" baseline="0" dirty="0" smtClean="0"/>
          </a:p>
          <a:p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sequences</a:t>
            </a:r>
            <a:r>
              <a:rPr lang="de-DE" dirty="0" smtClean="0"/>
              <a:t> in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sets</a:t>
            </a:r>
            <a:r>
              <a:rPr lang="de-DE" dirty="0" smtClean="0"/>
              <a:t>,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having</a:t>
            </a:r>
            <a:r>
              <a:rPr lang="de-DE" dirty="0" smtClean="0"/>
              <a:t> </a:t>
            </a:r>
            <a:r>
              <a:rPr lang="de-DE" dirty="0" err="1" smtClean="0"/>
              <a:t>diverging</a:t>
            </a:r>
            <a:r>
              <a:rPr lang="de-DE" dirty="0" smtClean="0"/>
              <a:t> </a:t>
            </a:r>
            <a:r>
              <a:rPr lang="de-DE" dirty="0" err="1" smtClean="0"/>
              <a:t>sequence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15953"/>
              </p:ext>
            </p:extLst>
          </p:nvPr>
        </p:nvGraphicFramePr>
        <p:xfrm>
          <a:off x="839788" y="3429000"/>
          <a:ext cx="5733119" cy="136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4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644939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859674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Redkayak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FourPeople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3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CE11-1.1 ALF on</a:t>
            </a:r>
            <a:endParaRPr lang="de-DE" dirty="0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8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CE11-1.1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6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7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9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6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3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259" y="1376362"/>
            <a:ext cx="9710661" cy="55088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528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81378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2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9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smtClean="0"/>
              <a:t>support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Philippe </a:t>
            </a:r>
            <a:r>
              <a:rPr lang="de-DE" dirty="0" err="1" smtClean="0"/>
              <a:t>Hanhart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preparing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ITU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facilities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31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votes</a:t>
            </a:r>
            <a:r>
              <a:rPr lang="de-DE" dirty="0" smtClean="0"/>
              <a:t> </a:t>
            </a:r>
            <a:r>
              <a:rPr lang="de-DE" dirty="0" err="1" smtClean="0"/>
              <a:t>mapping</a:t>
            </a:r>
            <a:endParaRPr lang="de-DE" dirty="0" smtClean="0"/>
          </a:p>
          <a:p>
            <a:pPr lvl="1"/>
            <a:r>
              <a:rPr lang="en-US" dirty="0"/>
              <a:t>+3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Mean</a:t>
            </a:r>
            <a:r>
              <a:rPr lang="de-DE" dirty="0" smtClean="0"/>
              <a:t> Opinion Score (MOS) on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scale</a:t>
            </a:r>
            <a:endParaRPr lang="de-DE" dirty="0" smtClean="0"/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95% </a:t>
            </a:r>
            <a:r>
              <a:rPr lang="de-DE" dirty="0" err="1" smtClean="0"/>
              <a:t>Confidence</a:t>
            </a:r>
            <a:r>
              <a:rPr lang="de-DE" dirty="0" smtClean="0"/>
              <a:t> </a:t>
            </a:r>
            <a:r>
              <a:rPr lang="de-DE" dirty="0" err="1" smtClean="0"/>
              <a:t>Invervals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 MOS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standard</a:t>
            </a:r>
            <a:r>
              <a:rPr lang="de-DE" dirty="0" smtClean="0"/>
              <a:t> </a:t>
            </a:r>
            <a:r>
              <a:rPr lang="de-DE" dirty="0" err="1" smtClean="0"/>
              <a:t>deviation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on Fri. 2019-03-22</a:t>
            </a:r>
          </a:p>
          <a:p>
            <a:r>
              <a:rPr lang="en-US" dirty="0" smtClean="0"/>
              <a:t>CE1-6.x results assessed in a joint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12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(Group 3 with two participants)</a:t>
            </a:r>
          </a:p>
          <a:p>
            <a:r>
              <a:rPr lang="en-US" dirty="0" smtClean="0"/>
              <a:t>Presentation in one session of 12 test </a:t>
            </a:r>
            <a:br>
              <a:rPr lang="en-US" dirty="0" smtClean="0"/>
            </a:br>
            <a:r>
              <a:rPr lang="en-US" dirty="0" smtClean="0"/>
              <a:t>cells</a:t>
            </a:r>
          </a:p>
          <a:p>
            <a:pPr lvl="1"/>
            <a:r>
              <a:rPr lang="en-US" dirty="0" smtClean="0"/>
              <a:t>Viewing time 9:30min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90" cy="130056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4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437048"/>
              </p:ext>
            </p:extLst>
          </p:nvPr>
        </p:nvGraphicFramePr>
        <p:xfrm>
          <a:off x="839788" y="1690688"/>
          <a:ext cx="10514011" cy="173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053">
                  <a:extLst>
                    <a:ext uri="{9D8B030D-6E8A-4147-A177-3AD203B41FA5}">
                      <a16:colId xmlns:a16="http://schemas.microsoft.com/office/drawing/2014/main" val="2933330679"/>
                    </a:ext>
                  </a:extLst>
                </a:gridCol>
                <a:gridCol w="1896858">
                  <a:extLst>
                    <a:ext uri="{9D8B030D-6E8A-4147-A177-3AD203B41FA5}">
                      <a16:colId xmlns:a16="http://schemas.microsoft.com/office/drawing/2014/main" val="1761936501"/>
                    </a:ext>
                  </a:extLst>
                </a:gridCol>
                <a:gridCol w="1738051">
                  <a:extLst>
                    <a:ext uri="{9D8B030D-6E8A-4147-A177-3AD203B41FA5}">
                      <a16:colId xmlns:a16="http://schemas.microsoft.com/office/drawing/2014/main" val="2994990837"/>
                    </a:ext>
                  </a:extLst>
                </a:gridCol>
                <a:gridCol w="1349857">
                  <a:extLst>
                    <a:ext uri="{9D8B030D-6E8A-4147-A177-3AD203B41FA5}">
                      <a16:colId xmlns:a16="http://schemas.microsoft.com/office/drawing/2014/main" val="2348833881"/>
                    </a:ext>
                  </a:extLst>
                </a:gridCol>
                <a:gridCol w="1527569">
                  <a:extLst>
                    <a:ext uri="{9D8B030D-6E8A-4147-A177-3AD203B41FA5}">
                      <a16:colId xmlns:a16="http://schemas.microsoft.com/office/drawing/2014/main" val="842190574"/>
                    </a:ext>
                  </a:extLst>
                </a:gridCol>
                <a:gridCol w="1286838">
                  <a:extLst>
                    <a:ext uri="{9D8B030D-6E8A-4147-A177-3AD203B41FA5}">
                      <a16:colId xmlns:a16="http://schemas.microsoft.com/office/drawing/2014/main" val="398960370"/>
                    </a:ext>
                  </a:extLst>
                </a:gridCol>
                <a:gridCol w="1310785">
                  <a:extLst>
                    <a:ext uri="{9D8B030D-6E8A-4147-A177-3AD203B41FA5}">
                      <a16:colId xmlns:a16="http://schemas.microsoft.com/office/drawing/2014/main" val="3979270866"/>
                    </a:ext>
                  </a:extLst>
                </a:gridCol>
              </a:tblGrid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Name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069697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01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Tango2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3840x2160p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497148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293936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03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 err="1">
                          <a:effectLst/>
                        </a:rPr>
                        <a:t>KristenAndSara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34, 39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16885"/>
                  </a:ext>
                </a:extLst>
              </a:tr>
            </a:tbl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3580327"/>
            <a:ext cx="10515600" cy="2596636"/>
          </a:xfrm>
        </p:spPr>
        <p:txBody>
          <a:bodyPr/>
          <a:lstStyle/>
          <a:p>
            <a:r>
              <a:rPr lang="de-DE" dirty="0" smtClean="0"/>
              <a:t>Observation: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did</a:t>
            </a:r>
            <a:r>
              <a:rPr lang="de-DE" dirty="0" smtClean="0"/>
              <a:t> not </a:t>
            </a:r>
            <a:r>
              <a:rPr lang="de-DE" dirty="0" err="1" smtClean="0"/>
              <a:t>match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</a:t>
            </a:r>
          </a:p>
          <a:p>
            <a:pPr lvl="1"/>
            <a:r>
              <a:rPr lang="en-US" dirty="0" smtClean="0"/>
              <a:t>Corrected numbers:</a:t>
            </a:r>
            <a:br>
              <a:rPr lang="en-US" dirty="0" smtClean="0"/>
            </a:br>
            <a:r>
              <a:rPr lang="en-US" dirty="0" smtClean="0"/>
              <a:t>S03 = Cactus</a:t>
            </a:r>
            <a:br>
              <a:rPr lang="en-US" dirty="0" smtClean="0"/>
            </a:br>
            <a:r>
              <a:rPr lang="en-US" dirty="0" smtClean="0"/>
              <a:t>S02 = Tango</a:t>
            </a:r>
            <a:br>
              <a:rPr lang="en-US" dirty="0" smtClean="0"/>
            </a:br>
            <a:r>
              <a:rPr lang="en-US" dirty="0" smtClean="0"/>
              <a:t>S01 = </a:t>
            </a:r>
            <a:r>
              <a:rPr lang="en-US" dirty="0" err="1" smtClean="0"/>
              <a:t>KristenAndSara</a:t>
            </a:r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8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58525" cy="68580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39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Microsoft Office PowerPoint</Application>
  <PresentationFormat>Breitbild</PresentationFormat>
  <Paragraphs>313</Paragraphs>
  <Slides>33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CE01 Viewing Results</vt:lpstr>
      <vt:lpstr>CE01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CE05 Viewing Results</vt:lpstr>
      <vt:lpstr>CE05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CE11 Viewing Results</vt:lpstr>
      <vt:lpstr>CE11 Sequences under test</vt:lpstr>
      <vt:lpstr>CE11-1.1 ALF on</vt:lpstr>
      <vt:lpstr>CE11-1.1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24</cp:revision>
  <dcterms:created xsi:type="dcterms:W3CDTF">2019-03-22T14:08:53Z</dcterms:created>
  <dcterms:modified xsi:type="dcterms:W3CDTF">2019-03-23T09:13:12Z</dcterms:modified>
</cp:coreProperties>
</file>