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m" ContentType="application/vnd.ms-excel.sheet.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
  </p:notesMasterIdLst>
  <p:handoutMasterIdLst>
    <p:handoutMasterId r:id="rId9"/>
  </p:handoutMasterIdLst>
  <p:sldIdLst>
    <p:sldId id="256" r:id="rId2"/>
    <p:sldId id="1092" r:id="rId3"/>
    <p:sldId id="1087" r:id="rId4"/>
    <p:sldId id="1084" r:id="rId5"/>
    <p:sldId id="1093" r:id="rId6"/>
    <p:sldId id="334" r:id="rId7"/>
  </p:sldIdLst>
  <p:sldSz cx="9144000" cy="6858000" type="screen4x3"/>
  <p:notesSz cx="6858000" cy="9144000"/>
  <p:custDataLst>
    <p:tags r:id="rId1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5988" autoAdjust="0"/>
  </p:normalViewPr>
  <p:slideViewPr>
    <p:cSldViewPr snapToGrid="0">
      <p:cViewPr varScale="1">
        <p:scale>
          <a:sx n="114" d="100"/>
          <a:sy n="114" d="100"/>
        </p:scale>
        <p:origin x="1506" y="10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3/15/2019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4</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527319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5</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26578927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3.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Excel_Macro-Enabled_Worksheet1.xlsm"/><Relationship Id="rId5" Type="http://schemas.openxmlformats.org/officeDocument/2006/relationships/image" Target="../media/image2.emf"/><Relationship Id="rId4" Type="http://schemas.openxmlformats.org/officeDocument/2006/relationships/package" Target="../embeddings/Microsoft_Excel_Macro-Enabled_Worksheet.xlsm"/></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5.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Excel_Macro-Enabled_Worksheet3.xlsm"/><Relationship Id="rId5" Type="http://schemas.openxmlformats.org/officeDocument/2006/relationships/image" Target="../media/image4.emf"/><Relationship Id="rId4" Type="http://schemas.openxmlformats.org/officeDocument/2006/relationships/package" Target="../embeddings/Microsoft_Excel_Macro-Enabled_Worksheet2.xlsm"/></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390072" y="1581167"/>
            <a:ext cx="5513750" cy="1461939"/>
          </a:xfrm>
        </p:spPr>
        <p:txBody>
          <a:bodyPr/>
          <a:lstStyle/>
          <a:p>
            <a:r>
              <a:rPr lang="en-CA" sz="3200" b="1" dirty="0"/>
              <a:t>CE4-related: Simplification on MMVD distance table</a:t>
            </a:r>
            <a:endParaRPr lang="en-US" sz="3200" b="1"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390072" y="3057787"/>
            <a:ext cx="5504677" cy="961930"/>
          </a:xfrm>
        </p:spPr>
        <p:txBody>
          <a:bodyPr/>
          <a:lstStyle/>
          <a:p>
            <a:r>
              <a:rPr lang="en-CA" sz="1600" dirty="0"/>
              <a:t>Yan Zhang, Yao-Jen Chang, Chun-Chi Chen, Wei-Jung Chien, 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US" dirty="0"/>
              <a:t>Abstract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a:xfrm>
            <a:off x="378285" y="1557557"/>
            <a:ext cx="8383524" cy="4681728"/>
          </a:xfrm>
        </p:spPr>
        <p:txBody>
          <a:bodyPr/>
          <a:lstStyle/>
          <a:p>
            <a:r>
              <a:rPr lang="en-CA" sz="2000" dirty="0"/>
              <a:t>This contribution presents modifications on distance table of Merge with Motion Vector Difference (MMVD) by two methods: </a:t>
            </a:r>
          </a:p>
          <a:p>
            <a:pPr lvl="2"/>
            <a:r>
              <a:rPr lang="en-CA" dirty="0"/>
              <a:t>Method 1: Encoder only change.</a:t>
            </a:r>
          </a:p>
          <a:p>
            <a:pPr lvl="2"/>
            <a:r>
              <a:rPr lang="en-US" dirty="0"/>
              <a:t>Method 2: Normative change.</a:t>
            </a:r>
          </a:p>
          <a:p>
            <a:pPr marL="260747" lvl="2" indent="0">
              <a:buNone/>
            </a:pPr>
            <a:endParaRPr lang="en-US" dirty="0"/>
          </a:p>
          <a:p>
            <a:r>
              <a:rPr lang="en-US" sz="2000" dirty="0"/>
              <a:t>Sub tests</a:t>
            </a:r>
            <a:r>
              <a:rPr lang="en-US" dirty="0"/>
              <a:t>:</a:t>
            </a:r>
          </a:p>
          <a:p>
            <a:pPr lvl="2"/>
            <a:r>
              <a:rPr lang="en-US" dirty="0"/>
              <a:t>Method 1 </a:t>
            </a:r>
            <a:r>
              <a:rPr lang="en-CA" dirty="0"/>
              <a:t>achieves 0.00% loss in RA case and </a:t>
            </a:r>
            <a:r>
              <a:rPr lang="en-CA" dirty="0" err="1">
                <a:highlight>
                  <a:srgbClr val="FFFF00"/>
                </a:highlight>
              </a:rPr>
              <a:t>x.xx</a:t>
            </a:r>
            <a:r>
              <a:rPr lang="en-CA" dirty="0">
                <a:highlight>
                  <a:srgbClr val="FFFF00"/>
                </a:highlight>
              </a:rPr>
              <a:t>%</a:t>
            </a:r>
            <a:r>
              <a:rPr lang="en-CA" dirty="0"/>
              <a:t> loss/gain in LDB case with 3% and </a:t>
            </a:r>
            <a:r>
              <a:rPr lang="en-CA" dirty="0">
                <a:highlight>
                  <a:srgbClr val="FFFF00"/>
                </a:highlight>
              </a:rPr>
              <a:t>x%</a:t>
            </a:r>
            <a:r>
              <a:rPr lang="en-CA" dirty="0"/>
              <a:t> encoding time saving respectively.</a:t>
            </a:r>
          </a:p>
          <a:p>
            <a:pPr lvl="2"/>
            <a:r>
              <a:rPr lang="en-US" dirty="0"/>
              <a:t>Method 2 </a:t>
            </a:r>
            <a:r>
              <a:rPr lang="en-CA" dirty="0"/>
              <a:t>achieves 0.00% loss in RA case and </a:t>
            </a:r>
            <a:r>
              <a:rPr lang="en-CA" dirty="0" err="1">
                <a:highlight>
                  <a:srgbClr val="FFFF00"/>
                </a:highlight>
              </a:rPr>
              <a:t>x.xx</a:t>
            </a:r>
            <a:r>
              <a:rPr lang="en-CA" dirty="0">
                <a:highlight>
                  <a:srgbClr val="FFFF00"/>
                </a:highlight>
              </a:rPr>
              <a:t>%</a:t>
            </a:r>
            <a:r>
              <a:rPr lang="en-CA" dirty="0"/>
              <a:t> loss/gain in LDB case with 3% and </a:t>
            </a:r>
            <a:r>
              <a:rPr lang="en-CA" dirty="0">
                <a:highlight>
                  <a:srgbClr val="FFFF00"/>
                </a:highlight>
              </a:rPr>
              <a:t>x%</a:t>
            </a:r>
            <a:r>
              <a:rPr lang="en-CA" dirty="0"/>
              <a:t> encoding time saving respectively.</a:t>
            </a:r>
          </a:p>
          <a:p>
            <a:pPr marL="260747" lvl="2" indent="0">
              <a:buNone/>
            </a:pPr>
            <a:endParaRPr lang="en-CA" dirty="0"/>
          </a:p>
          <a:p>
            <a:pPr marL="260747" lvl="2" indent="0">
              <a:buNone/>
            </a:pPr>
            <a:endParaRPr lang="en-CA"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JVET-N0449</a:t>
            </a:r>
          </a:p>
        </p:txBody>
      </p:sp>
    </p:spTree>
    <p:extLst>
      <p:ext uri="{BB962C8B-B14F-4D97-AF65-F5344CB8AC3E}">
        <p14:creationId xmlns:p14="http://schemas.microsoft.com/office/powerpoint/2010/main" val="64848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CA" dirty="0"/>
              <a:t>Technical description</a:t>
            </a:r>
            <a:r>
              <a:rPr lang="en-US" dirty="0"/>
              <a: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a:xfrm>
            <a:off x="381000" y="1523590"/>
            <a:ext cx="8383524" cy="4681728"/>
          </a:xfrm>
        </p:spPr>
        <p:txBody>
          <a:bodyPr/>
          <a:lstStyle/>
          <a:p>
            <a:r>
              <a:rPr lang="en-US" sz="2000" dirty="0"/>
              <a:t>Method 1: Encoder only change</a:t>
            </a:r>
          </a:p>
          <a:p>
            <a:pPr lvl="1"/>
            <a:r>
              <a:rPr lang="en-CA" sz="2000" dirty="0"/>
              <a:t>MMVD candidates with distance offsets of 16 and 32 are skipped for testing in the encoder side</a:t>
            </a:r>
            <a:endParaRPr lang="en-US" sz="2000" dirty="0"/>
          </a:p>
          <a:p>
            <a:r>
              <a:rPr lang="en-US" sz="2000" dirty="0"/>
              <a:t>Method 2: Encoder only change</a:t>
            </a:r>
            <a:endParaRPr lang="en-CA" sz="2000" dirty="0"/>
          </a:p>
          <a:p>
            <a:pPr lvl="1"/>
            <a:r>
              <a:rPr lang="en-CA" sz="2000" dirty="0"/>
              <a:t>MMVD distance table is modified from [1/4, 1/2, 1, 2, 4, 8, 16, 32] to [1/4, 1/2, 1, 2, 4, 8]</a:t>
            </a:r>
          </a:p>
          <a:p>
            <a:pPr lvl="1"/>
            <a:r>
              <a:rPr lang="en-CA" sz="2000" dirty="0"/>
              <a:t>Binarization of the last entry in modified distance table is also changed accordingly from </a:t>
            </a:r>
            <a:r>
              <a:rPr lang="en-CA" dirty="0"/>
              <a:t>111110 to 11111</a:t>
            </a:r>
            <a:endParaRPr lang="en-CA" sz="2000"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3" name="Rectangle 2">
            <a:extLst>
              <a:ext uri="{FF2B5EF4-FFF2-40B4-BE49-F238E27FC236}">
                <a16:creationId xmlns:a16="http://schemas.microsoft.com/office/drawing/2014/main" id="{3ED7EAE1-0C70-4538-8185-F7E1244F093D}"/>
              </a:ext>
            </a:extLst>
          </p:cNvPr>
          <p:cNvSpPr/>
          <p:nvPr/>
        </p:nvSpPr>
        <p:spPr>
          <a:xfrm>
            <a:off x="120226" y="3275052"/>
            <a:ext cx="8641583" cy="338554"/>
          </a:xfrm>
          <a:prstGeom prst="rect">
            <a:avLst/>
          </a:prstGeom>
        </p:spPr>
        <p:txBody>
          <a:bodyPr wrap="square">
            <a:spAutoFit/>
          </a:bodyPr>
          <a:lstStyle/>
          <a:p>
            <a:pPr algn="just">
              <a:spcBef>
                <a:spcPts val="600"/>
              </a:spcBef>
              <a:spcAft>
                <a:spcPts val="600"/>
              </a:spcAft>
            </a:pPr>
            <a:endParaRPr lang="en-US" sz="1600" dirty="0">
              <a:latin typeface="Times New Roman" panose="02020603050405020304" pitchFamily="18" charset="0"/>
              <a:ea typeface="SimSun" panose="02010600030101010101" pitchFamily="2" charset="-122"/>
            </a:endParaRPr>
          </a:p>
        </p:txBody>
      </p:sp>
    </p:spTree>
    <p:extLst>
      <p:ext uri="{BB962C8B-B14F-4D97-AF65-F5344CB8AC3E}">
        <p14:creationId xmlns:p14="http://schemas.microsoft.com/office/powerpoint/2010/main" val="74641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1000" y="1056999"/>
            <a:ext cx="8380809"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dirty="0"/>
              <a:t>Method 1, skipping </a:t>
            </a:r>
            <a:r>
              <a:rPr lang="en-CA" dirty="0"/>
              <a:t>MMVD candidates with distance offsets of 16 and 32 in encoder side</a:t>
            </a:r>
            <a:endParaRPr lang="en-US" dirty="0"/>
          </a:p>
        </p:txBody>
      </p:sp>
      <p:graphicFrame>
        <p:nvGraphicFramePr>
          <p:cNvPr id="7" name="Object 6">
            <a:extLst>
              <a:ext uri="{FF2B5EF4-FFF2-40B4-BE49-F238E27FC236}">
                <a16:creationId xmlns:a16="http://schemas.microsoft.com/office/drawing/2014/main" id="{9CF0EF85-A208-4298-95FE-E3CB4AC64457}"/>
              </a:ext>
            </a:extLst>
          </p:cNvPr>
          <p:cNvGraphicFramePr>
            <a:graphicFrameLocks noChangeAspect="1"/>
          </p:cNvGraphicFramePr>
          <p:nvPr>
            <p:extLst>
              <p:ext uri="{D42A27DB-BD31-4B8C-83A1-F6EECF244321}">
                <p14:modId xmlns:p14="http://schemas.microsoft.com/office/powerpoint/2010/main" val="909237519"/>
              </p:ext>
            </p:extLst>
          </p:nvPr>
        </p:nvGraphicFramePr>
        <p:xfrm>
          <a:off x="2356841" y="1752021"/>
          <a:ext cx="4429125" cy="1790700"/>
        </p:xfrm>
        <a:graphic>
          <a:graphicData uri="http://schemas.openxmlformats.org/presentationml/2006/ole">
            <mc:AlternateContent xmlns:mc="http://schemas.openxmlformats.org/markup-compatibility/2006">
              <mc:Choice xmlns:v="urn:schemas-microsoft-com:vml" Requires="v">
                <p:oleObj spid="_x0000_s1043" name="Macro-Enabled Worksheet" r:id="rId4" imgW="4429077" imgH="1790629" progId="Excel.SheetMacroEnabled.12">
                  <p:embed/>
                </p:oleObj>
              </mc:Choice>
              <mc:Fallback>
                <p:oleObj name="Macro-Enabled Worksheet" r:id="rId4" imgW="4429077" imgH="1790629" progId="Excel.SheetMacroEnabled.12">
                  <p:embed/>
                  <p:pic>
                    <p:nvPicPr>
                      <p:cNvPr id="0" name=""/>
                      <p:cNvPicPr/>
                      <p:nvPr/>
                    </p:nvPicPr>
                    <p:blipFill>
                      <a:blip r:embed="rId5"/>
                      <a:stretch>
                        <a:fillRect/>
                      </a:stretch>
                    </p:blipFill>
                    <p:spPr>
                      <a:xfrm>
                        <a:off x="2356841" y="1752021"/>
                        <a:ext cx="4429125" cy="179070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BF1A90DD-19C0-44CF-9628-F473B3238B9E}"/>
              </a:ext>
            </a:extLst>
          </p:cNvPr>
          <p:cNvGraphicFramePr>
            <a:graphicFrameLocks noChangeAspect="1"/>
          </p:cNvGraphicFramePr>
          <p:nvPr>
            <p:extLst>
              <p:ext uri="{D42A27DB-BD31-4B8C-83A1-F6EECF244321}">
                <p14:modId xmlns:p14="http://schemas.microsoft.com/office/powerpoint/2010/main" val="3074046485"/>
              </p:ext>
            </p:extLst>
          </p:nvPr>
        </p:nvGraphicFramePr>
        <p:xfrm>
          <a:off x="2356840" y="3935339"/>
          <a:ext cx="4429125" cy="1790700"/>
        </p:xfrm>
        <a:graphic>
          <a:graphicData uri="http://schemas.openxmlformats.org/presentationml/2006/ole">
            <mc:AlternateContent xmlns:mc="http://schemas.openxmlformats.org/markup-compatibility/2006">
              <mc:Choice xmlns:v="urn:schemas-microsoft-com:vml" Requires="v">
                <p:oleObj spid="_x0000_s1044" name="Macro-Enabled Worksheet" r:id="rId6" imgW="4429077" imgH="1790629" progId="Excel.SheetMacroEnabled.12">
                  <p:embed/>
                </p:oleObj>
              </mc:Choice>
              <mc:Fallback>
                <p:oleObj name="Macro-Enabled Worksheet" r:id="rId6" imgW="4429077" imgH="1790629" progId="Excel.SheetMacroEnabled.12">
                  <p:embed/>
                  <p:pic>
                    <p:nvPicPr>
                      <p:cNvPr id="0" name=""/>
                      <p:cNvPicPr/>
                      <p:nvPr/>
                    </p:nvPicPr>
                    <p:blipFill>
                      <a:blip r:embed="rId7"/>
                      <a:stretch>
                        <a:fillRect/>
                      </a:stretch>
                    </p:blipFill>
                    <p:spPr>
                      <a:xfrm>
                        <a:off x="2356840" y="3935339"/>
                        <a:ext cx="4429125" cy="1790700"/>
                      </a:xfrm>
                      <a:prstGeom prst="rect">
                        <a:avLst/>
                      </a:prstGeom>
                    </p:spPr>
                  </p:pic>
                </p:oleObj>
              </mc:Fallback>
            </mc:AlternateContent>
          </a:graphicData>
        </a:graphic>
      </p:graphicFrame>
    </p:spTree>
    <p:extLst>
      <p:ext uri="{BB962C8B-B14F-4D97-AF65-F5344CB8AC3E}">
        <p14:creationId xmlns:p14="http://schemas.microsoft.com/office/powerpoint/2010/main" val="13158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1000" y="1056999"/>
            <a:ext cx="8380809"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dirty="0"/>
              <a:t>Method 2, Remove the two largest distance table entries and modify binarization of the last distance index</a:t>
            </a:r>
          </a:p>
        </p:txBody>
      </p:sp>
      <p:graphicFrame>
        <p:nvGraphicFramePr>
          <p:cNvPr id="7" name="Object 6">
            <a:extLst>
              <a:ext uri="{FF2B5EF4-FFF2-40B4-BE49-F238E27FC236}">
                <a16:creationId xmlns:a16="http://schemas.microsoft.com/office/drawing/2014/main" id="{F5CE7239-4F9A-49D6-A298-89F5B5D16E88}"/>
              </a:ext>
            </a:extLst>
          </p:cNvPr>
          <p:cNvGraphicFramePr>
            <a:graphicFrameLocks noChangeAspect="1"/>
          </p:cNvGraphicFramePr>
          <p:nvPr>
            <p:extLst>
              <p:ext uri="{D42A27DB-BD31-4B8C-83A1-F6EECF244321}">
                <p14:modId xmlns:p14="http://schemas.microsoft.com/office/powerpoint/2010/main" val="428537354"/>
              </p:ext>
            </p:extLst>
          </p:nvPr>
        </p:nvGraphicFramePr>
        <p:xfrm>
          <a:off x="2356841" y="1752021"/>
          <a:ext cx="4429125" cy="1790700"/>
        </p:xfrm>
        <a:graphic>
          <a:graphicData uri="http://schemas.openxmlformats.org/presentationml/2006/ole">
            <mc:AlternateContent xmlns:mc="http://schemas.openxmlformats.org/markup-compatibility/2006">
              <mc:Choice xmlns:v="urn:schemas-microsoft-com:vml" Requires="v">
                <p:oleObj spid="_x0000_s2066" name="Macro-Enabled Worksheet" r:id="rId4" imgW="4429077" imgH="1790629" progId="Excel.SheetMacroEnabled.12">
                  <p:embed/>
                </p:oleObj>
              </mc:Choice>
              <mc:Fallback>
                <p:oleObj name="Macro-Enabled Worksheet" r:id="rId4" imgW="4429077" imgH="1790629" progId="Excel.SheetMacroEnabled.12">
                  <p:embed/>
                  <p:pic>
                    <p:nvPicPr>
                      <p:cNvPr id="6" name="Object 5">
                        <a:extLst>
                          <a:ext uri="{FF2B5EF4-FFF2-40B4-BE49-F238E27FC236}">
                            <a16:creationId xmlns:a16="http://schemas.microsoft.com/office/drawing/2014/main" id="{49072C32-1ABE-43D6-B344-13C19A613B9A}"/>
                          </a:ext>
                        </a:extLst>
                      </p:cNvPr>
                      <p:cNvPicPr/>
                      <p:nvPr/>
                    </p:nvPicPr>
                    <p:blipFill>
                      <a:blip r:embed="rId5"/>
                      <a:stretch>
                        <a:fillRect/>
                      </a:stretch>
                    </p:blipFill>
                    <p:spPr>
                      <a:xfrm>
                        <a:off x="2356841" y="1752021"/>
                        <a:ext cx="4429125" cy="1790700"/>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7150756E-720F-4FBA-864F-1C5460D68F07}"/>
              </a:ext>
            </a:extLst>
          </p:cNvPr>
          <p:cNvGraphicFramePr>
            <a:graphicFrameLocks noChangeAspect="1"/>
          </p:cNvGraphicFramePr>
          <p:nvPr>
            <p:extLst>
              <p:ext uri="{D42A27DB-BD31-4B8C-83A1-F6EECF244321}">
                <p14:modId xmlns:p14="http://schemas.microsoft.com/office/powerpoint/2010/main" val="585950541"/>
              </p:ext>
            </p:extLst>
          </p:nvPr>
        </p:nvGraphicFramePr>
        <p:xfrm>
          <a:off x="2356840" y="3935339"/>
          <a:ext cx="4429125" cy="1790700"/>
        </p:xfrm>
        <a:graphic>
          <a:graphicData uri="http://schemas.openxmlformats.org/presentationml/2006/ole">
            <mc:AlternateContent xmlns:mc="http://schemas.openxmlformats.org/markup-compatibility/2006">
              <mc:Choice xmlns:v="urn:schemas-microsoft-com:vml" Requires="v">
                <p:oleObj spid="_x0000_s2067" name="Macro-Enabled Worksheet" r:id="rId6" imgW="4429077" imgH="1790629" progId="Excel.SheetMacroEnabled.12">
                  <p:embed/>
                </p:oleObj>
              </mc:Choice>
              <mc:Fallback>
                <p:oleObj name="Macro-Enabled Worksheet" r:id="rId6" imgW="4429077" imgH="1790629" progId="Excel.SheetMacroEnabled.12">
                  <p:embed/>
                  <p:pic>
                    <p:nvPicPr>
                      <p:cNvPr id="0" name=""/>
                      <p:cNvPicPr/>
                      <p:nvPr/>
                    </p:nvPicPr>
                    <p:blipFill>
                      <a:blip r:embed="rId7"/>
                      <a:stretch>
                        <a:fillRect/>
                      </a:stretch>
                    </p:blipFill>
                    <p:spPr>
                      <a:xfrm>
                        <a:off x="2356840" y="3935339"/>
                        <a:ext cx="4429125" cy="1790700"/>
                      </a:xfrm>
                      <a:prstGeom prst="rect">
                        <a:avLst/>
                      </a:prstGeom>
                    </p:spPr>
                  </p:pic>
                </p:oleObj>
              </mc:Fallback>
            </mc:AlternateContent>
          </a:graphicData>
        </a:graphic>
      </p:graphicFrame>
    </p:spTree>
    <p:extLst>
      <p:ext uri="{BB962C8B-B14F-4D97-AF65-F5344CB8AC3E}">
        <p14:creationId xmlns:p14="http://schemas.microsoft.com/office/powerpoint/2010/main" val="862116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921</TotalTime>
  <Words>250</Words>
  <Application>Microsoft Office PowerPoint</Application>
  <PresentationFormat>On-screen Show (4:3)</PresentationFormat>
  <Paragraphs>27</Paragraphs>
  <Slides>6</Slides>
  <Notes>3</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2" baseType="lpstr">
      <vt:lpstr>Arial</vt:lpstr>
      <vt:lpstr>Century Gothic</vt:lpstr>
      <vt:lpstr>Microsoft Sans Serif</vt:lpstr>
      <vt:lpstr>Times New Roman</vt:lpstr>
      <vt:lpstr>Qualcomm_2018</vt:lpstr>
      <vt:lpstr>Microsoft Excel Macro-Enabled Worksheet</vt:lpstr>
      <vt:lpstr>CE4-related: Simplification on MMVD distance table</vt:lpstr>
      <vt:lpstr>Abstract </vt:lpstr>
      <vt:lpstr>Technical description </vt:lpstr>
      <vt:lpstr>Simulation results</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Yan Zhang</cp:lastModifiedBy>
  <cp:revision>139</cp:revision>
  <dcterms:created xsi:type="dcterms:W3CDTF">2018-07-05T06:58:17Z</dcterms:created>
  <dcterms:modified xsi:type="dcterms:W3CDTF">2019-03-15T08:23:50Z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397843289</vt:i4>
  </property>
  <property fmtid="{D5CDD505-2E9C-101B-9397-08002B2CF9AE}" pid="3" name="_NewReviewCycle">
    <vt:lpwstr/>
  </property>
  <property fmtid="{D5CDD505-2E9C-101B-9397-08002B2CF9AE}" pid="4" name="_EmailSubject">
    <vt:lpwstr>Templates coming today?</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_PreviousAdHocReviewCycleID">
    <vt:i4>-596972832</vt:i4>
  </property>
</Properties>
</file>