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9"/>
  </p:notesMasterIdLst>
  <p:handoutMasterIdLst>
    <p:handoutMasterId r:id="rId10"/>
  </p:handoutMasterIdLst>
  <p:sldIdLst>
    <p:sldId id="573" r:id="rId2"/>
    <p:sldId id="907" r:id="rId3"/>
    <p:sldId id="944" r:id="rId4"/>
    <p:sldId id="945" r:id="rId5"/>
    <p:sldId id="946" r:id="rId6"/>
    <p:sldId id="947" r:id="rId7"/>
    <p:sldId id="943" r:id="rId8"/>
  </p:sldIdLst>
  <p:sldSz cx="12192000" cy="6858000"/>
  <p:notesSz cx="6858000" cy="9144000"/>
  <p:custDataLst>
    <p:tags r:id="rId1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5050"/>
    <a:srgbClr val="190000"/>
    <a:srgbClr val="F816D8"/>
    <a:srgbClr val="DDDFE5"/>
    <a:srgbClr val="F2F2F2"/>
    <a:srgbClr val="6AB19B"/>
    <a:srgbClr val="E04F4F"/>
    <a:srgbClr val="294D42"/>
    <a:srgbClr val="000000"/>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5840" autoAdjust="0"/>
  </p:normalViewPr>
  <p:slideViewPr>
    <p:cSldViewPr snapToGrid="0">
      <p:cViewPr varScale="1">
        <p:scale>
          <a:sx n="86" d="100"/>
          <a:sy n="86" d="100"/>
        </p:scale>
        <p:origin x="562" y="58"/>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mod="1">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lnSpc>
                <a:spcPct val="93000"/>
              </a:lnSpc>
            </a:pPr>
            <a:fld id="{785BB0B3-964C-4CDE-9D3D-0BF955B8C425}" type="slidenum">
              <a:rPr lang="en-US" smtClean="0"/>
              <a:pPr>
                <a:lnSpc>
                  <a:spcPct val="93000"/>
                </a:lnSpc>
              </a:pPr>
              <a:t>2</a:t>
            </a:fld>
            <a:endParaRPr lang="en-US" dirty="0"/>
          </a:p>
        </p:txBody>
      </p:sp>
    </p:spTree>
    <p:extLst>
      <p:ext uri="{BB962C8B-B14F-4D97-AF65-F5344CB8AC3E}">
        <p14:creationId xmlns:p14="http://schemas.microsoft.com/office/powerpoint/2010/main" val="236286959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bwMode="gray"/>
        <p:txBody>
          <a:bodyPr/>
          <a:lstStyle/>
          <a:p>
            <a:br>
              <a:rPr lang="en-US" sz="5400" dirty="0"/>
            </a:br>
            <a:r>
              <a:rPr lang="en-US" sz="4800" dirty="0"/>
              <a:t>JVET-N0416: CE5-related: unification of picture boundary and line buffer handling for ALF</a:t>
            </a:r>
            <a:endParaRPr lang="en-US" sz="5400" dirty="0"/>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bwMode="gray"/>
        <p:txBody>
          <a:bodyPr/>
          <a:lstStyle/>
          <a:p>
            <a:r>
              <a:rPr lang="en-US" dirty="0"/>
              <a:t>Nan Hu, Vadim Seregin, Marta Karczewicz</a:t>
            </a:r>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05630"/>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ALF line buffers for </a:t>
            </a:r>
            <a:r>
              <a:rPr lang="en-US" dirty="0" err="1"/>
              <a:t>luma</a:t>
            </a:r>
            <a:r>
              <a:rPr lang="en-US" dirty="0"/>
              <a:t> component</a:t>
            </a:r>
          </a:p>
        </p:txBody>
      </p:sp>
      <p:sp>
        <p:nvSpPr>
          <p:cNvPr id="9" name="Subtitle 8">
            <a:extLst>
              <a:ext uri="{FF2B5EF4-FFF2-40B4-BE49-F238E27FC236}">
                <a16:creationId xmlns:a16="http://schemas.microsoft.com/office/drawing/2014/main" id="{24F41A1A-74AD-4058-B0E5-BB9BD0E82C2C}"/>
              </a:ext>
            </a:extLst>
          </p:cNvPr>
          <p:cNvSpPr>
            <a:spLocks noGrp="1"/>
          </p:cNvSpPr>
          <p:nvPr>
            <p:ph type="subTitle" idx="1"/>
          </p:nvPr>
        </p:nvSpPr>
        <p:spPr/>
        <p:txBody>
          <a:bodyPr/>
          <a:lstStyle/>
          <a:p>
            <a:r>
              <a:rPr lang="en-US" dirty="0"/>
              <a:t>7-line buffer (JVET-N0088)</a:t>
            </a:r>
          </a:p>
          <a:p>
            <a:endParaRPr lang="en-US" dirty="0"/>
          </a:p>
        </p:txBody>
      </p:sp>
      <p:pic>
        <p:nvPicPr>
          <p:cNvPr id="8" name="Picture 7">
            <a:extLst>
              <a:ext uri="{FF2B5EF4-FFF2-40B4-BE49-F238E27FC236}">
                <a16:creationId xmlns:a16="http://schemas.microsoft.com/office/drawing/2014/main" id="{7F4E0E21-A2D6-4E8F-860C-14BB88935542}"/>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66656" y="1563889"/>
            <a:ext cx="7292652" cy="3061377"/>
          </a:xfrm>
          <a:prstGeom prst="rect">
            <a:avLst/>
          </a:prstGeom>
          <a:noFill/>
        </p:spPr>
      </p:pic>
    </p:spTree>
    <p:extLst>
      <p:ext uri="{BB962C8B-B14F-4D97-AF65-F5344CB8AC3E}">
        <p14:creationId xmlns:p14="http://schemas.microsoft.com/office/powerpoint/2010/main" val="1172688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382787-CF87-4C39-A682-EBD39AA9AA7B}"/>
              </a:ext>
            </a:extLst>
          </p:cNvPr>
          <p:cNvSpPr>
            <a:spLocks noGrp="1"/>
          </p:cNvSpPr>
          <p:nvPr>
            <p:ph type="title"/>
          </p:nvPr>
        </p:nvSpPr>
        <p:spPr/>
        <p:txBody>
          <a:bodyPr/>
          <a:lstStyle/>
          <a:p>
            <a:r>
              <a:rPr lang="en-US" dirty="0"/>
              <a:t>Virtual boundary</a:t>
            </a:r>
          </a:p>
        </p:txBody>
      </p:sp>
      <p:sp>
        <p:nvSpPr>
          <p:cNvPr id="4" name="Subtitle 3">
            <a:extLst>
              <a:ext uri="{FF2B5EF4-FFF2-40B4-BE49-F238E27FC236}">
                <a16:creationId xmlns:a16="http://schemas.microsoft.com/office/drawing/2014/main" id="{09DC3BE9-E7B3-444A-BF61-8343BBA5D0AF}"/>
              </a:ext>
            </a:extLst>
          </p:cNvPr>
          <p:cNvSpPr>
            <a:spLocks noGrp="1"/>
          </p:cNvSpPr>
          <p:nvPr>
            <p:ph type="subTitle" idx="1"/>
          </p:nvPr>
        </p:nvSpPr>
        <p:spPr/>
        <p:txBody>
          <a:bodyPr/>
          <a:lstStyle/>
          <a:p>
            <a:r>
              <a:rPr lang="en-US" dirty="0"/>
              <a:t>CE5-1                                                                CE5-2</a:t>
            </a:r>
          </a:p>
        </p:txBody>
      </p:sp>
      <p:sp>
        <p:nvSpPr>
          <p:cNvPr id="5" name="Footer Placeholder 4">
            <a:extLst>
              <a:ext uri="{FF2B5EF4-FFF2-40B4-BE49-F238E27FC236}">
                <a16:creationId xmlns:a16="http://schemas.microsoft.com/office/drawing/2014/main" id="{6E1C3EA5-B570-4F6C-A39F-24B81EFC81AC}"/>
              </a:ext>
            </a:extLst>
          </p:cNvPr>
          <p:cNvSpPr>
            <a:spLocks noGrp="1"/>
          </p:cNvSpPr>
          <p:nvPr>
            <p:ph type="ftr" sz="quarter" idx="3"/>
          </p:nvPr>
        </p:nvSpPr>
        <p:spPr/>
        <p:txBody>
          <a:bodyPr/>
          <a:lstStyle/>
          <a:p>
            <a:endParaRPr lang="en-US" dirty="0"/>
          </a:p>
        </p:txBody>
      </p:sp>
      <p:pic>
        <p:nvPicPr>
          <p:cNvPr id="7" name="Picture 6">
            <a:extLst>
              <a:ext uri="{FF2B5EF4-FFF2-40B4-BE49-F238E27FC236}">
                <a16:creationId xmlns:a16="http://schemas.microsoft.com/office/drawing/2014/main" id="{B075CE2F-5996-429C-97D2-9C642550CE7F}"/>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472173" y="1860427"/>
            <a:ext cx="4064316" cy="2187790"/>
          </a:xfrm>
          <a:prstGeom prst="rect">
            <a:avLst/>
          </a:prstGeom>
          <a:noFill/>
          <a:ln>
            <a:noFill/>
          </a:ln>
        </p:spPr>
      </p:pic>
      <p:pic>
        <p:nvPicPr>
          <p:cNvPr id="8" name="Picture 7">
            <a:extLst>
              <a:ext uri="{FF2B5EF4-FFF2-40B4-BE49-F238E27FC236}">
                <a16:creationId xmlns:a16="http://schemas.microsoft.com/office/drawing/2014/main" id="{FDDEFA0E-42BB-4767-A910-244A575A6892}"/>
              </a:ext>
            </a:extLst>
          </p:cNvPr>
          <p:cNvPicPr>
            <a:picLocks noChangeAspect="1"/>
          </p:cNvPicPr>
          <p:nvPr/>
        </p:nvPicPr>
        <p:blipFill>
          <a:blip r:embed="rId3"/>
          <a:stretch>
            <a:fillRect/>
          </a:stretch>
        </p:blipFill>
        <p:spPr>
          <a:xfrm>
            <a:off x="5160238" y="1691517"/>
            <a:ext cx="5273413" cy="2538138"/>
          </a:xfrm>
          <a:prstGeom prst="rect">
            <a:avLst/>
          </a:prstGeom>
        </p:spPr>
      </p:pic>
    </p:spTree>
    <p:extLst>
      <p:ext uri="{BB962C8B-B14F-4D97-AF65-F5344CB8AC3E}">
        <p14:creationId xmlns:p14="http://schemas.microsoft.com/office/powerpoint/2010/main" val="4214280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F77489-E5CF-4C9E-93B4-5F130532DEFE}"/>
              </a:ext>
            </a:extLst>
          </p:cNvPr>
          <p:cNvSpPr>
            <a:spLocks noGrp="1"/>
          </p:cNvSpPr>
          <p:nvPr>
            <p:ph type="title"/>
          </p:nvPr>
        </p:nvSpPr>
        <p:spPr/>
        <p:txBody>
          <a:bodyPr/>
          <a:lstStyle/>
          <a:p>
            <a:r>
              <a:rPr lang="en-US" dirty="0"/>
              <a:t>Unification at picture boundary</a:t>
            </a:r>
          </a:p>
        </p:txBody>
      </p:sp>
      <p:sp>
        <p:nvSpPr>
          <p:cNvPr id="5" name="Footer Placeholder 4">
            <a:extLst>
              <a:ext uri="{FF2B5EF4-FFF2-40B4-BE49-F238E27FC236}">
                <a16:creationId xmlns:a16="http://schemas.microsoft.com/office/drawing/2014/main" id="{5D790356-E037-49E4-87D8-F85165D5B638}"/>
              </a:ext>
            </a:extLst>
          </p:cNvPr>
          <p:cNvSpPr>
            <a:spLocks noGrp="1"/>
          </p:cNvSpPr>
          <p:nvPr>
            <p:ph type="ftr" sz="quarter" idx="3"/>
          </p:nvPr>
        </p:nvSpPr>
        <p:spPr/>
        <p:txBody>
          <a:bodyPr/>
          <a:lstStyle/>
          <a:p>
            <a:endParaRPr lang="en-US" dirty="0"/>
          </a:p>
        </p:txBody>
      </p:sp>
      <p:pic>
        <p:nvPicPr>
          <p:cNvPr id="6" name="Picture 5">
            <a:extLst>
              <a:ext uri="{FF2B5EF4-FFF2-40B4-BE49-F238E27FC236}">
                <a16:creationId xmlns:a16="http://schemas.microsoft.com/office/drawing/2014/main" id="{806A6E09-3E27-4707-91A9-7185FAAA22A3}"/>
              </a:ext>
            </a:extLst>
          </p:cNvPr>
          <p:cNvPicPr>
            <a:picLocks noChangeAspect="1"/>
          </p:cNvPicPr>
          <p:nvPr/>
        </p:nvPicPr>
        <p:blipFill>
          <a:blip r:embed="rId2"/>
          <a:stretch>
            <a:fillRect/>
          </a:stretch>
        </p:blipFill>
        <p:spPr>
          <a:xfrm>
            <a:off x="704248" y="1314033"/>
            <a:ext cx="3876675" cy="4371975"/>
          </a:xfrm>
          <a:prstGeom prst="rect">
            <a:avLst/>
          </a:prstGeom>
        </p:spPr>
      </p:pic>
      <p:pic>
        <p:nvPicPr>
          <p:cNvPr id="7" name="Picture 6">
            <a:extLst>
              <a:ext uri="{FF2B5EF4-FFF2-40B4-BE49-F238E27FC236}">
                <a16:creationId xmlns:a16="http://schemas.microsoft.com/office/drawing/2014/main" id="{9883658D-67F6-45BA-ADDA-7CB9A0CEAAC1}"/>
              </a:ext>
            </a:extLst>
          </p:cNvPr>
          <p:cNvPicPr>
            <a:picLocks noChangeAspect="1"/>
          </p:cNvPicPr>
          <p:nvPr/>
        </p:nvPicPr>
        <p:blipFill>
          <a:blip r:embed="rId3"/>
          <a:stretch>
            <a:fillRect/>
          </a:stretch>
        </p:blipFill>
        <p:spPr>
          <a:xfrm>
            <a:off x="5810854" y="1094681"/>
            <a:ext cx="3600450" cy="4295775"/>
          </a:xfrm>
          <a:prstGeom prst="rect">
            <a:avLst/>
          </a:prstGeom>
        </p:spPr>
      </p:pic>
    </p:spTree>
    <p:extLst>
      <p:ext uri="{BB962C8B-B14F-4D97-AF65-F5344CB8AC3E}">
        <p14:creationId xmlns:p14="http://schemas.microsoft.com/office/powerpoint/2010/main" val="2817557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1429C1-2452-46DB-B46F-E81DE7E8F90B}"/>
              </a:ext>
            </a:extLst>
          </p:cNvPr>
          <p:cNvSpPr>
            <a:spLocks noGrp="1"/>
          </p:cNvSpPr>
          <p:nvPr>
            <p:ph type="title"/>
          </p:nvPr>
        </p:nvSpPr>
        <p:spPr>
          <a:xfrm>
            <a:off x="410030" y="133878"/>
            <a:ext cx="11210239" cy="429028"/>
          </a:xfrm>
        </p:spPr>
        <p:txBody>
          <a:bodyPr/>
          <a:lstStyle/>
          <a:p>
            <a:r>
              <a:rPr lang="en-US" dirty="0"/>
              <a:t>Results</a:t>
            </a:r>
          </a:p>
        </p:txBody>
      </p:sp>
      <p:sp>
        <p:nvSpPr>
          <p:cNvPr id="4" name="Subtitle 3">
            <a:extLst>
              <a:ext uri="{FF2B5EF4-FFF2-40B4-BE49-F238E27FC236}">
                <a16:creationId xmlns:a16="http://schemas.microsoft.com/office/drawing/2014/main" id="{B8114E47-4179-49DF-8E40-49B484D16F7E}"/>
              </a:ext>
            </a:extLst>
          </p:cNvPr>
          <p:cNvSpPr>
            <a:spLocks noGrp="1"/>
          </p:cNvSpPr>
          <p:nvPr>
            <p:ph type="subTitle" idx="1"/>
          </p:nvPr>
        </p:nvSpPr>
        <p:spPr>
          <a:xfrm>
            <a:off x="417650" y="690534"/>
            <a:ext cx="11202619" cy="431657"/>
          </a:xfrm>
        </p:spPr>
        <p:txBody>
          <a:bodyPr/>
          <a:lstStyle/>
          <a:p>
            <a:r>
              <a:rPr lang="en-US" dirty="0"/>
              <a:t>On top of CE5-1.1 (gradients padding),        CE5-2 (truncated gradients only)</a:t>
            </a:r>
          </a:p>
        </p:txBody>
      </p:sp>
      <p:sp>
        <p:nvSpPr>
          <p:cNvPr id="5" name="Footer Placeholder 4">
            <a:extLst>
              <a:ext uri="{FF2B5EF4-FFF2-40B4-BE49-F238E27FC236}">
                <a16:creationId xmlns:a16="http://schemas.microsoft.com/office/drawing/2014/main" id="{CE19F8C8-82C9-4F08-A322-881999C260AB}"/>
              </a:ext>
            </a:extLst>
          </p:cNvPr>
          <p:cNvSpPr>
            <a:spLocks noGrp="1"/>
          </p:cNvSpPr>
          <p:nvPr>
            <p:ph type="ftr" sz="quarter" idx="3"/>
          </p:nvPr>
        </p:nvSpPr>
        <p:spPr>
          <a:xfrm>
            <a:off x="494189" y="6629221"/>
            <a:ext cx="10223342" cy="189801"/>
          </a:xfrm>
        </p:spPr>
        <p:txBody>
          <a:bodyPr/>
          <a:lstStyle/>
          <a:p>
            <a:r>
              <a:rPr lang="en-US" sz="1600" b="1" dirty="0">
                <a:solidFill>
                  <a:schemeClr val="tx1"/>
                </a:solidFill>
              </a:rPr>
              <a:t>Thanks MediaTek for crosschecking</a:t>
            </a:r>
          </a:p>
        </p:txBody>
      </p:sp>
      <p:graphicFrame>
        <p:nvGraphicFramePr>
          <p:cNvPr id="6" name="Table 5">
            <a:extLst>
              <a:ext uri="{FF2B5EF4-FFF2-40B4-BE49-F238E27FC236}">
                <a16:creationId xmlns:a16="http://schemas.microsoft.com/office/drawing/2014/main" id="{E028BCD4-83E2-4CC8-870F-6316E29D6817}"/>
              </a:ext>
            </a:extLst>
          </p:cNvPr>
          <p:cNvGraphicFramePr>
            <a:graphicFrameLocks noGrp="1"/>
          </p:cNvGraphicFramePr>
          <p:nvPr>
            <p:extLst>
              <p:ext uri="{D42A27DB-BD31-4B8C-83A1-F6EECF244321}">
                <p14:modId xmlns:p14="http://schemas.microsoft.com/office/powerpoint/2010/main" val="253434946"/>
              </p:ext>
            </p:extLst>
          </p:nvPr>
        </p:nvGraphicFramePr>
        <p:xfrm>
          <a:off x="6311643" y="1027291"/>
          <a:ext cx="4405888" cy="5552155"/>
        </p:xfrm>
        <a:graphic>
          <a:graphicData uri="http://schemas.openxmlformats.org/drawingml/2006/table">
            <a:tbl>
              <a:tblPr/>
              <a:tblGrid>
                <a:gridCol w="1224688">
                  <a:extLst>
                    <a:ext uri="{9D8B030D-6E8A-4147-A177-3AD203B41FA5}">
                      <a16:colId xmlns:a16="http://schemas.microsoft.com/office/drawing/2014/main" val="298966127"/>
                    </a:ext>
                  </a:extLst>
                </a:gridCol>
                <a:gridCol w="636240">
                  <a:extLst>
                    <a:ext uri="{9D8B030D-6E8A-4147-A177-3AD203B41FA5}">
                      <a16:colId xmlns:a16="http://schemas.microsoft.com/office/drawing/2014/main" val="165764144"/>
                    </a:ext>
                  </a:extLst>
                </a:gridCol>
                <a:gridCol w="636240">
                  <a:extLst>
                    <a:ext uri="{9D8B030D-6E8A-4147-A177-3AD203B41FA5}">
                      <a16:colId xmlns:a16="http://schemas.microsoft.com/office/drawing/2014/main" val="3052791133"/>
                    </a:ext>
                  </a:extLst>
                </a:gridCol>
                <a:gridCol w="636240">
                  <a:extLst>
                    <a:ext uri="{9D8B030D-6E8A-4147-A177-3AD203B41FA5}">
                      <a16:colId xmlns:a16="http://schemas.microsoft.com/office/drawing/2014/main" val="634139094"/>
                    </a:ext>
                  </a:extLst>
                </a:gridCol>
                <a:gridCol w="636240">
                  <a:extLst>
                    <a:ext uri="{9D8B030D-6E8A-4147-A177-3AD203B41FA5}">
                      <a16:colId xmlns:a16="http://schemas.microsoft.com/office/drawing/2014/main" val="2179711580"/>
                    </a:ext>
                  </a:extLst>
                </a:gridCol>
                <a:gridCol w="636240">
                  <a:extLst>
                    <a:ext uri="{9D8B030D-6E8A-4147-A177-3AD203B41FA5}">
                      <a16:colId xmlns:a16="http://schemas.microsoft.com/office/drawing/2014/main" val="1287514604"/>
                    </a:ext>
                  </a:extLst>
                </a:gridCol>
              </a:tblGrid>
              <a:tr h="140590">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a:solidFill>
                            <a:srgbClr val="000000"/>
                          </a:solidFill>
                          <a:effectLst/>
                          <a:latin typeface="Arial" panose="020B0604020202020204" pitchFamily="34" charset="0"/>
                        </a:rPr>
                        <a:t>All Intra Main10 </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71065840"/>
                  </a:ext>
                </a:extLst>
              </a:tr>
              <a:tr h="140590">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a:solidFill>
                            <a:srgbClr val="000000"/>
                          </a:solidFill>
                          <a:effectLst/>
                          <a:latin typeface="Arial" panose="020B0604020202020204" pitchFamily="34" charset="0"/>
                        </a:rPr>
                        <a:t>Over VTM-4.0</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60930509"/>
                  </a:ext>
                </a:extLst>
              </a:tr>
              <a:tr h="140590">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Y</a:t>
                      </a:r>
                    </a:p>
                  </a:txBody>
                  <a:tcPr marL="6233" marR="6233" marT="623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U</a:t>
                      </a:r>
                    </a:p>
                  </a:txBody>
                  <a:tcPr marL="6233" marR="6233" marT="623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V</a:t>
                      </a:r>
                    </a:p>
                  </a:txBody>
                  <a:tcPr marL="6233" marR="6233" marT="6233"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EncT</a:t>
                      </a:r>
                    </a:p>
                  </a:txBody>
                  <a:tcPr marL="6233" marR="6233" marT="623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DecT</a:t>
                      </a:r>
                    </a:p>
                  </a:txBody>
                  <a:tcPr marL="6233" marR="6233" marT="623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2898194"/>
                  </a:ext>
                </a:extLst>
              </a:tr>
              <a:tr h="140590">
                <a:tc>
                  <a:txBody>
                    <a:bodyPr/>
                    <a:lstStyle/>
                    <a:p>
                      <a:pPr algn="ctr" fontAlgn="ctr"/>
                      <a:r>
                        <a:rPr lang="en-US" sz="1000" b="0" i="0" u="none" strike="noStrike">
                          <a:solidFill>
                            <a:srgbClr val="000000"/>
                          </a:solidFill>
                          <a:effectLst/>
                          <a:latin typeface="Arial" panose="020B0604020202020204" pitchFamily="34" charset="0"/>
                        </a:rPr>
                        <a:t>Class A1</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0.10%</a:t>
                      </a:r>
                    </a:p>
                  </a:txBody>
                  <a:tcPr marL="6233" marR="6233" marT="623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0.08%</a:t>
                      </a:r>
                    </a:p>
                  </a:txBody>
                  <a:tcPr marL="6233" marR="6233" marT="6233"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0.08%</a:t>
                      </a:r>
                    </a:p>
                  </a:txBody>
                  <a:tcPr marL="6233" marR="6233" marT="623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111%</a:t>
                      </a:r>
                    </a:p>
                  </a:txBody>
                  <a:tcPr marL="6233" marR="6233" marT="623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026415153"/>
                  </a:ext>
                </a:extLst>
              </a:tr>
              <a:tr h="140590">
                <a:tc>
                  <a:txBody>
                    <a:bodyPr/>
                    <a:lstStyle/>
                    <a:p>
                      <a:pPr algn="ctr" fontAlgn="ctr"/>
                      <a:r>
                        <a:rPr lang="en-US" sz="1000" b="0" i="0" u="none" strike="noStrike" dirty="0">
                          <a:solidFill>
                            <a:srgbClr val="000000"/>
                          </a:solidFill>
                          <a:effectLst/>
                          <a:latin typeface="Arial" panose="020B0604020202020204" pitchFamily="34" charset="0"/>
                        </a:rPr>
                        <a:t>Class A2</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0.10%</a:t>
                      </a:r>
                    </a:p>
                  </a:txBody>
                  <a:tcPr marL="6233" marR="6233" marT="623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0.07%</a:t>
                      </a:r>
                    </a:p>
                  </a:txBody>
                  <a:tcPr marL="6233" marR="6233" marT="6233"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0.05%</a:t>
                      </a:r>
                    </a:p>
                  </a:txBody>
                  <a:tcPr marL="6233" marR="6233" marT="6233"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113%</a:t>
                      </a: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674190693"/>
                  </a:ext>
                </a:extLst>
              </a:tr>
              <a:tr h="140590">
                <a:tc>
                  <a:txBody>
                    <a:bodyPr/>
                    <a:lstStyle/>
                    <a:p>
                      <a:pPr algn="ctr" fontAlgn="ctr"/>
                      <a:r>
                        <a:rPr lang="en-US" sz="1000" b="0" i="0" u="none" strike="noStrike">
                          <a:solidFill>
                            <a:srgbClr val="000000"/>
                          </a:solidFill>
                          <a:effectLst/>
                          <a:latin typeface="Arial" panose="020B0604020202020204" pitchFamily="34" charset="0"/>
                        </a:rPr>
                        <a:t>Class B</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0.06%</a:t>
                      </a:r>
                    </a:p>
                  </a:txBody>
                  <a:tcPr marL="6233" marR="6233" marT="623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0.03%</a:t>
                      </a:r>
                    </a:p>
                  </a:txBody>
                  <a:tcPr marL="6233" marR="6233" marT="6233"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0.03%</a:t>
                      </a:r>
                    </a:p>
                  </a:txBody>
                  <a:tcPr marL="6233" marR="6233" marT="6233"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112%</a:t>
                      </a: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281168146"/>
                  </a:ext>
                </a:extLst>
              </a:tr>
              <a:tr h="140590">
                <a:tc>
                  <a:txBody>
                    <a:bodyPr/>
                    <a:lstStyle/>
                    <a:p>
                      <a:pPr algn="ctr" fontAlgn="ctr"/>
                      <a:r>
                        <a:rPr lang="en-US" sz="1000" b="0" i="0" u="none" strike="noStrike">
                          <a:solidFill>
                            <a:srgbClr val="000000"/>
                          </a:solidFill>
                          <a:effectLst/>
                          <a:latin typeface="Arial" panose="020B0604020202020204" pitchFamily="34" charset="0"/>
                        </a:rPr>
                        <a:t>Class C</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0.05%</a:t>
                      </a:r>
                    </a:p>
                  </a:txBody>
                  <a:tcPr marL="6233" marR="6233" marT="623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0.03%</a:t>
                      </a:r>
                    </a:p>
                  </a:txBody>
                  <a:tcPr marL="6233" marR="6233" marT="6233"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0.05%</a:t>
                      </a:r>
                    </a:p>
                  </a:txBody>
                  <a:tcPr marL="6233" marR="6233" marT="6233"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102%</a:t>
                      </a:r>
                    </a:p>
                  </a:txBody>
                  <a:tcPr marL="6233" marR="6233" marT="6233"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112%</a:t>
                      </a: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427622631"/>
                  </a:ext>
                </a:extLst>
              </a:tr>
              <a:tr h="140590">
                <a:tc>
                  <a:txBody>
                    <a:bodyPr/>
                    <a:lstStyle/>
                    <a:p>
                      <a:pPr algn="ctr" fontAlgn="ctr"/>
                      <a:r>
                        <a:rPr lang="en-US" sz="1000" b="0" i="0" u="none" strike="noStrike">
                          <a:solidFill>
                            <a:srgbClr val="000000"/>
                          </a:solidFill>
                          <a:effectLst/>
                          <a:latin typeface="Arial" panose="020B0604020202020204" pitchFamily="34" charset="0"/>
                        </a:rPr>
                        <a:t>Class E</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0.12%</a:t>
                      </a:r>
                    </a:p>
                  </a:txBody>
                  <a:tcPr marL="6233" marR="6233" marT="623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0.02%</a:t>
                      </a:r>
                    </a:p>
                  </a:txBody>
                  <a:tcPr marL="6233" marR="6233" marT="623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0.05%</a:t>
                      </a:r>
                    </a:p>
                  </a:txBody>
                  <a:tcPr marL="6233" marR="6233" marT="6233"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6233" marR="6233" marT="623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113%</a:t>
                      </a:r>
                    </a:p>
                  </a:txBody>
                  <a:tcPr marL="6233" marR="6233" marT="623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98258788"/>
                  </a:ext>
                </a:extLst>
              </a:tr>
              <a:tr h="140590">
                <a:tc>
                  <a:txBody>
                    <a:bodyPr/>
                    <a:lstStyle/>
                    <a:p>
                      <a:pPr algn="ctr" fontAlgn="ctr"/>
                      <a:r>
                        <a:rPr lang="en-US" sz="1000" b="1" i="0" u="none" strike="noStrike">
                          <a:solidFill>
                            <a:srgbClr val="000000"/>
                          </a:solidFill>
                          <a:effectLst/>
                          <a:latin typeface="Arial" panose="020B0604020202020204" pitchFamily="34" charset="0"/>
                        </a:rPr>
                        <a:t>Overall </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0.08%</a:t>
                      </a:r>
                    </a:p>
                  </a:txBody>
                  <a:tcPr marL="6233" marR="6233" marT="623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0.04%</a:t>
                      </a:r>
                    </a:p>
                  </a:txBody>
                  <a:tcPr marL="6233" marR="6233" marT="623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0.05%</a:t>
                      </a:r>
                    </a:p>
                  </a:txBody>
                  <a:tcPr marL="6233" marR="6233" marT="623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112%</a:t>
                      </a:r>
                    </a:p>
                  </a:txBody>
                  <a:tcPr marL="6233" marR="6233" marT="623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47409753"/>
                  </a:ext>
                </a:extLst>
              </a:tr>
              <a:tr h="140590">
                <a:tc>
                  <a:txBody>
                    <a:bodyPr/>
                    <a:lstStyle/>
                    <a:p>
                      <a:pPr algn="ctr" fontAlgn="ctr"/>
                      <a:r>
                        <a:rPr lang="en-US" sz="1000" b="0" i="0" u="none" strike="noStrike">
                          <a:solidFill>
                            <a:srgbClr val="000000"/>
                          </a:solidFill>
                          <a:effectLst/>
                          <a:latin typeface="Arial" panose="020B0604020202020204" pitchFamily="34" charset="0"/>
                        </a:rPr>
                        <a:t>Class D</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0.03%</a:t>
                      </a:r>
                    </a:p>
                  </a:txBody>
                  <a:tcPr marL="6233" marR="6233" marT="623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0.03%</a:t>
                      </a:r>
                    </a:p>
                  </a:txBody>
                  <a:tcPr marL="6233" marR="6233" marT="6233"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0.03%</a:t>
                      </a:r>
                    </a:p>
                  </a:txBody>
                  <a:tcPr marL="6233" marR="6233" marT="623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113%</a:t>
                      </a:r>
                    </a:p>
                  </a:txBody>
                  <a:tcPr marL="6233" marR="6233" marT="623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585697123"/>
                  </a:ext>
                </a:extLst>
              </a:tr>
              <a:tr h="140590">
                <a:tc>
                  <a:txBody>
                    <a:bodyPr/>
                    <a:lstStyle/>
                    <a:p>
                      <a:pPr algn="ctr" fontAlgn="ctr"/>
                      <a:r>
                        <a:rPr lang="en-US" sz="1000" b="0" i="0" u="none" strike="noStrike">
                          <a:solidFill>
                            <a:srgbClr val="000000"/>
                          </a:solidFill>
                          <a:effectLst/>
                          <a:latin typeface="Arial" panose="020B0604020202020204" pitchFamily="34" charset="0"/>
                        </a:rPr>
                        <a:t>Class F</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0.06%</a:t>
                      </a:r>
                    </a:p>
                  </a:txBody>
                  <a:tcPr marL="6233" marR="6233" marT="623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0.03%</a:t>
                      </a:r>
                    </a:p>
                  </a:txBody>
                  <a:tcPr marL="6233" marR="6233" marT="623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0.02%</a:t>
                      </a:r>
                    </a:p>
                  </a:txBody>
                  <a:tcPr marL="6233" marR="6233" marT="6233"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113%</a:t>
                      </a:r>
                    </a:p>
                  </a:txBody>
                  <a:tcPr marL="6233" marR="6233" marT="623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41241793"/>
                  </a:ext>
                </a:extLst>
              </a:tr>
              <a:tr h="140590">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56852510"/>
                  </a:ext>
                </a:extLst>
              </a:tr>
              <a:tr h="140590">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a:solidFill>
                            <a:srgbClr val="000000"/>
                          </a:solidFill>
                          <a:effectLst/>
                          <a:latin typeface="Arial" panose="020B0604020202020204" pitchFamily="34" charset="0"/>
                        </a:rPr>
                        <a:t>Random Access Main 10</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67600132"/>
                  </a:ext>
                </a:extLst>
              </a:tr>
              <a:tr h="140590">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a:solidFill>
                            <a:srgbClr val="000000"/>
                          </a:solidFill>
                          <a:effectLst/>
                          <a:latin typeface="Arial" panose="020B0604020202020204" pitchFamily="34" charset="0"/>
                        </a:rPr>
                        <a:t>Over VTM-4.0</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06564073"/>
                  </a:ext>
                </a:extLst>
              </a:tr>
              <a:tr h="140590">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Y</a:t>
                      </a:r>
                    </a:p>
                  </a:txBody>
                  <a:tcPr marL="6233" marR="6233" marT="623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U</a:t>
                      </a:r>
                    </a:p>
                  </a:txBody>
                  <a:tcPr marL="6233" marR="6233" marT="623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V</a:t>
                      </a:r>
                    </a:p>
                  </a:txBody>
                  <a:tcPr marL="6233" marR="6233" marT="6233"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EncT</a:t>
                      </a:r>
                    </a:p>
                  </a:txBody>
                  <a:tcPr marL="6233" marR="6233" marT="623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DecT</a:t>
                      </a:r>
                    </a:p>
                  </a:txBody>
                  <a:tcPr marL="6233" marR="6233" marT="623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03121615"/>
                  </a:ext>
                </a:extLst>
              </a:tr>
              <a:tr h="140590">
                <a:tc>
                  <a:txBody>
                    <a:bodyPr/>
                    <a:lstStyle/>
                    <a:p>
                      <a:pPr algn="ctr" fontAlgn="ctr"/>
                      <a:r>
                        <a:rPr lang="en-US" sz="1000" b="0" i="0" u="none" strike="noStrike">
                          <a:solidFill>
                            <a:srgbClr val="000000"/>
                          </a:solidFill>
                          <a:effectLst/>
                          <a:latin typeface="Arial" panose="020B0604020202020204" pitchFamily="34" charset="0"/>
                        </a:rPr>
                        <a:t>Class A1</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0.10%</a:t>
                      </a:r>
                    </a:p>
                  </a:txBody>
                  <a:tcPr marL="6233" marR="6233" marT="623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0.00%</a:t>
                      </a:r>
                    </a:p>
                  </a:txBody>
                  <a:tcPr marL="6233" marR="6233" marT="6233"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0.04%</a:t>
                      </a:r>
                    </a:p>
                  </a:txBody>
                  <a:tcPr marL="6233" marR="6233" marT="623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112%</a:t>
                      </a:r>
                    </a:p>
                  </a:txBody>
                  <a:tcPr marL="6233" marR="6233" marT="623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154059686"/>
                  </a:ext>
                </a:extLst>
              </a:tr>
              <a:tr h="140590">
                <a:tc>
                  <a:txBody>
                    <a:bodyPr/>
                    <a:lstStyle/>
                    <a:p>
                      <a:pPr algn="ctr" fontAlgn="ctr"/>
                      <a:r>
                        <a:rPr lang="en-US" sz="1000" b="0" i="0" u="none" strike="noStrike">
                          <a:solidFill>
                            <a:srgbClr val="000000"/>
                          </a:solidFill>
                          <a:effectLst/>
                          <a:latin typeface="Arial" panose="020B0604020202020204" pitchFamily="34" charset="0"/>
                        </a:rPr>
                        <a:t>Class A2</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0.11%</a:t>
                      </a:r>
                    </a:p>
                  </a:txBody>
                  <a:tcPr marL="6233" marR="6233" marT="623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-0.15%</a:t>
                      </a:r>
                    </a:p>
                  </a:txBody>
                  <a:tcPr marL="6233" marR="6233" marT="6233"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0.07%</a:t>
                      </a:r>
                    </a:p>
                  </a:txBody>
                  <a:tcPr marL="6233" marR="6233" marT="6233"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112%</a:t>
                      </a: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651456644"/>
                  </a:ext>
                </a:extLst>
              </a:tr>
              <a:tr h="140590">
                <a:tc>
                  <a:txBody>
                    <a:bodyPr/>
                    <a:lstStyle/>
                    <a:p>
                      <a:pPr algn="ctr" fontAlgn="ctr"/>
                      <a:r>
                        <a:rPr lang="en-US" sz="1000" b="0" i="0" u="none" strike="noStrike">
                          <a:solidFill>
                            <a:srgbClr val="000000"/>
                          </a:solidFill>
                          <a:effectLst/>
                          <a:latin typeface="Arial" panose="020B0604020202020204" pitchFamily="34" charset="0"/>
                        </a:rPr>
                        <a:t>Class B</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0.08%</a:t>
                      </a:r>
                    </a:p>
                  </a:txBody>
                  <a:tcPr marL="6233" marR="6233" marT="623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-0.03%</a:t>
                      </a:r>
                    </a:p>
                  </a:txBody>
                  <a:tcPr marL="6233" marR="6233" marT="6233"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0.09%</a:t>
                      </a:r>
                    </a:p>
                  </a:txBody>
                  <a:tcPr marL="6233" marR="6233" marT="6233"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113%</a:t>
                      </a: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944426846"/>
                  </a:ext>
                </a:extLst>
              </a:tr>
              <a:tr h="140590">
                <a:tc>
                  <a:txBody>
                    <a:bodyPr/>
                    <a:lstStyle/>
                    <a:p>
                      <a:pPr algn="ctr" fontAlgn="ctr"/>
                      <a:r>
                        <a:rPr lang="en-US" sz="1000" b="0" i="0" u="none" strike="noStrike">
                          <a:solidFill>
                            <a:srgbClr val="000000"/>
                          </a:solidFill>
                          <a:effectLst/>
                          <a:latin typeface="Arial" panose="020B0604020202020204" pitchFamily="34" charset="0"/>
                        </a:rPr>
                        <a:t>Class C</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0.08%</a:t>
                      </a:r>
                    </a:p>
                  </a:txBody>
                  <a:tcPr marL="6233" marR="6233" marT="623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-0.02%</a:t>
                      </a:r>
                    </a:p>
                  </a:txBody>
                  <a:tcPr marL="6233" marR="6233" marT="6233"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-0.10%</a:t>
                      </a:r>
                    </a:p>
                  </a:txBody>
                  <a:tcPr marL="6233" marR="6233" marT="6233"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112%</a:t>
                      </a: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411273260"/>
                  </a:ext>
                </a:extLst>
              </a:tr>
              <a:tr h="140590">
                <a:tc>
                  <a:txBody>
                    <a:bodyPr/>
                    <a:lstStyle/>
                    <a:p>
                      <a:pPr algn="ctr" fontAlgn="ctr"/>
                      <a:r>
                        <a:rPr lang="en-US" sz="1000" b="0" i="0" u="none" strike="noStrike">
                          <a:solidFill>
                            <a:srgbClr val="000000"/>
                          </a:solidFill>
                          <a:effectLst/>
                          <a:latin typeface="Arial" panose="020B0604020202020204" pitchFamily="34" charset="0"/>
                        </a:rPr>
                        <a:t>Class E</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233" marR="6233" marT="623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233" marR="6233" marT="6233"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233" marR="6233" marT="623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233" marR="6233" marT="623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66006834"/>
                  </a:ext>
                </a:extLst>
              </a:tr>
              <a:tr h="140590">
                <a:tc>
                  <a:txBody>
                    <a:bodyPr/>
                    <a:lstStyle/>
                    <a:p>
                      <a:pPr algn="ctr" fontAlgn="ctr"/>
                      <a:r>
                        <a:rPr lang="en-US" sz="1000" b="1" i="0" u="none" strike="noStrike">
                          <a:solidFill>
                            <a:srgbClr val="000000"/>
                          </a:solidFill>
                          <a:effectLst/>
                          <a:latin typeface="Arial" panose="020B0604020202020204" pitchFamily="34" charset="0"/>
                        </a:rPr>
                        <a:t>Overall</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0.09%</a:t>
                      </a:r>
                    </a:p>
                  </a:txBody>
                  <a:tcPr marL="6233" marR="6233" marT="623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-0.05%</a:t>
                      </a:r>
                    </a:p>
                  </a:txBody>
                  <a:tcPr marL="6233" marR="6233" marT="623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0.03%</a:t>
                      </a:r>
                    </a:p>
                  </a:txBody>
                  <a:tcPr marL="6233" marR="6233" marT="623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112%</a:t>
                      </a:r>
                    </a:p>
                  </a:txBody>
                  <a:tcPr marL="6233" marR="6233" marT="623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51616145"/>
                  </a:ext>
                </a:extLst>
              </a:tr>
              <a:tr h="140590">
                <a:tc>
                  <a:txBody>
                    <a:bodyPr/>
                    <a:lstStyle/>
                    <a:p>
                      <a:pPr algn="ctr" fontAlgn="ctr"/>
                      <a:r>
                        <a:rPr lang="en-US" sz="1000" b="0" i="0" u="none" strike="noStrike">
                          <a:solidFill>
                            <a:srgbClr val="000000"/>
                          </a:solidFill>
                          <a:effectLst/>
                          <a:latin typeface="Arial" panose="020B0604020202020204" pitchFamily="34" charset="0"/>
                        </a:rPr>
                        <a:t>Class D</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0.02%</a:t>
                      </a:r>
                    </a:p>
                  </a:txBody>
                  <a:tcPr marL="6233" marR="6233" marT="623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-0.11%</a:t>
                      </a:r>
                    </a:p>
                  </a:txBody>
                  <a:tcPr marL="6233" marR="6233" marT="6233"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0.01%</a:t>
                      </a:r>
                    </a:p>
                  </a:txBody>
                  <a:tcPr marL="6233" marR="6233" marT="623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112%</a:t>
                      </a:r>
                    </a:p>
                  </a:txBody>
                  <a:tcPr marL="6233" marR="6233" marT="623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799509054"/>
                  </a:ext>
                </a:extLst>
              </a:tr>
              <a:tr h="140590">
                <a:tc>
                  <a:txBody>
                    <a:bodyPr/>
                    <a:lstStyle/>
                    <a:p>
                      <a:pPr algn="ctr" fontAlgn="ctr"/>
                      <a:r>
                        <a:rPr lang="en-US" sz="1000" b="0" i="0" u="none" strike="noStrike">
                          <a:solidFill>
                            <a:srgbClr val="000000"/>
                          </a:solidFill>
                          <a:effectLst/>
                          <a:latin typeface="Arial" panose="020B0604020202020204" pitchFamily="34" charset="0"/>
                        </a:rPr>
                        <a:t>Class F</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0.05%</a:t>
                      </a:r>
                    </a:p>
                  </a:txBody>
                  <a:tcPr marL="6233" marR="6233" marT="623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0.02%</a:t>
                      </a:r>
                    </a:p>
                  </a:txBody>
                  <a:tcPr marL="6233" marR="6233" marT="623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-0.02%</a:t>
                      </a:r>
                    </a:p>
                  </a:txBody>
                  <a:tcPr marL="6233" marR="6233" marT="6233"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6233" marR="6233" marT="623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112%</a:t>
                      </a:r>
                    </a:p>
                  </a:txBody>
                  <a:tcPr marL="6233" marR="6233" marT="623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66796667"/>
                  </a:ext>
                </a:extLst>
              </a:tr>
              <a:tr h="140590">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00" b="0" i="0" u="none" strike="noStrike">
                        <a:solidFill>
                          <a:srgbClr val="000000"/>
                        </a:solidFill>
                        <a:effectLst/>
                        <a:latin typeface="Arial" panose="020B0604020202020204" pitchFamily="34" charset="0"/>
                      </a:endParaRPr>
                    </a:p>
                  </a:txBody>
                  <a:tcPr marL="6233" marR="6233" marT="623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Arial" panose="020B0604020202020204" pitchFamily="34" charset="0"/>
                      </a:endParaRPr>
                    </a:p>
                  </a:txBody>
                  <a:tcPr marL="6233" marR="6233" marT="623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Arial" panose="020B0604020202020204" pitchFamily="34" charset="0"/>
                      </a:endParaRPr>
                    </a:p>
                  </a:txBody>
                  <a:tcPr marL="6233" marR="6233" marT="623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Arial" panose="020B0604020202020204" pitchFamily="34" charset="0"/>
                      </a:endParaRPr>
                    </a:p>
                  </a:txBody>
                  <a:tcPr marL="6233" marR="6233" marT="623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Arial" panose="020B0604020202020204" pitchFamily="34" charset="0"/>
                      </a:endParaRPr>
                    </a:p>
                  </a:txBody>
                  <a:tcPr marL="6233" marR="6233" marT="623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41890191"/>
                  </a:ext>
                </a:extLst>
              </a:tr>
              <a:tr h="140590">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a:solidFill>
                            <a:srgbClr val="000000"/>
                          </a:solidFill>
                          <a:effectLst/>
                          <a:latin typeface="Arial" panose="020B0604020202020204" pitchFamily="34" charset="0"/>
                        </a:rPr>
                        <a:t>Low delay B Main10 </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03917229"/>
                  </a:ext>
                </a:extLst>
              </a:tr>
              <a:tr h="140590">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a:solidFill>
                            <a:srgbClr val="000000"/>
                          </a:solidFill>
                          <a:effectLst/>
                          <a:latin typeface="Arial" panose="020B0604020202020204" pitchFamily="34" charset="0"/>
                        </a:rPr>
                        <a:t>Over VTM-4.0</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5286039"/>
                  </a:ext>
                </a:extLst>
              </a:tr>
              <a:tr h="140590">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Y</a:t>
                      </a:r>
                    </a:p>
                  </a:txBody>
                  <a:tcPr marL="6233" marR="6233" marT="623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U</a:t>
                      </a:r>
                    </a:p>
                  </a:txBody>
                  <a:tcPr marL="6233" marR="6233" marT="623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V</a:t>
                      </a:r>
                    </a:p>
                  </a:txBody>
                  <a:tcPr marL="6233" marR="6233" marT="6233"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EncT</a:t>
                      </a:r>
                    </a:p>
                  </a:txBody>
                  <a:tcPr marL="6233" marR="6233" marT="623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DecT</a:t>
                      </a:r>
                    </a:p>
                  </a:txBody>
                  <a:tcPr marL="6233" marR="6233" marT="623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42545575"/>
                  </a:ext>
                </a:extLst>
              </a:tr>
              <a:tr h="140590">
                <a:tc>
                  <a:txBody>
                    <a:bodyPr/>
                    <a:lstStyle/>
                    <a:p>
                      <a:pPr algn="ctr" fontAlgn="ctr"/>
                      <a:r>
                        <a:rPr lang="en-US" sz="1000" b="0" i="0" u="none" strike="noStrike">
                          <a:solidFill>
                            <a:srgbClr val="000000"/>
                          </a:solidFill>
                          <a:effectLst/>
                          <a:latin typeface="Arial" panose="020B0604020202020204" pitchFamily="34" charset="0"/>
                        </a:rPr>
                        <a:t>Class A1</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233" marR="6233" marT="623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233" marR="6233" marT="6233"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233" marR="6233" marT="623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233" marR="6233" marT="623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233" marR="6233" marT="623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710470509"/>
                  </a:ext>
                </a:extLst>
              </a:tr>
              <a:tr h="140590">
                <a:tc>
                  <a:txBody>
                    <a:bodyPr/>
                    <a:lstStyle/>
                    <a:p>
                      <a:pPr algn="ctr" fontAlgn="ctr"/>
                      <a:r>
                        <a:rPr lang="en-US" sz="1000" b="0" i="0" u="none" strike="noStrike">
                          <a:solidFill>
                            <a:srgbClr val="000000"/>
                          </a:solidFill>
                          <a:effectLst/>
                          <a:latin typeface="Arial" panose="020B0604020202020204" pitchFamily="34" charset="0"/>
                        </a:rPr>
                        <a:t>Class A2</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233" marR="6233" marT="623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233" marR="6233" marT="6233"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233" marR="6233" marT="6233"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481288507"/>
                  </a:ext>
                </a:extLst>
              </a:tr>
              <a:tr h="140590">
                <a:tc>
                  <a:txBody>
                    <a:bodyPr/>
                    <a:lstStyle/>
                    <a:p>
                      <a:pPr algn="ctr" fontAlgn="ctr"/>
                      <a:r>
                        <a:rPr lang="en-US" sz="1000" b="0" i="0" u="none" strike="noStrike">
                          <a:solidFill>
                            <a:srgbClr val="000000"/>
                          </a:solidFill>
                          <a:effectLst/>
                          <a:latin typeface="Arial" panose="020B0604020202020204" pitchFamily="34" charset="0"/>
                        </a:rPr>
                        <a:t>Class B</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0.10%</a:t>
                      </a:r>
                    </a:p>
                  </a:txBody>
                  <a:tcPr marL="6233" marR="6233" marT="623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0.20%</a:t>
                      </a:r>
                    </a:p>
                  </a:txBody>
                  <a:tcPr marL="6233" marR="6233" marT="6233"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-0.30%</a:t>
                      </a:r>
                    </a:p>
                  </a:txBody>
                  <a:tcPr marL="6233" marR="6233" marT="6233"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112%</a:t>
                      </a: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324852002"/>
                  </a:ext>
                </a:extLst>
              </a:tr>
              <a:tr h="140590">
                <a:tc>
                  <a:txBody>
                    <a:bodyPr/>
                    <a:lstStyle/>
                    <a:p>
                      <a:pPr algn="ctr" fontAlgn="ctr"/>
                      <a:r>
                        <a:rPr lang="en-US" sz="1000" b="0" i="0" u="none" strike="noStrike">
                          <a:solidFill>
                            <a:srgbClr val="000000"/>
                          </a:solidFill>
                          <a:effectLst/>
                          <a:latin typeface="Arial" panose="020B0604020202020204" pitchFamily="34" charset="0"/>
                        </a:rPr>
                        <a:t>Class C</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0.06%</a:t>
                      </a:r>
                    </a:p>
                  </a:txBody>
                  <a:tcPr marL="6233" marR="6233" marT="623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0.28%</a:t>
                      </a:r>
                    </a:p>
                  </a:txBody>
                  <a:tcPr marL="6233" marR="6233" marT="6233"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0.20%</a:t>
                      </a:r>
                    </a:p>
                  </a:txBody>
                  <a:tcPr marL="6233" marR="6233" marT="6233"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6233" marR="6233" marT="6233"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112%</a:t>
                      </a: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76052757"/>
                  </a:ext>
                </a:extLst>
              </a:tr>
              <a:tr h="140590">
                <a:tc>
                  <a:txBody>
                    <a:bodyPr/>
                    <a:lstStyle/>
                    <a:p>
                      <a:pPr algn="ctr" fontAlgn="ctr"/>
                      <a:r>
                        <a:rPr lang="en-US" sz="1000" b="0" i="0" u="none" strike="noStrike">
                          <a:solidFill>
                            <a:srgbClr val="000000"/>
                          </a:solidFill>
                          <a:effectLst/>
                          <a:latin typeface="Arial" panose="020B0604020202020204" pitchFamily="34" charset="0"/>
                        </a:rPr>
                        <a:t>Class E</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0.20%</a:t>
                      </a:r>
                    </a:p>
                  </a:txBody>
                  <a:tcPr marL="6233" marR="6233" marT="623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-0.05%</a:t>
                      </a:r>
                    </a:p>
                  </a:txBody>
                  <a:tcPr marL="6233" marR="6233" marT="623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-0.31%</a:t>
                      </a:r>
                    </a:p>
                  </a:txBody>
                  <a:tcPr marL="6233" marR="6233" marT="6233"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113%</a:t>
                      </a:r>
                    </a:p>
                  </a:txBody>
                  <a:tcPr marL="6233" marR="6233" marT="623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15276491"/>
                  </a:ext>
                </a:extLst>
              </a:tr>
              <a:tr h="140590">
                <a:tc>
                  <a:txBody>
                    <a:bodyPr/>
                    <a:lstStyle/>
                    <a:p>
                      <a:pPr algn="ctr" fontAlgn="ctr"/>
                      <a:r>
                        <a:rPr lang="en-US" sz="1000" b="1" i="0" u="none" strike="noStrike">
                          <a:solidFill>
                            <a:srgbClr val="000000"/>
                          </a:solidFill>
                          <a:effectLst/>
                          <a:latin typeface="Arial" panose="020B0604020202020204" pitchFamily="34" charset="0"/>
                        </a:rPr>
                        <a:t>Overall</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0.11%</a:t>
                      </a:r>
                    </a:p>
                  </a:txBody>
                  <a:tcPr marL="6233" marR="6233" marT="623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0.17%</a:t>
                      </a:r>
                    </a:p>
                  </a:txBody>
                  <a:tcPr marL="6233" marR="6233" marT="623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-0.14%</a:t>
                      </a:r>
                    </a:p>
                  </a:txBody>
                  <a:tcPr marL="6233" marR="6233" marT="623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112%</a:t>
                      </a:r>
                    </a:p>
                  </a:txBody>
                  <a:tcPr marL="6233" marR="6233" marT="623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35052921"/>
                  </a:ext>
                </a:extLst>
              </a:tr>
              <a:tr h="140590">
                <a:tc>
                  <a:txBody>
                    <a:bodyPr/>
                    <a:lstStyle/>
                    <a:p>
                      <a:pPr algn="ctr" fontAlgn="ctr"/>
                      <a:r>
                        <a:rPr lang="en-US" sz="1000" b="0" i="0" u="none" strike="noStrike">
                          <a:solidFill>
                            <a:srgbClr val="000000"/>
                          </a:solidFill>
                          <a:effectLst/>
                          <a:latin typeface="Arial" panose="020B0604020202020204" pitchFamily="34" charset="0"/>
                        </a:rPr>
                        <a:t>Class D</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0.01%</a:t>
                      </a:r>
                    </a:p>
                  </a:txBody>
                  <a:tcPr marL="6233" marR="6233" marT="623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-0.05%</a:t>
                      </a:r>
                    </a:p>
                  </a:txBody>
                  <a:tcPr marL="6233" marR="6233" marT="6233"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-0.12%</a:t>
                      </a:r>
                    </a:p>
                  </a:txBody>
                  <a:tcPr marL="6233" marR="6233" marT="623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6233" marR="6233" marT="623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113%</a:t>
                      </a:r>
                    </a:p>
                  </a:txBody>
                  <a:tcPr marL="6233" marR="6233" marT="623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228364124"/>
                  </a:ext>
                </a:extLst>
              </a:tr>
              <a:tr h="140590">
                <a:tc>
                  <a:txBody>
                    <a:bodyPr/>
                    <a:lstStyle/>
                    <a:p>
                      <a:pPr algn="ctr" fontAlgn="ctr"/>
                      <a:r>
                        <a:rPr lang="en-US" sz="1000" b="0" i="0" u="none" strike="noStrike">
                          <a:solidFill>
                            <a:srgbClr val="000000"/>
                          </a:solidFill>
                          <a:effectLst/>
                          <a:latin typeface="Arial" panose="020B0604020202020204" pitchFamily="34" charset="0"/>
                        </a:rPr>
                        <a:t>Class F</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0.00%</a:t>
                      </a:r>
                    </a:p>
                  </a:txBody>
                  <a:tcPr marL="6233" marR="6233" marT="623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-0.08%</a:t>
                      </a:r>
                    </a:p>
                  </a:txBody>
                  <a:tcPr marL="6233" marR="6233" marT="623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-0.04%</a:t>
                      </a:r>
                    </a:p>
                  </a:txBody>
                  <a:tcPr marL="6233" marR="6233" marT="6233"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113%</a:t>
                      </a:r>
                    </a:p>
                  </a:txBody>
                  <a:tcPr marL="6233" marR="6233" marT="623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9983515"/>
                  </a:ext>
                </a:extLst>
              </a:tr>
            </a:tbl>
          </a:graphicData>
        </a:graphic>
      </p:graphicFrame>
      <p:graphicFrame>
        <p:nvGraphicFramePr>
          <p:cNvPr id="7" name="Table 6">
            <a:extLst>
              <a:ext uri="{FF2B5EF4-FFF2-40B4-BE49-F238E27FC236}">
                <a16:creationId xmlns:a16="http://schemas.microsoft.com/office/drawing/2014/main" id="{4A91E3DC-D3CC-4E5D-9351-67908E939B72}"/>
              </a:ext>
            </a:extLst>
          </p:cNvPr>
          <p:cNvGraphicFramePr>
            <a:graphicFrameLocks noGrp="1"/>
          </p:cNvGraphicFramePr>
          <p:nvPr>
            <p:extLst>
              <p:ext uri="{D42A27DB-BD31-4B8C-83A1-F6EECF244321}">
                <p14:modId xmlns:p14="http://schemas.microsoft.com/office/powerpoint/2010/main" val="1303053308"/>
              </p:ext>
            </p:extLst>
          </p:nvPr>
        </p:nvGraphicFramePr>
        <p:xfrm>
          <a:off x="571730" y="1022018"/>
          <a:ext cx="3991392" cy="5552155"/>
        </p:xfrm>
        <a:graphic>
          <a:graphicData uri="http://schemas.openxmlformats.org/drawingml/2006/table">
            <a:tbl>
              <a:tblPr/>
              <a:tblGrid>
                <a:gridCol w="1109472">
                  <a:extLst>
                    <a:ext uri="{9D8B030D-6E8A-4147-A177-3AD203B41FA5}">
                      <a16:colId xmlns:a16="http://schemas.microsoft.com/office/drawing/2014/main" val="2025035930"/>
                    </a:ext>
                  </a:extLst>
                </a:gridCol>
                <a:gridCol w="576384">
                  <a:extLst>
                    <a:ext uri="{9D8B030D-6E8A-4147-A177-3AD203B41FA5}">
                      <a16:colId xmlns:a16="http://schemas.microsoft.com/office/drawing/2014/main" val="1224688676"/>
                    </a:ext>
                  </a:extLst>
                </a:gridCol>
                <a:gridCol w="576384">
                  <a:extLst>
                    <a:ext uri="{9D8B030D-6E8A-4147-A177-3AD203B41FA5}">
                      <a16:colId xmlns:a16="http://schemas.microsoft.com/office/drawing/2014/main" val="3485643653"/>
                    </a:ext>
                  </a:extLst>
                </a:gridCol>
                <a:gridCol w="576384">
                  <a:extLst>
                    <a:ext uri="{9D8B030D-6E8A-4147-A177-3AD203B41FA5}">
                      <a16:colId xmlns:a16="http://schemas.microsoft.com/office/drawing/2014/main" val="3354472768"/>
                    </a:ext>
                  </a:extLst>
                </a:gridCol>
                <a:gridCol w="576384">
                  <a:extLst>
                    <a:ext uri="{9D8B030D-6E8A-4147-A177-3AD203B41FA5}">
                      <a16:colId xmlns:a16="http://schemas.microsoft.com/office/drawing/2014/main" val="2584540605"/>
                    </a:ext>
                  </a:extLst>
                </a:gridCol>
                <a:gridCol w="576384">
                  <a:extLst>
                    <a:ext uri="{9D8B030D-6E8A-4147-A177-3AD203B41FA5}">
                      <a16:colId xmlns:a16="http://schemas.microsoft.com/office/drawing/2014/main" val="2985003175"/>
                    </a:ext>
                  </a:extLst>
                </a:gridCol>
              </a:tblGrid>
              <a:tr h="132443">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a:solidFill>
                            <a:srgbClr val="000000"/>
                          </a:solidFill>
                          <a:effectLst/>
                          <a:latin typeface="Arial" panose="020B0604020202020204" pitchFamily="34" charset="0"/>
                        </a:rPr>
                        <a:t>All Intra Main10 </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06401138"/>
                  </a:ext>
                </a:extLst>
              </a:tr>
              <a:tr h="132443">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a:solidFill>
                            <a:srgbClr val="000000"/>
                          </a:solidFill>
                          <a:effectLst/>
                          <a:latin typeface="Arial" panose="020B0604020202020204" pitchFamily="34" charset="0"/>
                        </a:rPr>
                        <a:t>Over VTM-4.0</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64725377"/>
                  </a:ext>
                </a:extLst>
              </a:tr>
              <a:tr h="132443">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Y</a:t>
                      </a:r>
                    </a:p>
                  </a:txBody>
                  <a:tcPr marL="6233" marR="6233" marT="623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U</a:t>
                      </a:r>
                    </a:p>
                  </a:txBody>
                  <a:tcPr marL="6233" marR="6233" marT="623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V</a:t>
                      </a:r>
                    </a:p>
                  </a:txBody>
                  <a:tcPr marL="6233" marR="6233" marT="6233"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EncT</a:t>
                      </a:r>
                    </a:p>
                  </a:txBody>
                  <a:tcPr marL="6233" marR="6233" marT="623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DecT</a:t>
                      </a:r>
                    </a:p>
                  </a:txBody>
                  <a:tcPr marL="6233" marR="6233" marT="623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82716485"/>
                  </a:ext>
                </a:extLst>
              </a:tr>
              <a:tr h="132443">
                <a:tc>
                  <a:txBody>
                    <a:bodyPr/>
                    <a:lstStyle/>
                    <a:p>
                      <a:pPr algn="ctr" fontAlgn="ctr"/>
                      <a:r>
                        <a:rPr lang="en-US" sz="1000" b="0" i="0" u="none" strike="noStrike">
                          <a:solidFill>
                            <a:srgbClr val="000000"/>
                          </a:solidFill>
                          <a:effectLst/>
                          <a:latin typeface="Arial" panose="020B0604020202020204" pitchFamily="34" charset="0"/>
                        </a:rPr>
                        <a:t>Class A1</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0.09%</a:t>
                      </a:r>
                    </a:p>
                  </a:txBody>
                  <a:tcPr marL="6233" marR="6233" marT="623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0.08%</a:t>
                      </a:r>
                    </a:p>
                  </a:txBody>
                  <a:tcPr marL="6233" marR="6233" marT="6233"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0.08%</a:t>
                      </a:r>
                    </a:p>
                  </a:txBody>
                  <a:tcPr marL="6233" marR="6233" marT="623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113%</a:t>
                      </a:r>
                    </a:p>
                  </a:txBody>
                  <a:tcPr marL="6233" marR="6233" marT="623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832406515"/>
                  </a:ext>
                </a:extLst>
              </a:tr>
              <a:tr h="132443">
                <a:tc>
                  <a:txBody>
                    <a:bodyPr/>
                    <a:lstStyle/>
                    <a:p>
                      <a:pPr algn="ctr" fontAlgn="ctr"/>
                      <a:r>
                        <a:rPr lang="en-US" sz="1000" b="0" i="0" u="none" strike="noStrike">
                          <a:solidFill>
                            <a:srgbClr val="000000"/>
                          </a:solidFill>
                          <a:effectLst/>
                          <a:latin typeface="Arial" panose="020B0604020202020204" pitchFamily="34" charset="0"/>
                        </a:rPr>
                        <a:t>Class A2</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0.10%</a:t>
                      </a:r>
                    </a:p>
                  </a:txBody>
                  <a:tcPr marL="6233" marR="6233" marT="623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0.07%</a:t>
                      </a:r>
                    </a:p>
                  </a:txBody>
                  <a:tcPr marL="6233" marR="6233" marT="6233"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0.05%</a:t>
                      </a:r>
                    </a:p>
                  </a:txBody>
                  <a:tcPr marL="6233" marR="6233" marT="6233"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102%</a:t>
                      </a:r>
                    </a:p>
                  </a:txBody>
                  <a:tcPr marL="6233" marR="6233" marT="6233"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112%</a:t>
                      </a: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423846913"/>
                  </a:ext>
                </a:extLst>
              </a:tr>
              <a:tr h="132443">
                <a:tc>
                  <a:txBody>
                    <a:bodyPr/>
                    <a:lstStyle/>
                    <a:p>
                      <a:pPr algn="ctr" fontAlgn="ctr"/>
                      <a:r>
                        <a:rPr lang="en-US" sz="1000" b="0" i="0" u="none" strike="noStrike">
                          <a:solidFill>
                            <a:srgbClr val="000000"/>
                          </a:solidFill>
                          <a:effectLst/>
                          <a:latin typeface="Arial" panose="020B0604020202020204" pitchFamily="34" charset="0"/>
                        </a:rPr>
                        <a:t>Class B</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0.05%</a:t>
                      </a:r>
                    </a:p>
                  </a:txBody>
                  <a:tcPr marL="6233" marR="6233" marT="623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0.03%</a:t>
                      </a:r>
                    </a:p>
                  </a:txBody>
                  <a:tcPr marL="6233" marR="6233" marT="6233"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0.04%</a:t>
                      </a:r>
                    </a:p>
                  </a:txBody>
                  <a:tcPr marL="6233" marR="6233" marT="6233"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112%</a:t>
                      </a: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615915614"/>
                  </a:ext>
                </a:extLst>
              </a:tr>
              <a:tr h="132443">
                <a:tc>
                  <a:txBody>
                    <a:bodyPr/>
                    <a:lstStyle/>
                    <a:p>
                      <a:pPr algn="ctr" fontAlgn="ctr"/>
                      <a:r>
                        <a:rPr lang="en-US" sz="1000" b="0" i="0" u="none" strike="noStrike">
                          <a:solidFill>
                            <a:srgbClr val="000000"/>
                          </a:solidFill>
                          <a:effectLst/>
                          <a:latin typeface="Arial" panose="020B0604020202020204" pitchFamily="34" charset="0"/>
                        </a:rPr>
                        <a:t>Class C</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0.05%</a:t>
                      </a:r>
                    </a:p>
                  </a:txBody>
                  <a:tcPr marL="6233" marR="6233" marT="623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0.04%</a:t>
                      </a:r>
                    </a:p>
                  </a:txBody>
                  <a:tcPr marL="6233" marR="6233" marT="6233"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0.06%</a:t>
                      </a:r>
                    </a:p>
                  </a:txBody>
                  <a:tcPr marL="6233" marR="6233" marT="6233"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112%</a:t>
                      </a: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66458429"/>
                  </a:ext>
                </a:extLst>
              </a:tr>
              <a:tr h="132443">
                <a:tc>
                  <a:txBody>
                    <a:bodyPr/>
                    <a:lstStyle/>
                    <a:p>
                      <a:pPr algn="ctr" fontAlgn="ctr"/>
                      <a:r>
                        <a:rPr lang="en-US" sz="1000" b="0" i="0" u="none" strike="noStrike">
                          <a:solidFill>
                            <a:srgbClr val="000000"/>
                          </a:solidFill>
                          <a:effectLst/>
                          <a:latin typeface="Arial" panose="020B0604020202020204" pitchFamily="34" charset="0"/>
                        </a:rPr>
                        <a:t>Class E</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0.11%</a:t>
                      </a:r>
                    </a:p>
                  </a:txBody>
                  <a:tcPr marL="6233" marR="6233" marT="623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0.02%</a:t>
                      </a:r>
                    </a:p>
                  </a:txBody>
                  <a:tcPr marL="6233" marR="6233" marT="623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0.05%</a:t>
                      </a:r>
                    </a:p>
                  </a:txBody>
                  <a:tcPr marL="6233" marR="6233" marT="6233"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113%</a:t>
                      </a:r>
                    </a:p>
                  </a:txBody>
                  <a:tcPr marL="6233" marR="6233" marT="623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685079"/>
                  </a:ext>
                </a:extLst>
              </a:tr>
              <a:tr h="132443">
                <a:tc>
                  <a:txBody>
                    <a:bodyPr/>
                    <a:lstStyle/>
                    <a:p>
                      <a:pPr algn="ctr" fontAlgn="ctr"/>
                      <a:r>
                        <a:rPr lang="en-US" sz="1000" b="1" i="0" u="none" strike="noStrike">
                          <a:solidFill>
                            <a:srgbClr val="000000"/>
                          </a:solidFill>
                          <a:effectLst/>
                          <a:latin typeface="Arial" panose="020B0604020202020204" pitchFamily="34" charset="0"/>
                        </a:rPr>
                        <a:t>Overall </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0.08%</a:t>
                      </a:r>
                    </a:p>
                  </a:txBody>
                  <a:tcPr marL="6233" marR="6233" marT="623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0.05%</a:t>
                      </a:r>
                    </a:p>
                  </a:txBody>
                  <a:tcPr marL="6233" marR="6233" marT="623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0.05%</a:t>
                      </a:r>
                    </a:p>
                  </a:txBody>
                  <a:tcPr marL="6233" marR="6233" marT="623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113%</a:t>
                      </a:r>
                    </a:p>
                  </a:txBody>
                  <a:tcPr marL="6233" marR="6233" marT="623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32942898"/>
                  </a:ext>
                </a:extLst>
              </a:tr>
              <a:tr h="132443">
                <a:tc>
                  <a:txBody>
                    <a:bodyPr/>
                    <a:lstStyle/>
                    <a:p>
                      <a:pPr algn="ctr" fontAlgn="ctr"/>
                      <a:r>
                        <a:rPr lang="en-US" sz="1000" b="0" i="0" u="none" strike="noStrike">
                          <a:solidFill>
                            <a:srgbClr val="000000"/>
                          </a:solidFill>
                          <a:effectLst/>
                          <a:latin typeface="Arial" panose="020B0604020202020204" pitchFamily="34" charset="0"/>
                        </a:rPr>
                        <a:t>Class D</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0.03%</a:t>
                      </a:r>
                    </a:p>
                  </a:txBody>
                  <a:tcPr marL="6233" marR="6233" marT="623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0.03%</a:t>
                      </a:r>
                    </a:p>
                  </a:txBody>
                  <a:tcPr marL="6233" marR="6233" marT="6233"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0.04%</a:t>
                      </a:r>
                    </a:p>
                  </a:txBody>
                  <a:tcPr marL="6233" marR="6233" marT="623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112%</a:t>
                      </a:r>
                    </a:p>
                  </a:txBody>
                  <a:tcPr marL="6233" marR="6233" marT="623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374668532"/>
                  </a:ext>
                </a:extLst>
              </a:tr>
              <a:tr h="132443">
                <a:tc>
                  <a:txBody>
                    <a:bodyPr/>
                    <a:lstStyle/>
                    <a:p>
                      <a:pPr algn="ctr" fontAlgn="ctr"/>
                      <a:r>
                        <a:rPr lang="en-US" sz="1000" b="0" i="0" u="none" strike="noStrike">
                          <a:solidFill>
                            <a:srgbClr val="000000"/>
                          </a:solidFill>
                          <a:effectLst/>
                          <a:latin typeface="Arial" panose="020B0604020202020204" pitchFamily="34" charset="0"/>
                        </a:rPr>
                        <a:t>Class F</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0.06%</a:t>
                      </a:r>
                    </a:p>
                  </a:txBody>
                  <a:tcPr marL="6233" marR="6233" marT="623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0.02%</a:t>
                      </a:r>
                    </a:p>
                  </a:txBody>
                  <a:tcPr marL="6233" marR="6233" marT="623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0.02%</a:t>
                      </a:r>
                    </a:p>
                  </a:txBody>
                  <a:tcPr marL="6233" marR="6233" marT="6233"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112%</a:t>
                      </a:r>
                    </a:p>
                  </a:txBody>
                  <a:tcPr marL="6233" marR="6233" marT="623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54200369"/>
                  </a:ext>
                </a:extLst>
              </a:tr>
              <a:tr h="132443">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89219928"/>
                  </a:ext>
                </a:extLst>
              </a:tr>
              <a:tr h="132443">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a:solidFill>
                            <a:srgbClr val="000000"/>
                          </a:solidFill>
                          <a:effectLst/>
                          <a:latin typeface="Arial" panose="020B0604020202020204" pitchFamily="34" charset="0"/>
                        </a:rPr>
                        <a:t>Random Access Main 10</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62560575"/>
                  </a:ext>
                </a:extLst>
              </a:tr>
              <a:tr h="132443">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a:solidFill>
                            <a:srgbClr val="000000"/>
                          </a:solidFill>
                          <a:effectLst/>
                          <a:latin typeface="Arial" panose="020B0604020202020204" pitchFamily="34" charset="0"/>
                        </a:rPr>
                        <a:t>Over VTM-4.0</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89242746"/>
                  </a:ext>
                </a:extLst>
              </a:tr>
              <a:tr h="132443">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Y</a:t>
                      </a:r>
                    </a:p>
                  </a:txBody>
                  <a:tcPr marL="6233" marR="6233" marT="623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U</a:t>
                      </a:r>
                    </a:p>
                  </a:txBody>
                  <a:tcPr marL="6233" marR="6233" marT="623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V</a:t>
                      </a:r>
                    </a:p>
                  </a:txBody>
                  <a:tcPr marL="6233" marR="6233" marT="6233"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EncT</a:t>
                      </a:r>
                    </a:p>
                  </a:txBody>
                  <a:tcPr marL="6233" marR="6233" marT="623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DecT</a:t>
                      </a:r>
                    </a:p>
                  </a:txBody>
                  <a:tcPr marL="6233" marR="6233" marT="623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93840297"/>
                  </a:ext>
                </a:extLst>
              </a:tr>
              <a:tr h="132443">
                <a:tc>
                  <a:txBody>
                    <a:bodyPr/>
                    <a:lstStyle/>
                    <a:p>
                      <a:pPr algn="ctr" fontAlgn="ctr"/>
                      <a:r>
                        <a:rPr lang="en-US" sz="1000" b="0" i="0" u="none" strike="noStrike">
                          <a:solidFill>
                            <a:srgbClr val="000000"/>
                          </a:solidFill>
                          <a:effectLst/>
                          <a:latin typeface="Arial" panose="020B0604020202020204" pitchFamily="34" charset="0"/>
                        </a:rPr>
                        <a:t>Class A1</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0.10%</a:t>
                      </a:r>
                    </a:p>
                  </a:txBody>
                  <a:tcPr marL="6233" marR="6233" marT="623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0.16%</a:t>
                      </a:r>
                    </a:p>
                  </a:txBody>
                  <a:tcPr marL="6233" marR="6233" marT="6233"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0.07%</a:t>
                      </a:r>
                    </a:p>
                  </a:txBody>
                  <a:tcPr marL="6233" marR="6233" marT="623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113%</a:t>
                      </a:r>
                    </a:p>
                  </a:txBody>
                  <a:tcPr marL="6233" marR="6233" marT="623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352377044"/>
                  </a:ext>
                </a:extLst>
              </a:tr>
              <a:tr h="132443">
                <a:tc>
                  <a:txBody>
                    <a:bodyPr/>
                    <a:lstStyle/>
                    <a:p>
                      <a:pPr algn="ctr" fontAlgn="ctr"/>
                      <a:r>
                        <a:rPr lang="en-US" sz="1000" b="0" i="0" u="none" strike="noStrike">
                          <a:solidFill>
                            <a:srgbClr val="000000"/>
                          </a:solidFill>
                          <a:effectLst/>
                          <a:latin typeface="Arial" panose="020B0604020202020204" pitchFamily="34" charset="0"/>
                        </a:rPr>
                        <a:t>Class A2</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0.12%</a:t>
                      </a:r>
                    </a:p>
                  </a:txBody>
                  <a:tcPr marL="6233" marR="6233" marT="623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-0.12%</a:t>
                      </a:r>
                    </a:p>
                  </a:txBody>
                  <a:tcPr marL="6233" marR="6233" marT="6233"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0.09%</a:t>
                      </a:r>
                    </a:p>
                  </a:txBody>
                  <a:tcPr marL="6233" marR="6233" marT="6233"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102%</a:t>
                      </a:r>
                    </a:p>
                  </a:txBody>
                  <a:tcPr marL="6233" marR="6233" marT="6233"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112%</a:t>
                      </a: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580103055"/>
                  </a:ext>
                </a:extLst>
              </a:tr>
              <a:tr h="132443">
                <a:tc>
                  <a:txBody>
                    <a:bodyPr/>
                    <a:lstStyle/>
                    <a:p>
                      <a:pPr algn="ctr" fontAlgn="ctr"/>
                      <a:r>
                        <a:rPr lang="en-US" sz="1000" b="0" i="0" u="none" strike="noStrike">
                          <a:solidFill>
                            <a:srgbClr val="000000"/>
                          </a:solidFill>
                          <a:effectLst/>
                          <a:latin typeface="Arial" panose="020B0604020202020204" pitchFamily="34" charset="0"/>
                        </a:rPr>
                        <a:t>Class B</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0.09%</a:t>
                      </a:r>
                    </a:p>
                  </a:txBody>
                  <a:tcPr marL="6233" marR="6233" marT="623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0.06%</a:t>
                      </a:r>
                    </a:p>
                  </a:txBody>
                  <a:tcPr marL="6233" marR="6233" marT="6233"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0.03%</a:t>
                      </a:r>
                    </a:p>
                  </a:txBody>
                  <a:tcPr marL="6233" marR="6233" marT="6233"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6233" marR="6233" marT="6233"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112%</a:t>
                      </a: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25842905"/>
                  </a:ext>
                </a:extLst>
              </a:tr>
              <a:tr h="132443">
                <a:tc>
                  <a:txBody>
                    <a:bodyPr/>
                    <a:lstStyle/>
                    <a:p>
                      <a:pPr algn="ctr" fontAlgn="ctr"/>
                      <a:r>
                        <a:rPr lang="en-US" sz="1000" b="0" i="0" u="none" strike="noStrike">
                          <a:solidFill>
                            <a:srgbClr val="000000"/>
                          </a:solidFill>
                          <a:effectLst/>
                          <a:latin typeface="Arial" panose="020B0604020202020204" pitchFamily="34" charset="0"/>
                        </a:rPr>
                        <a:t>Class C</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0.07%</a:t>
                      </a:r>
                    </a:p>
                  </a:txBody>
                  <a:tcPr marL="6233" marR="6233" marT="623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0.07%</a:t>
                      </a:r>
                    </a:p>
                  </a:txBody>
                  <a:tcPr marL="6233" marR="6233" marT="6233"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-0.09%</a:t>
                      </a:r>
                    </a:p>
                  </a:txBody>
                  <a:tcPr marL="6233" marR="6233" marT="6233"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112%</a:t>
                      </a: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07134972"/>
                  </a:ext>
                </a:extLst>
              </a:tr>
              <a:tr h="132443">
                <a:tc>
                  <a:txBody>
                    <a:bodyPr/>
                    <a:lstStyle/>
                    <a:p>
                      <a:pPr algn="ctr" fontAlgn="ctr"/>
                      <a:r>
                        <a:rPr lang="en-US" sz="1000" b="0" i="0" u="none" strike="noStrike">
                          <a:solidFill>
                            <a:srgbClr val="000000"/>
                          </a:solidFill>
                          <a:effectLst/>
                          <a:latin typeface="Arial" panose="020B0604020202020204" pitchFamily="34" charset="0"/>
                        </a:rPr>
                        <a:t>Class E</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233" marR="6233" marT="623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233" marR="6233" marT="6233"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233" marR="6233" marT="623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233" marR="6233" marT="623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86345669"/>
                  </a:ext>
                </a:extLst>
              </a:tr>
              <a:tr h="132443">
                <a:tc>
                  <a:txBody>
                    <a:bodyPr/>
                    <a:lstStyle/>
                    <a:p>
                      <a:pPr algn="ctr" fontAlgn="ctr"/>
                      <a:r>
                        <a:rPr lang="en-US" sz="1000" b="1" i="0" u="none" strike="noStrike">
                          <a:solidFill>
                            <a:srgbClr val="000000"/>
                          </a:solidFill>
                          <a:effectLst/>
                          <a:latin typeface="Arial" panose="020B0604020202020204" pitchFamily="34" charset="0"/>
                        </a:rPr>
                        <a:t>Overall</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0.09%</a:t>
                      </a:r>
                    </a:p>
                  </a:txBody>
                  <a:tcPr marL="6233" marR="6233" marT="623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0.05%</a:t>
                      </a:r>
                    </a:p>
                  </a:txBody>
                  <a:tcPr marL="6233" marR="6233" marT="623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0.02%</a:t>
                      </a:r>
                    </a:p>
                  </a:txBody>
                  <a:tcPr marL="6233" marR="6233" marT="623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112%</a:t>
                      </a:r>
                    </a:p>
                  </a:txBody>
                  <a:tcPr marL="6233" marR="6233" marT="623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60605853"/>
                  </a:ext>
                </a:extLst>
              </a:tr>
              <a:tr h="132443">
                <a:tc>
                  <a:txBody>
                    <a:bodyPr/>
                    <a:lstStyle/>
                    <a:p>
                      <a:pPr algn="ctr" fontAlgn="ctr"/>
                      <a:r>
                        <a:rPr lang="en-US" sz="1000" b="0" i="0" u="none" strike="noStrike">
                          <a:solidFill>
                            <a:srgbClr val="000000"/>
                          </a:solidFill>
                          <a:effectLst/>
                          <a:latin typeface="Arial" panose="020B0604020202020204" pitchFamily="34" charset="0"/>
                        </a:rPr>
                        <a:t>Class D</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0.02%</a:t>
                      </a:r>
                    </a:p>
                  </a:txBody>
                  <a:tcPr marL="6233" marR="6233" marT="623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-0.10%</a:t>
                      </a:r>
                    </a:p>
                  </a:txBody>
                  <a:tcPr marL="6233" marR="6233" marT="6233"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0.00%</a:t>
                      </a:r>
                    </a:p>
                  </a:txBody>
                  <a:tcPr marL="6233" marR="6233" marT="623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113%</a:t>
                      </a:r>
                    </a:p>
                  </a:txBody>
                  <a:tcPr marL="6233" marR="6233" marT="623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707832930"/>
                  </a:ext>
                </a:extLst>
              </a:tr>
              <a:tr h="132443">
                <a:tc>
                  <a:txBody>
                    <a:bodyPr/>
                    <a:lstStyle/>
                    <a:p>
                      <a:pPr algn="ctr" fontAlgn="ctr"/>
                      <a:r>
                        <a:rPr lang="en-US" sz="1000" b="0" i="0" u="none" strike="noStrike">
                          <a:solidFill>
                            <a:srgbClr val="000000"/>
                          </a:solidFill>
                          <a:effectLst/>
                          <a:latin typeface="Arial" panose="020B0604020202020204" pitchFamily="34" charset="0"/>
                        </a:rPr>
                        <a:t>Class F</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0.06%</a:t>
                      </a:r>
                    </a:p>
                  </a:txBody>
                  <a:tcPr marL="6233" marR="6233" marT="623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0.04%</a:t>
                      </a:r>
                    </a:p>
                  </a:txBody>
                  <a:tcPr marL="6233" marR="6233" marT="623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0.04%</a:t>
                      </a:r>
                    </a:p>
                  </a:txBody>
                  <a:tcPr marL="6233" marR="6233" marT="6233"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112%</a:t>
                      </a:r>
                    </a:p>
                  </a:txBody>
                  <a:tcPr marL="6233" marR="6233" marT="623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82878621"/>
                  </a:ext>
                </a:extLst>
              </a:tr>
              <a:tr h="132443">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00" b="0" i="0" u="none" strike="noStrike">
                        <a:solidFill>
                          <a:srgbClr val="000000"/>
                        </a:solidFill>
                        <a:effectLst/>
                        <a:latin typeface="Arial" panose="020B0604020202020204" pitchFamily="34" charset="0"/>
                      </a:endParaRPr>
                    </a:p>
                  </a:txBody>
                  <a:tcPr marL="6233" marR="6233" marT="623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Arial" panose="020B0604020202020204" pitchFamily="34" charset="0"/>
                      </a:endParaRPr>
                    </a:p>
                  </a:txBody>
                  <a:tcPr marL="6233" marR="6233" marT="623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Arial" panose="020B0604020202020204" pitchFamily="34" charset="0"/>
                      </a:endParaRPr>
                    </a:p>
                  </a:txBody>
                  <a:tcPr marL="6233" marR="6233" marT="623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Arial" panose="020B0604020202020204" pitchFamily="34" charset="0"/>
                      </a:endParaRPr>
                    </a:p>
                  </a:txBody>
                  <a:tcPr marL="6233" marR="6233" marT="623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Arial" panose="020B0604020202020204" pitchFamily="34" charset="0"/>
                      </a:endParaRPr>
                    </a:p>
                  </a:txBody>
                  <a:tcPr marL="6233" marR="6233" marT="623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75314052"/>
                  </a:ext>
                </a:extLst>
              </a:tr>
              <a:tr h="132443">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a:solidFill>
                            <a:srgbClr val="000000"/>
                          </a:solidFill>
                          <a:effectLst/>
                          <a:latin typeface="Arial" panose="020B0604020202020204" pitchFamily="34" charset="0"/>
                        </a:rPr>
                        <a:t>Low delay B Main10 </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64771555"/>
                  </a:ext>
                </a:extLst>
              </a:tr>
              <a:tr h="132443">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a:solidFill>
                            <a:srgbClr val="000000"/>
                          </a:solidFill>
                          <a:effectLst/>
                          <a:latin typeface="Arial" panose="020B0604020202020204" pitchFamily="34" charset="0"/>
                        </a:rPr>
                        <a:t>Over VTM-4.0</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40178816"/>
                  </a:ext>
                </a:extLst>
              </a:tr>
              <a:tr h="132443">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Y</a:t>
                      </a:r>
                    </a:p>
                  </a:txBody>
                  <a:tcPr marL="6233" marR="6233" marT="623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U</a:t>
                      </a:r>
                    </a:p>
                  </a:txBody>
                  <a:tcPr marL="6233" marR="6233" marT="623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V</a:t>
                      </a:r>
                    </a:p>
                  </a:txBody>
                  <a:tcPr marL="6233" marR="6233" marT="6233"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EncT</a:t>
                      </a:r>
                    </a:p>
                  </a:txBody>
                  <a:tcPr marL="6233" marR="6233" marT="623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DecT</a:t>
                      </a:r>
                    </a:p>
                  </a:txBody>
                  <a:tcPr marL="6233" marR="6233" marT="623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00021526"/>
                  </a:ext>
                </a:extLst>
              </a:tr>
              <a:tr h="132443">
                <a:tc>
                  <a:txBody>
                    <a:bodyPr/>
                    <a:lstStyle/>
                    <a:p>
                      <a:pPr algn="ctr" fontAlgn="ctr"/>
                      <a:r>
                        <a:rPr lang="en-US" sz="1000" b="0" i="0" u="none" strike="noStrike">
                          <a:solidFill>
                            <a:srgbClr val="000000"/>
                          </a:solidFill>
                          <a:effectLst/>
                          <a:latin typeface="Arial" panose="020B0604020202020204" pitchFamily="34" charset="0"/>
                        </a:rPr>
                        <a:t>Class A1</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233" marR="6233" marT="623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233" marR="6233" marT="6233"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233" marR="6233" marT="623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233" marR="6233" marT="623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233" marR="6233" marT="623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784674470"/>
                  </a:ext>
                </a:extLst>
              </a:tr>
              <a:tr h="132443">
                <a:tc>
                  <a:txBody>
                    <a:bodyPr/>
                    <a:lstStyle/>
                    <a:p>
                      <a:pPr algn="ctr" fontAlgn="ctr"/>
                      <a:r>
                        <a:rPr lang="en-US" sz="1000" b="0" i="0" u="none" strike="noStrike">
                          <a:solidFill>
                            <a:srgbClr val="000000"/>
                          </a:solidFill>
                          <a:effectLst/>
                          <a:latin typeface="Arial" panose="020B0604020202020204" pitchFamily="34" charset="0"/>
                        </a:rPr>
                        <a:t>Class A2</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233" marR="6233" marT="623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233" marR="6233" marT="6233"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233" marR="6233" marT="6233"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911588215"/>
                  </a:ext>
                </a:extLst>
              </a:tr>
              <a:tr h="132443">
                <a:tc>
                  <a:txBody>
                    <a:bodyPr/>
                    <a:lstStyle/>
                    <a:p>
                      <a:pPr algn="ctr" fontAlgn="ctr"/>
                      <a:r>
                        <a:rPr lang="en-US" sz="1000" b="0" i="0" u="none" strike="noStrike">
                          <a:solidFill>
                            <a:srgbClr val="000000"/>
                          </a:solidFill>
                          <a:effectLst/>
                          <a:latin typeface="Arial" panose="020B0604020202020204" pitchFamily="34" charset="0"/>
                        </a:rPr>
                        <a:t>Class B</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0.08%</a:t>
                      </a:r>
                    </a:p>
                  </a:txBody>
                  <a:tcPr marL="6233" marR="6233" marT="623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-0.04%</a:t>
                      </a:r>
                    </a:p>
                  </a:txBody>
                  <a:tcPr marL="6233" marR="6233" marT="6233"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-0.23%</a:t>
                      </a:r>
                    </a:p>
                  </a:txBody>
                  <a:tcPr marL="6233" marR="6233" marT="6233"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113%</a:t>
                      </a: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227237515"/>
                  </a:ext>
                </a:extLst>
              </a:tr>
              <a:tr h="132443">
                <a:tc>
                  <a:txBody>
                    <a:bodyPr/>
                    <a:lstStyle/>
                    <a:p>
                      <a:pPr algn="ctr" fontAlgn="ctr"/>
                      <a:r>
                        <a:rPr lang="en-US" sz="1000" b="0" i="0" u="none" strike="noStrike">
                          <a:solidFill>
                            <a:srgbClr val="000000"/>
                          </a:solidFill>
                          <a:effectLst/>
                          <a:latin typeface="Arial" panose="020B0604020202020204" pitchFamily="34" charset="0"/>
                        </a:rPr>
                        <a:t>Class C</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0.03%</a:t>
                      </a:r>
                    </a:p>
                  </a:txBody>
                  <a:tcPr marL="6233" marR="6233" marT="623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0.17%</a:t>
                      </a:r>
                    </a:p>
                  </a:txBody>
                  <a:tcPr marL="6233" marR="6233" marT="6233"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0.18%</a:t>
                      </a:r>
                    </a:p>
                  </a:txBody>
                  <a:tcPr marL="6233" marR="6233" marT="6233"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113%</a:t>
                      </a: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67258910"/>
                  </a:ext>
                </a:extLst>
              </a:tr>
              <a:tr h="132443">
                <a:tc>
                  <a:txBody>
                    <a:bodyPr/>
                    <a:lstStyle/>
                    <a:p>
                      <a:pPr algn="ctr" fontAlgn="ctr"/>
                      <a:r>
                        <a:rPr lang="en-US" sz="1000" b="0" i="0" u="none" strike="noStrike">
                          <a:solidFill>
                            <a:srgbClr val="000000"/>
                          </a:solidFill>
                          <a:effectLst/>
                          <a:latin typeface="Arial" panose="020B0604020202020204" pitchFamily="34" charset="0"/>
                        </a:rPr>
                        <a:t>Class E</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0.35%</a:t>
                      </a:r>
                    </a:p>
                  </a:txBody>
                  <a:tcPr marL="6233" marR="6233" marT="623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0.02%</a:t>
                      </a:r>
                    </a:p>
                  </a:txBody>
                  <a:tcPr marL="6233" marR="6233" marT="623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-0.54%</a:t>
                      </a:r>
                    </a:p>
                  </a:txBody>
                  <a:tcPr marL="6233" marR="6233" marT="6233"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112%</a:t>
                      </a:r>
                    </a:p>
                  </a:txBody>
                  <a:tcPr marL="6233" marR="6233" marT="623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6821490"/>
                  </a:ext>
                </a:extLst>
              </a:tr>
              <a:tr h="132443">
                <a:tc>
                  <a:txBody>
                    <a:bodyPr/>
                    <a:lstStyle/>
                    <a:p>
                      <a:pPr algn="ctr" fontAlgn="ctr"/>
                      <a:r>
                        <a:rPr lang="en-US" sz="1000" b="1" i="0" u="none" strike="noStrike">
                          <a:solidFill>
                            <a:srgbClr val="000000"/>
                          </a:solidFill>
                          <a:effectLst/>
                          <a:latin typeface="Arial" panose="020B0604020202020204" pitchFamily="34" charset="0"/>
                        </a:rPr>
                        <a:t>Overall</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0.13%</a:t>
                      </a:r>
                    </a:p>
                  </a:txBody>
                  <a:tcPr marL="6233" marR="6233" marT="623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0.04%</a:t>
                      </a:r>
                    </a:p>
                  </a:txBody>
                  <a:tcPr marL="6233" marR="6233" marT="623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-0.17%</a:t>
                      </a:r>
                    </a:p>
                  </a:txBody>
                  <a:tcPr marL="6233" marR="6233" marT="623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113%</a:t>
                      </a:r>
                    </a:p>
                  </a:txBody>
                  <a:tcPr marL="6233" marR="6233" marT="623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56250136"/>
                  </a:ext>
                </a:extLst>
              </a:tr>
              <a:tr h="132443">
                <a:tc>
                  <a:txBody>
                    <a:bodyPr/>
                    <a:lstStyle/>
                    <a:p>
                      <a:pPr algn="ctr" fontAlgn="ctr"/>
                      <a:r>
                        <a:rPr lang="en-US" sz="1000" b="0" i="0" u="none" strike="noStrike">
                          <a:solidFill>
                            <a:srgbClr val="000000"/>
                          </a:solidFill>
                          <a:effectLst/>
                          <a:latin typeface="Arial" panose="020B0604020202020204" pitchFamily="34" charset="0"/>
                        </a:rPr>
                        <a:t>Class D</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-0.02%</a:t>
                      </a:r>
                    </a:p>
                  </a:txBody>
                  <a:tcPr marL="6233" marR="6233" marT="623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0.09%</a:t>
                      </a:r>
                    </a:p>
                  </a:txBody>
                  <a:tcPr marL="6233" marR="6233" marT="6233"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-0.38%</a:t>
                      </a:r>
                    </a:p>
                  </a:txBody>
                  <a:tcPr marL="6233" marR="6233" marT="623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112%</a:t>
                      </a:r>
                    </a:p>
                  </a:txBody>
                  <a:tcPr marL="6233" marR="6233" marT="623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156107443"/>
                  </a:ext>
                </a:extLst>
              </a:tr>
              <a:tr h="132443">
                <a:tc>
                  <a:txBody>
                    <a:bodyPr/>
                    <a:lstStyle/>
                    <a:p>
                      <a:pPr algn="ctr" fontAlgn="ctr"/>
                      <a:r>
                        <a:rPr lang="en-US" sz="1000" b="0" i="0" u="none" strike="noStrike">
                          <a:solidFill>
                            <a:srgbClr val="000000"/>
                          </a:solidFill>
                          <a:effectLst/>
                          <a:latin typeface="Arial" panose="020B0604020202020204" pitchFamily="34" charset="0"/>
                        </a:rPr>
                        <a:t>Class F</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0.08%</a:t>
                      </a:r>
                    </a:p>
                  </a:txBody>
                  <a:tcPr marL="6233" marR="6233" marT="623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0.28%</a:t>
                      </a:r>
                    </a:p>
                  </a:txBody>
                  <a:tcPr marL="6233" marR="6233" marT="623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-0.32%</a:t>
                      </a:r>
                    </a:p>
                  </a:txBody>
                  <a:tcPr marL="6233" marR="6233" marT="6233"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112%</a:t>
                      </a:r>
                    </a:p>
                  </a:txBody>
                  <a:tcPr marL="6233" marR="6233" marT="623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57288778"/>
                  </a:ext>
                </a:extLst>
              </a:tr>
            </a:tbl>
          </a:graphicData>
        </a:graphic>
      </p:graphicFrame>
    </p:spTree>
    <p:extLst>
      <p:ext uri="{BB962C8B-B14F-4D97-AF65-F5344CB8AC3E}">
        <p14:creationId xmlns:p14="http://schemas.microsoft.com/office/powerpoint/2010/main" val="194244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1429C1-2452-46DB-B46F-E81DE7E8F90B}"/>
              </a:ext>
            </a:extLst>
          </p:cNvPr>
          <p:cNvSpPr>
            <a:spLocks noGrp="1"/>
          </p:cNvSpPr>
          <p:nvPr>
            <p:ph type="title"/>
          </p:nvPr>
        </p:nvSpPr>
        <p:spPr>
          <a:xfrm>
            <a:off x="401152" y="69548"/>
            <a:ext cx="11210239" cy="429028"/>
          </a:xfrm>
        </p:spPr>
        <p:txBody>
          <a:bodyPr/>
          <a:lstStyle/>
          <a:p>
            <a:r>
              <a:rPr lang="en-US" dirty="0"/>
              <a:t>Results</a:t>
            </a:r>
          </a:p>
        </p:txBody>
      </p:sp>
      <p:sp>
        <p:nvSpPr>
          <p:cNvPr id="4" name="Subtitle 3">
            <a:extLst>
              <a:ext uri="{FF2B5EF4-FFF2-40B4-BE49-F238E27FC236}">
                <a16:creationId xmlns:a16="http://schemas.microsoft.com/office/drawing/2014/main" id="{B8114E47-4179-49DF-8E40-49B484D16F7E}"/>
              </a:ext>
            </a:extLst>
          </p:cNvPr>
          <p:cNvSpPr>
            <a:spLocks noGrp="1"/>
          </p:cNvSpPr>
          <p:nvPr>
            <p:ph type="subTitle" idx="1"/>
          </p:nvPr>
        </p:nvSpPr>
        <p:spPr>
          <a:xfrm>
            <a:off x="452783" y="521099"/>
            <a:ext cx="11202619" cy="431657"/>
          </a:xfrm>
        </p:spPr>
        <p:txBody>
          <a:bodyPr/>
          <a:lstStyle/>
          <a:p>
            <a:r>
              <a:rPr lang="en-US" dirty="0"/>
              <a:t>On top of CE5-1.2,        				on top of CE5-1.3</a:t>
            </a:r>
          </a:p>
        </p:txBody>
      </p:sp>
      <p:sp>
        <p:nvSpPr>
          <p:cNvPr id="6" name="Footer Placeholder 4">
            <a:extLst>
              <a:ext uri="{FF2B5EF4-FFF2-40B4-BE49-F238E27FC236}">
                <a16:creationId xmlns:a16="http://schemas.microsoft.com/office/drawing/2014/main" id="{430B9BB5-1F3D-44E6-9AD4-6445AF8F0838}"/>
              </a:ext>
            </a:extLst>
          </p:cNvPr>
          <p:cNvSpPr>
            <a:spLocks noGrp="1"/>
          </p:cNvSpPr>
          <p:nvPr>
            <p:ph type="ftr" sz="quarter" idx="3"/>
          </p:nvPr>
        </p:nvSpPr>
        <p:spPr>
          <a:xfrm>
            <a:off x="493713" y="6484938"/>
            <a:ext cx="10223500" cy="188912"/>
          </a:xfrm>
        </p:spPr>
        <p:txBody>
          <a:bodyPr/>
          <a:lstStyle/>
          <a:p>
            <a:r>
              <a:rPr lang="en-US" sz="1600" b="1" dirty="0">
                <a:solidFill>
                  <a:schemeClr val="tx1"/>
                </a:solidFill>
              </a:rPr>
              <a:t>Thanks MediaTek for crosschecking</a:t>
            </a:r>
          </a:p>
        </p:txBody>
      </p:sp>
      <p:graphicFrame>
        <p:nvGraphicFramePr>
          <p:cNvPr id="5" name="Table 4">
            <a:extLst>
              <a:ext uri="{FF2B5EF4-FFF2-40B4-BE49-F238E27FC236}">
                <a16:creationId xmlns:a16="http://schemas.microsoft.com/office/drawing/2014/main" id="{86692894-DE73-43C8-A61F-EA6EA9894AF0}"/>
              </a:ext>
            </a:extLst>
          </p:cNvPr>
          <p:cNvGraphicFramePr>
            <a:graphicFrameLocks noGrp="1"/>
          </p:cNvGraphicFramePr>
          <p:nvPr>
            <p:extLst>
              <p:ext uri="{D42A27DB-BD31-4B8C-83A1-F6EECF244321}">
                <p14:modId xmlns:p14="http://schemas.microsoft.com/office/powerpoint/2010/main" val="367744227"/>
              </p:ext>
            </p:extLst>
          </p:nvPr>
        </p:nvGraphicFramePr>
        <p:xfrm>
          <a:off x="493713" y="932783"/>
          <a:ext cx="4075226" cy="5552155"/>
        </p:xfrm>
        <a:graphic>
          <a:graphicData uri="http://schemas.openxmlformats.org/drawingml/2006/table">
            <a:tbl>
              <a:tblPr/>
              <a:tblGrid>
                <a:gridCol w="1132776">
                  <a:extLst>
                    <a:ext uri="{9D8B030D-6E8A-4147-A177-3AD203B41FA5}">
                      <a16:colId xmlns:a16="http://schemas.microsoft.com/office/drawing/2014/main" val="2501377953"/>
                    </a:ext>
                  </a:extLst>
                </a:gridCol>
                <a:gridCol w="588490">
                  <a:extLst>
                    <a:ext uri="{9D8B030D-6E8A-4147-A177-3AD203B41FA5}">
                      <a16:colId xmlns:a16="http://schemas.microsoft.com/office/drawing/2014/main" val="2579518367"/>
                    </a:ext>
                  </a:extLst>
                </a:gridCol>
                <a:gridCol w="588490">
                  <a:extLst>
                    <a:ext uri="{9D8B030D-6E8A-4147-A177-3AD203B41FA5}">
                      <a16:colId xmlns:a16="http://schemas.microsoft.com/office/drawing/2014/main" val="4149211567"/>
                    </a:ext>
                  </a:extLst>
                </a:gridCol>
                <a:gridCol w="588490">
                  <a:extLst>
                    <a:ext uri="{9D8B030D-6E8A-4147-A177-3AD203B41FA5}">
                      <a16:colId xmlns:a16="http://schemas.microsoft.com/office/drawing/2014/main" val="1548852139"/>
                    </a:ext>
                  </a:extLst>
                </a:gridCol>
                <a:gridCol w="588490">
                  <a:extLst>
                    <a:ext uri="{9D8B030D-6E8A-4147-A177-3AD203B41FA5}">
                      <a16:colId xmlns:a16="http://schemas.microsoft.com/office/drawing/2014/main" val="720856796"/>
                    </a:ext>
                  </a:extLst>
                </a:gridCol>
                <a:gridCol w="588490">
                  <a:extLst>
                    <a:ext uri="{9D8B030D-6E8A-4147-A177-3AD203B41FA5}">
                      <a16:colId xmlns:a16="http://schemas.microsoft.com/office/drawing/2014/main" val="951607899"/>
                    </a:ext>
                  </a:extLst>
                </a:gridCol>
              </a:tblGrid>
              <a:tr h="132443">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a:solidFill>
                            <a:srgbClr val="000000"/>
                          </a:solidFill>
                          <a:effectLst/>
                          <a:latin typeface="Arial" panose="020B0604020202020204" pitchFamily="34" charset="0"/>
                        </a:rPr>
                        <a:t>All Intra Main10 </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61919269"/>
                  </a:ext>
                </a:extLst>
              </a:tr>
              <a:tr h="132443">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a:solidFill>
                            <a:srgbClr val="000000"/>
                          </a:solidFill>
                          <a:effectLst/>
                          <a:latin typeface="Arial" panose="020B0604020202020204" pitchFamily="34" charset="0"/>
                        </a:rPr>
                        <a:t>Over VTM-4.0</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95644959"/>
                  </a:ext>
                </a:extLst>
              </a:tr>
              <a:tr h="132443">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Y</a:t>
                      </a:r>
                    </a:p>
                  </a:txBody>
                  <a:tcPr marL="6233" marR="6233" marT="623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U</a:t>
                      </a:r>
                    </a:p>
                  </a:txBody>
                  <a:tcPr marL="6233" marR="6233" marT="623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V</a:t>
                      </a:r>
                    </a:p>
                  </a:txBody>
                  <a:tcPr marL="6233" marR="6233" marT="6233"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EncT</a:t>
                      </a:r>
                    </a:p>
                  </a:txBody>
                  <a:tcPr marL="6233" marR="6233" marT="623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DecT</a:t>
                      </a:r>
                    </a:p>
                  </a:txBody>
                  <a:tcPr marL="6233" marR="6233" marT="623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50881915"/>
                  </a:ext>
                </a:extLst>
              </a:tr>
              <a:tr h="132443">
                <a:tc>
                  <a:txBody>
                    <a:bodyPr/>
                    <a:lstStyle/>
                    <a:p>
                      <a:pPr algn="ctr" fontAlgn="ctr"/>
                      <a:r>
                        <a:rPr lang="en-US" sz="1000" b="0" i="0" u="none" strike="noStrike">
                          <a:solidFill>
                            <a:srgbClr val="000000"/>
                          </a:solidFill>
                          <a:effectLst/>
                          <a:latin typeface="Arial" panose="020B0604020202020204" pitchFamily="34" charset="0"/>
                        </a:rPr>
                        <a:t>Class A1</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0.08%</a:t>
                      </a:r>
                    </a:p>
                  </a:txBody>
                  <a:tcPr marL="6233" marR="6233" marT="623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0.22%</a:t>
                      </a:r>
                    </a:p>
                  </a:txBody>
                  <a:tcPr marL="6233" marR="6233" marT="6233"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0.17%</a:t>
                      </a:r>
                    </a:p>
                  </a:txBody>
                  <a:tcPr marL="6233" marR="6233" marT="623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102%</a:t>
                      </a:r>
                    </a:p>
                  </a:txBody>
                  <a:tcPr marL="6233" marR="6233" marT="623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112%</a:t>
                      </a:r>
                    </a:p>
                  </a:txBody>
                  <a:tcPr marL="6233" marR="6233" marT="623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934561400"/>
                  </a:ext>
                </a:extLst>
              </a:tr>
              <a:tr h="132443">
                <a:tc>
                  <a:txBody>
                    <a:bodyPr/>
                    <a:lstStyle/>
                    <a:p>
                      <a:pPr algn="ctr" fontAlgn="ctr"/>
                      <a:r>
                        <a:rPr lang="en-US" sz="1000" b="0" i="0" u="none" strike="noStrike">
                          <a:solidFill>
                            <a:srgbClr val="000000"/>
                          </a:solidFill>
                          <a:effectLst/>
                          <a:latin typeface="Arial" panose="020B0604020202020204" pitchFamily="34" charset="0"/>
                        </a:rPr>
                        <a:t>Class A2</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0.07%</a:t>
                      </a:r>
                    </a:p>
                  </a:txBody>
                  <a:tcPr marL="6233" marR="6233" marT="623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0.13%</a:t>
                      </a:r>
                    </a:p>
                  </a:txBody>
                  <a:tcPr marL="6233" marR="6233" marT="6233"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0.09%</a:t>
                      </a:r>
                    </a:p>
                  </a:txBody>
                  <a:tcPr marL="6233" marR="6233" marT="6233"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113%</a:t>
                      </a: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83688419"/>
                  </a:ext>
                </a:extLst>
              </a:tr>
              <a:tr h="132443">
                <a:tc>
                  <a:txBody>
                    <a:bodyPr/>
                    <a:lstStyle/>
                    <a:p>
                      <a:pPr algn="ctr" fontAlgn="ctr"/>
                      <a:r>
                        <a:rPr lang="en-US" sz="1000" b="0" i="0" u="none" strike="noStrike">
                          <a:solidFill>
                            <a:srgbClr val="000000"/>
                          </a:solidFill>
                          <a:effectLst/>
                          <a:latin typeface="Arial" panose="020B0604020202020204" pitchFamily="34" charset="0"/>
                        </a:rPr>
                        <a:t>Class B</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0.06%</a:t>
                      </a:r>
                    </a:p>
                  </a:txBody>
                  <a:tcPr marL="6233" marR="6233" marT="623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0.08%</a:t>
                      </a:r>
                    </a:p>
                  </a:txBody>
                  <a:tcPr marL="6233" marR="6233" marT="6233"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0.08%</a:t>
                      </a:r>
                    </a:p>
                  </a:txBody>
                  <a:tcPr marL="6233" marR="6233" marT="6233"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102%</a:t>
                      </a:r>
                    </a:p>
                  </a:txBody>
                  <a:tcPr marL="6233" marR="6233" marT="6233"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113%</a:t>
                      </a: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311581509"/>
                  </a:ext>
                </a:extLst>
              </a:tr>
              <a:tr h="132443">
                <a:tc>
                  <a:txBody>
                    <a:bodyPr/>
                    <a:lstStyle/>
                    <a:p>
                      <a:pPr algn="ctr" fontAlgn="ctr"/>
                      <a:r>
                        <a:rPr lang="en-US" sz="1000" b="0" i="0" u="none" strike="noStrike">
                          <a:solidFill>
                            <a:srgbClr val="000000"/>
                          </a:solidFill>
                          <a:effectLst/>
                          <a:latin typeface="Arial" panose="020B0604020202020204" pitchFamily="34" charset="0"/>
                        </a:rPr>
                        <a:t>Class C</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0.05%</a:t>
                      </a:r>
                    </a:p>
                  </a:txBody>
                  <a:tcPr marL="6233" marR="6233" marT="623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0.09%</a:t>
                      </a:r>
                    </a:p>
                  </a:txBody>
                  <a:tcPr marL="6233" marR="6233" marT="6233"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0.12%</a:t>
                      </a:r>
                    </a:p>
                  </a:txBody>
                  <a:tcPr marL="6233" marR="6233" marT="6233"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112%</a:t>
                      </a: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196119346"/>
                  </a:ext>
                </a:extLst>
              </a:tr>
              <a:tr h="132443">
                <a:tc>
                  <a:txBody>
                    <a:bodyPr/>
                    <a:lstStyle/>
                    <a:p>
                      <a:pPr algn="ctr" fontAlgn="ctr"/>
                      <a:r>
                        <a:rPr lang="en-US" sz="1000" b="0" i="0" u="none" strike="noStrike">
                          <a:solidFill>
                            <a:srgbClr val="000000"/>
                          </a:solidFill>
                          <a:effectLst/>
                          <a:latin typeface="Arial" panose="020B0604020202020204" pitchFamily="34" charset="0"/>
                        </a:rPr>
                        <a:t>Class E</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0.11%</a:t>
                      </a:r>
                    </a:p>
                  </a:txBody>
                  <a:tcPr marL="6233" marR="6233" marT="623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0.13%</a:t>
                      </a:r>
                    </a:p>
                  </a:txBody>
                  <a:tcPr marL="6233" marR="6233" marT="623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0.21%</a:t>
                      </a:r>
                    </a:p>
                  </a:txBody>
                  <a:tcPr marL="6233" marR="6233" marT="6233"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112%</a:t>
                      </a:r>
                    </a:p>
                  </a:txBody>
                  <a:tcPr marL="6233" marR="6233" marT="623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40705951"/>
                  </a:ext>
                </a:extLst>
              </a:tr>
              <a:tr h="132443">
                <a:tc>
                  <a:txBody>
                    <a:bodyPr/>
                    <a:lstStyle/>
                    <a:p>
                      <a:pPr algn="ctr" fontAlgn="ctr"/>
                      <a:r>
                        <a:rPr lang="en-US" sz="1000" b="1" i="0" u="none" strike="noStrike">
                          <a:solidFill>
                            <a:srgbClr val="000000"/>
                          </a:solidFill>
                          <a:effectLst/>
                          <a:latin typeface="Arial" panose="020B0604020202020204" pitchFamily="34" charset="0"/>
                        </a:rPr>
                        <a:t>Overall </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0.07%</a:t>
                      </a:r>
                    </a:p>
                  </a:txBody>
                  <a:tcPr marL="6233" marR="6233" marT="623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0.12%</a:t>
                      </a:r>
                    </a:p>
                  </a:txBody>
                  <a:tcPr marL="6233" marR="6233" marT="623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0.13%</a:t>
                      </a:r>
                    </a:p>
                  </a:txBody>
                  <a:tcPr marL="6233" marR="6233" marT="623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112%</a:t>
                      </a:r>
                    </a:p>
                  </a:txBody>
                  <a:tcPr marL="6233" marR="6233" marT="623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03306580"/>
                  </a:ext>
                </a:extLst>
              </a:tr>
              <a:tr h="132443">
                <a:tc>
                  <a:txBody>
                    <a:bodyPr/>
                    <a:lstStyle/>
                    <a:p>
                      <a:pPr algn="ctr" fontAlgn="ctr"/>
                      <a:r>
                        <a:rPr lang="en-US" sz="1000" b="0" i="0" u="none" strike="noStrike">
                          <a:solidFill>
                            <a:srgbClr val="000000"/>
                          </a:solidFill>
                          <a:effectLst/>
                          <a:latin typeface="Arial" panose="020B0604020202020204" pitchFamily="34" charset="0"/>
                        </a:rPr>
                        <a:t>Class D</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0.04%</a:t>
                      </a:r>
                    </a:p>
                  </a:txBody>
                  <a:tcPr marL="6233" marR="6233" marT="623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0.10%</a:t>
                      </a:r>
                    </a:p>
                  </a:txBody>
                  <a:tcPr marL="6233" marR="6233" marT="6233"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0.11%</a:t>
                      </a:r>
                    </a:p>
                  </a:txBody>
                  <a:tcPr marL="6233" marR="6233" marT="623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112%</a:t>
                      </a:r>
                    </a:p>
                  </a:txBody>
                  <a:tcPr marL="6233" marR="6233" marT="623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815246310"/>
                  </a:ext>
                </a:extLst>
              </a:tr>
              <a:tr h="132443">
                <a:tc>
                  <a:txBody>
                    <a:bodyPr/>
                    <a:lstStyle/>
                    <a:p>
                      <a:pPr algn="ctr" fontAlgn="ctr"/>
                      <a:r>
                        <a:rPr lang="en-US" sz="1000" b="0" i="0" u="none" strike="noStrike">
                          <a:solidFill>
                            <a:srgbClr val="000000"/>
                          </a:solidFill>
                          <a:effectLst/>
                          <a:latin typeface="Arial" panose="020B0604020202020204" pitchFamily="34" charset="0"/>
                        </a:rPr>
                        <a:t>Class F</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0.06%</a:t>
                      </a:r>
                    </a:p>
                  </a:txBody>
                  <a:tcPr marL="6233" marR="6233" marT="623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0.06%</a:t>
                      </a:r>
                    </a:p>
                  </a:txBody>
                  <a:tcPr marL="6233" marR="6233" marT="623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0.05%</a:t>
                      </a:r>
                    </a:p>
                  </a:txBody>
                  <a:tcPr marL="6233" marR="6233" marT="6233"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6233" marR="6233" marT="623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113%</a:t>
                      </a:r>
                    </a:p>
                  </a:txBody>
                  <a:tcPr marL="6233" marR="6233" marT="623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71229315"/>
                  </a:ext>
                </a:extLst>
              </a:tr>
              <a:tr h="132443">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94578471"/>
                  </a:ext>
                </a:extLst>
              </a:tr>
              <a:tr h="132443">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a:solidFill>
                            <a:srgbClr val="000000"/>
                          </a:solidFill>
                          <a:effectLst/>
                          <a:latin typeface="Arial" panose="020B0604020202020204" pitchFamily="34" charset="0"/>
                        </a:rPr>
                        <a:t>Random Access Main 10</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41228720"/>
                  </a:ext>
                </a:extLst>
              </a:tr>
              <a:tr h="132443">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a:solidFill>
                            <a:srgbClr val="000000"/>
                          </a:solidFill>
                          <a:effectLst/>
                          <a:latin typeface="Arial" panose="020B0604020202020204" pitchFamily="34" charset="0"/>
                        </a:rPr>
                        <a:t>Over VTM-4.0</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97344697"/>
                  </a:ext>
                </a:extLst>
              </a:tr>
              <a:tr h="132443">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Y</a:t>
                      </a:r>
                    </a:p>
                  </a:txBody>
                  <a:tcPr marL="6233" marR="6233" marT="623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U</a:t>
                      </a:r>
                    </a:p>
                  </a:txBody>
                  <a:tcPr marL="6233" marR="6233" marT="623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V</a:t>
                      </a:r>
                    </a:p>
                  </a:txBody>
                  <a:tcPr marL="6233" marR="6233" marT="6233"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EncT</a:t>
                      </a:r>
                    </a:p>
                  </a:txBody>
                  <a:tcPr marL="6233" marR="6233" marT="623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DecT</a:t>
                      </a:r>
                    </a:p>
                  </a:txBody>
                  <a:tcPr marL="6233" marR="6233" marT="623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56230107"/>
                  </a:ext>
                </a:extLst>
              </a:tr>
              <a:tr h="132443">
                <a:tc>
                  <a:txBody>
                    <a:bodyPr/>
                    <a:lstStyle/>
                    <a:p>
                      <a:pPr algn="ctr" fontAlgn="ctr"/>
                      <a:r>
                        <a:rPr lang="en-US" sz="1000" b="0" i="0" u="none" strike="noStrike">
                          <a:solidFill>
                            <a:srgbClr val="000000"/>
                          </a:solidFill>
                          <a:effectLst/>
                          <a:latin typeface="Arial" panose="020B0604020202020204" pitchFamily="34" charset="0"/>
                        </a:rPr>
                        <a:t>Class A1</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0.11%</a:t>
                      </a:r>
                    </a:p>
                  </a:txBody>
                  <a:tcPr marL="6233" marR="6233" marT="623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0.11%</a:t>
                      </a:r>
                    </a:p>
                  </a:txBody>
                  <a:tcPr marL="6233" marR="6233" marT="6233"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-0.02%</a:t>
                      </a:r>
                    </a:p>
                  </a:txBody>
                  <a:tcPr marL="6233" marR="6233" marT="623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112%</a:t>
                      </a:r>
                    </a:p>
                  </a:txBody>
                  <a:tcPr marL="6233" marR="6233" marT="623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519156111"/>
                  </a:ext>
                </a:extLst>
              </a:tr>
              <a:tr h="132443">
                <a:tc>
                  <a:txBody>
                    <a:bodyPr/>
                    <a:lstStyle/>
                    <a:p>
                      <a:pPr algn="ctr" fontAlgn="ctr"/>
                      <a:r>
                        <a:rPr lang="en-US" sz="1000" b="0" i="0" u="none" strike="noStrike">
                          <a:solidFill>
                            <a:srgbClr val="000000"/>
                          </a:solidFill>
                          <a:effectLst/>
                          <a:latin typeface="Arial" panose="020B0604020202020204" pitchFamily="34" charset="0"/>
                        </a:rPr>
                        <a:t>Class A2</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0.09%</a:t>
                      </a:r>
                    </a:p>
                  </a:txBody>
                  <a:tcPr marL="6233" marR="6233" marT="623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-0.06%</a:t>
                      </a:r>
                    </a:p>
                  </a:txBody>
                  <a:tcPr marL="6233" marR="6233" marT="6233"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0.08%</a:t>
                      </a:r>
                    </a:p>
                  </a:txBody>
                  <a:tcPr marL="6233" marR="6233" marT="6233"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113%</a:t>
                      </a: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738570666"/>
                  </a:ext>
                </a:extLst>
              </a:tr>
              <a:tr h="132443">
                <a:tc>
                  <a:txBody>
                    <a:bodyPr/>
                    <a:lstStyle/>
                    <a:p>
                      <a:pPr algn="ctr" fontAlgn="ctr"/>
                      <a:r>
                        <a:rPr lang="en-US" sz="1000" b="0" i="0" u="none" strike="noStrike">
                          <a:solidFill>
                            <a:srgbClr val="000000"/>
                          </a:solidFill>
                          <a:effectLst/>
                          <a:latin typeface="Arial" panose="020B0604020202020204" pitchFamily="34" charset="0"/>
                        </a:rPr>
                        <a:t>Class B</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0.09%</a:t>
                      </a:r>
                    </a:p>
                  </a:txBody>
                  <a:tcPr marL="6233" marR="6233" marT="623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0.10%</a:t>
                      </a:r>
                    </a:p>
                  </a:txBody>
                  <a:tcPr marL="6233" marR="6233" marT="6233"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0.06%</a:t>
                      </a:r>
                    </a:p>
                  </a:txBody>
                  <a:tcPr marL="6233" marR="6233" marT="6233"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6233" marR="6233" marT="6233"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112%</a:t>
                      </a: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507315898"/>
                  </a:ext>
                </a:extLst>
              </a:tr>
              <a:tr h="132443">
                <a:tc>
                  <a:txBody>
                    <a:bodyPr/>
                    <a:lstStyle/>
                    <a:p>
                      <a:pPr algn="ctr" fontAlgn="ctr"/>
                      <a:r>
                        <a:rPr lang="en-US" sz="1000" b="0" i="0" u="none" strike="noStrike">
                          <a:solidFill>
                            <a:srgbClr val="000000"/>
                          </a:solidFill>
                          <a:effectLst/>
                          <a:latin typeface="Arial" panose="020B0604020202020204" pitchFamily="34" charset="0"/>
                        </a:rPr>
                        <a:t>Class C</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0.07%</a:t>
                      </a:r>
                    </a:p>
                  </a:txBody>
                  <a:tcPr marL="6233" marR="6233" marT="623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-0.02%</a:t>
                      </a:r>
                    </a:p>
                  </a:txBody>
                  <a:tcPr marL="6233" marR="6233" marT="6233"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-0.04%</a:t>
                      </a:r>
                    </a:p>
                  </a:txBody>
                  <a:tcPr marL="6233" marR="6233" marT="6233"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112%</a:t>
                      </a: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038498816"/>
                  </a:ext>
                </a:extLst>
              </a:tr>
              <a:tr h="132443">
                <a:tc>
                  <a:txBody>
                    <a:bodyPr/>
                    <a:lstStyle/>
                    <a:p>
                      <a:pPr algn="ctr" fontAlgn="ctr"/>
                      <a:r>
                        <a:rPr lang="en-US" sz="1000" b="0" i="0" u="none" strike="noStrike">
                          <a:solidFill>
                            <a:srgbClr val="000000"/>
                          </a:solidFill>
                          <a:effectLst/>
                          <a:latin typeface="Arial" panose="020B0604020202020204" pitchFamily="34" charset="0"/>
                        </a:rPr>
                        <a:t>Class E</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233" marR="6233" marT="623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233" marR="6233" marT="6233"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233" marR="6233" marT="623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233" marR="6233" marT="623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93678149"/>
                  </a:ext>
                </a:extLst>
              </a:tr>
              <a:tr h="132443">
                <a:tc>
                  <a:txBody>
                    <a:bodyPr/>
                    <a:lstStyle/>
                    <a:p>
                      <a:pPr algn="ctr" fontAlgn="ctr"/>
                      <a:r>
                        <a:rPr lang="en-US" sz="1000" b="1" i="0" u="none" strike="noStrike">
                          <a:solidFill>
                            <a:srgbClr val="000000"/>
                          </a:solidFill>
                          <a:effectLst/>
                          <a:latin typeface="Arial" panose="020B0604020202020204" pitchFamily="34" charset="0"/>
                        </a:rPr>
                        <a:t>Overall</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0.09%</a:t>
                      </a:r>
                    </a:p>
                  </a:txBody>
                  <a:tcPr marL="6233" marR="6233" marT="623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0.04%</a:t>
                      </a:r>
                    </a:p>
                  </a:txBody>
                  <a:tcPr marL="6233" marR="6233" marT="623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0.02%</a:t>
                      </a:r>
                    </a:p>
                  </a:txBody>
                  <a:tcPr marL="6233" marR="6233" marT="623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112%</a:t>
                      </a:r>
                    </a:p>
                  </a:txBody>
                  <a:tcPr marL="6233" marR="6233" marT="623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73910664"/>
                  </a:ext>
                </a:extLst>
              </a:tr>
              <a:tr h="132443">
                <a:tc>
                  <a:txBody>
                    <a:bodyPr/>
                    <a:lstStyle/>
                    <a:p>
                      <a:pPr algn="ctr" fontAlgn="ctr"/>
                      <a:r>
                        <a:rPr lang="en-US" sz="1000" b="0" i="0" u="none" strike="noStrike">
                          <a:solidFill>
                            <a:srgbClr val="000000"/>
                          </a:solidFill>
                          <a:effectLst/>
                          <a:latin typeface="Arial" panose="020B0604020202020204" pitchFamily="34" charset="0"/>
                        </a:rPr>
                        <a:t>Class D</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0.07%</a:t>
                      </a:r>
                    </a:p>
                  </a:txBody>
                  <a:tcPr marL="6233" marR="6233" marT="623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0.11%</a:t>
                      </a:r>
                    </a:p>
                  </a:txBody>
                  <a:tcPr marL="6233" marR="6233" marT="6233"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0.07%</a:t>
                      </a:r>
                    </a:p>
                  </a:txBody>
                  <a:tcPr marL="6233" marR="6233" marT="623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102%</a:t>
                      </a:r>
                    </a:p>
                  </a:txBody>
                  <a:tcPr marL="6233" marR="6233" marT="623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112%</a:t>
                      </a:r>
                    </a:p>
                  </a:txBody>
                  <a:tcPr marL="6233" marR="6233" marT="623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981819492"/>
                  </a:ext>
                </a:extLst>
              </a:tr>
              <a:tr h="132443">
                <a:tc>
                  <a:txBody>
                    <a:bodyPr/>
                    <a:lstStyle/>
                    <a:p>
                      <a:pPr algn="ctr" fontAlgn="ctr"/>
                      <a:r>
                        <a:rPr lang="en-US" sz="1000" b="0" i="0" u="none" strike="noStrike">
                          <a:solidFill>
                            <a:srgbClr val="000000"/>
                          </a:solidFill>
                          <a:effectLst/>
                          <a:latin typeface="Arial" panose="020B0604020202020204" pitchFamily="34" charset="0"/>
                        </a:rPr>
                        <a:t>Class F</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0.03%</a:t>
                      </a:r>
                    </a:p>
                  </a:txBody>
                  <a:tcPr marL="6233" marR="6233" marT="623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0.08%</a:t>
                      </a:r>
                    </a:p>
                  </a:txBody>
                  <a:tcPr marL="6233" marR="6233" marT="623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0.05%</a:t>
                      </a:r>
                    </a:p>
                  </a:txBody>
                  <a:tcPr marL="6233" marR="6233" marT="6233"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6233" marR="6233" marT="623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112%</a:t>
                      </a:r>
                    </a:p>
                  </a:txBody>
                  <a:tcPr marL="6233" marR="6233" marT="623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99511860"/>
                  </a:ext>
                </a:extLst>
              </a:tr>
              <a:tr h="132443">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00" b="0" i="0" u="none" strike="noStrike">
                        <a:solidFill>
                          <a:srgbClr val="000000"/>
                        </a:solidFill>
                        <a:effectLst/>
                        <a:latin typeface="Arial" panose="020B0604020202020204" pitchFamily="34" charset="0"/>
                      </a:endParaRPr>
                    </a:p>
                  </a:txBody>
                  <a:tcPr marL="6233" marR="6233" marT="623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Arial" panose="020B0604020202020204" pitchFamily="34" charset="0"/>
                      </a:endParaRPr>
                    </a:p>
                  </a:txBody>
                  <a:tcPr marL="6233" marR="6233" marT="623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Arial" panose="020B0604020202020204" pitchFamily="34" charset="0"/>
                      </a:endParaRPr>
                    </a:p>
                  </a:txBody>
                  <a:tcPr marL="6233" marR="6233" marT="623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Arial" panose="020B0604020202020204" pitchFamily="34" charset="0"/>
                      </a:endParaRPr>
                    </a:p>
                  </a:txBody>
                  <a:tcPr marL="6233" marR="6233" marT="623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Arial" panose="020B0604020202020204" pitchFamily="34" charset="0"/>
                      </a:endParaRPr>
                    </a:p>
                  </a:txBody>
                  <a:tcPr marL="6233" marR="6233" marT="623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52865532"/>
                  </a:ext>
                </a:extLst>
              </a:tr>
              <a:tr h="132443">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a:solidFill>
                            <a:srgbClr val="000000"/>
                          </a:solidFill>
                          <a:effectLst/>
                          <a:latin typeface="Arial" panose="020B0604020202020204" pitchFamily="34" charset="0"/>
                        </a:rPr>
                        <a:t>Low delay B Main10 </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197982610"/>
                  </a:ext>
                </a:extLst>
              </a:tr>
              <a:tr h="132443">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a:solidFill>
                            <a:srgbClr val="000000"/>
                          </a:solidFill>
                          <a:effectLst/>
                          <a:latin typeface="Arial" panose="020B0604020202020204" pitchFamily="34" charset="0"/>
                        </a:rPr>
                        <a:t>Over VTM-4.0</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59087916"/>
                  </a:ext>
                </a:extLst>
              </a:tr>
              <a:tr h="132443">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Y</a:t>
                      </a:r>
                    </a:p>
                  </a:txBody>
                  <a:tcPr marL="6233" marR="6233" marT="623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U</a:t>
                      </a:r>
                    </a:p>
                  </a:txBody>
                  <a:tcPr marL="6233" marR="6233" marT="623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V</a:t>
                      </a:r>
                    </a:p>
                  </a:txBody>
                  <a:tcPr marL="6233" marR="6233" marT="6233"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EncT</a:t>
                      </a:r>
                    </a:p>
                  </a:txBody>
                  <a:tcPr marL="6233" marR="6233" marT="623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DecT</a:t>
                      </a:r>
                    </a:p>
                  </a:txBody>
                  <a:tcPr marL="6233" marR="6233" marT="623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8215783"/>
                  </a:ext>
                </a:extLst>
              </a:tr>
              <a:tr h="132443">
                <a:tc>
                  <a:txBody>
                    <a:bodyPr/>
                    <a:lstStyle/>
                    <a:p>
                      <a:pPr algn="ctr" fontAlgn="ctr"/>
                      <a:r>
                        <a:rPr lang="en-US" sz="1000" b="0" i="0" u="none" strike="noStrike">
                          <a:solidFill>
                            <a:srgbClr val="000000"/>
                          </a:solidFill>
                          <a:effectLst/>
                          <a:latin typeface="Arial" panose="020B0604020202020204" pitchFamily="34" charset="0"/>
                        </a:rPr>
                        <a:t>Class A1</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233" marR="6233" marT="623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233" marR="6233" marT="6233"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233" marR="6233" marT="623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233" marR="6233" marT="623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233" marR="6233" marT="623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721593480"/>
                  </a:ext>
                </a:extLst>
              </a:tr>
              <a:tr h="132443">
                <a:tc>
                  <a:txBody>
                    <a:bodyPr/>
                    <a:lstStyle/>
                    <a:p>
                      <a:pPr algn="ctr" fontAlgn="ctr"/>
                      <a:r>
                        <a:rPr lang="en-US" sz="1000" b="0" i="0" u="none" strike="noStrike">
                          <a:solidFill>
                            <a:srgbClr val="000000"/>
                          </a:solidFill>
                          <a:effectLst/>
                          <a:latin typeface="Arial" panose="020B0604020202020204" pitchFamily="34" charset="0"/>
                        </a:rPr>
                        <a:t>Class A2</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233" marR="6233" marT="623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233" marR="6233" marT="6233"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233" marR="6233" marT="6233"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136761564"/>
                  </a:ext>
                </a:extLst>
              </a:tr>
              <a:tr h="132443">
                <a:tc>
                  <a:txBody>
                    <a:bodyPr/>
                    <a:lstStyle/>
                    <a:p>
                      <a:pPr algn="ctr" fontAlgn="ctr"/>
                      <a:r>
                        <a:rPr lang="en-US" sz="1000" b="0" i="0" u="none" strike="noStrike">
                          <a:solidFill>
                            <a:srgbClr val="000000"/>
                          </a:solidFill>
                          <a:effectLst/>
                          <a:latin typeface="Arial" panose="020B0604020202020204" pitchFamily="34" charset="0"/>
                        </a:rPr>
                        <a:t>Class B</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#VALUE!</a:t>
                      </a:r>
                    </a:p>
                  </a:txBody>
                  <a:tcPr marL="6233" marR="6233" marT="623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#VALUE!</a:t>
                      </a:r>
                    </a:p>
                  </a:txBody>
                  <a:tcPr marL="6233" marR="6233" marT="6233"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#VALUE!</a:t>
                      </a:r>
                    </a:p>
                  </a:txBody>
                  <a:tcPr marL="6233" marR="6233" marT="6233"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102%</a:t>
                      </a:r>
                    </a:p>
                  </a:txBody>
                  <a:tcPr marL="6233" marR="6233" marT="6233"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112%</a:t>
                      </a: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292387940"/>
                  </a:ext>
                </a:extLst>
              </a:tr>
              <a:tr h="132443">
                <a:tc>
                  <a:txBody>
                    <a:bodyPr/>
                    <a:lstStyle/>
                    <a:p>
                      <a:pPr algn="ctr" fontAlgn="ctr"/>
                      <a:r>
                        <a:rPr lang="en-US" sz="1000" b="0" i="0" u="none" strike="noStrike">
                          <a:solidFill>
                            <a:srgbClr val="000000"/>
                          </a:solidFill>
                          <a:effectLst/>
                          <a:latin typeface="Arial" panose="020B0604020202020204" pitchFamily="34" charset="0"/>
                        </a:rPr>
                        <a:t>Class C</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0.02%</a:t>
                      </a:r>
                    </a:p>
                  </a:txBody>
                  <a:tcPr marL="6233" marR="6233" marT="623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0.28%</a:t>
                      </a:r>
                    </a:p>
                  </a:txBody>
                  <a:tcPr marL="6233" marR="6233" marT="6233"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0.13%</a:t>
                      </a:r>
                    </a:p>
                  </a:txBody>
                  <a:tcPr marL="6233" marR="6233" marT="6233"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6233" marR="6233" marT="6233"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112%</a:t>
                      </a: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915761573"/>
                  </a:ext>
                </a:extLst>
              </a:tr>
              <a:tr h="132443">
                <a:tc>
                  <a:txBody>
                    <a:bodyPr/>
                    <a:lstStyle/>
                    <a:p>
                      <a:pPr algn="ctr" fontAlgn="ctr"/>
                      <a:r>
                        <a:rPr lang="en-US" sz="1000" b="0" i="0" u="none" strike="noStrike">
                          <a:solidFill>
                            <a:srgbClr val="000000"/>
                          </a:solidFill>
                          <a:effectLst/>
                          <a:latin typeface="Arial" panose="020B0604020202020204" pitchFamily="34" charset="0"/>
                        </a:rPr>
                        <a:t>Class E</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0.20%</a:t>
                      </a:r>
                    </a:p>
                  </a:txBody>
                  <a:tcPr marL="6233" marR="6233" marT="623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0.30%</a:t>
                      </a:r>
                    </a:p>
                  </a:txBody>
                  <a:tcPr marL="6233" marR="6233" marT="6233"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112%</a:t>
                      </a:r>
                    </a:p>
                  </a:txBody>
                  <a:tcPr marL="6233" marR="6233" marT="623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96393132"/>
                  </a:ext>
                </a:extLst>
              </a:tr>
              <a:tr h="132443">
                <a:tc>
                  <a:txBody>
                    <a:bodyPr/>
                    <a:lstStyle/>
                    <a:p>
                      <a:pPr algn="ctr" fontAlgn="ctr"/>
                      <a:r>
                        <a:rPr lang="en-US" sz="1000" b="1" i="0" u="none" strike="noStrike">
                          <a:solidFill>
                            <a:srgbClr val="000000"/>
                          </a:solidFill>
                          <a:effectLst/>
                          <a:latin typeface="Arial" panose="020B0604020202020204" pitchFamily="34" charset="0"/>
                        </a:rPr>
                        <a:t>Overall</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#VALUE!</a:t>
                      </a:r>
                    </a:p>
                  </a:txBody>
                  <a:tcPr marL="6233" marR="6233" marT="623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#VALUE!</a:t>
                      </a:r>
                    </a:p>
                  </a:txBody>
                  <a:tcPr marL="6233" marR="6233" marT="623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#VALUE!</a:t>
                      </a:r>
                    </a:p>
                  </a:txBody>
                  <a:tcPr marL="6233" marR="6233" marT="623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112%</a:t>
                      </a:r>
                    </a:p>
                  </a:txBody>
                  <a:tcPr marL="6233" marR="6233" marT="623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39312630"/>
                  </a:ext>
                </a:extLst>
              </a:tr>
              <a:tr h="132443">
                <a:tc>
                  <a:txBody>
                    <a:bodyPr/>
                    <a:lstStyle/>
                    <a:p>
                      <a:pPr algn="ctr" fontAlgn="ctr"/>
                      <a:r>
                        <a:rPr lang="en-US" sz="1000" b="0" i="0" u="none" strike="noStrike">
                          <a:solidFill>
                            <a:srgbClr val="000000"/>
                          </a:solidFill>
                          <a:effectLst/>
                          <a:latin typeface="Arial" panose="020B0604020202020204" pitchFamily="34" charset="0"/>
                        </a:rPr>
                        <a:t>Class D</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0.01%</a:t>
                      </a:r>
                    </a:p>
                  </a:txBody>
                  <a:tcPr marL="6233" marR="6233" marT="623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0.04%</a:t>
                      </a:r>
                    </a:p>
                  </a:txBody>
                  <a:tcPr marL="6233" marR="6233" marT="6233"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-0.54%</a:t>
                      </a:r>
                    </a:p>
                  </a:txBody>
                  <a:tcPr marL="6233" marR="6233" marT="623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6233" marR="6233" marT="623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113%</a:t>
                      </a:r>
                    </a:p>
                  </a:txBody>
                  <a:tcPr marL="6233" marR="6233" marT="623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726730440"/>
                  </a:ext>
                </a:extLst>
              </a:tr>
              <a:tr h="132443">
                <a:tc>
                  <a:txBody>
                    <a:bodyPr/>
                    <a:lstStyle/>
                    <a:p>
                      <a:pPr algn="ctr" fontAlgn="ctr"/>
                      <a:r>
                        <a:rPr lang="en-US" sz="1000" b="0" i="0" u="none" strike="noStrike">
                          <a:solidFill>
                            <a:srgbClr val="000000"/>
                          </a:solidFill>
                          <a:effectLst/>
                          <a:latin typeface="Arial" panose="020B0604020202020204" pitchFamily="34" charset="0"/>
                        </a:rPr>
                        <a:t>Class F</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-0.02%</a:t>
                      </a:r>
                    </a:p>
                  </a:txBody>
                  <a:tcPr marL="6233" marR="6233" marT="623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-0.44%</a:t>
                      </a:r>
                    </a:p>
                  </a:txBody>
                  <a:tcPr marL="6233" marR="6233" marT="623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-0.57%</a:t>
                      </a:r>
                    </a:p>
                  </a:txBody>
                  <a:tcPr marL="6233" marR="6233" marT="6233"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113%</a:t>
                      </a:r>
                    </a:p>
                  </a:txBody>
                  <a:tcPr marL="6233" marR="6233" marT="623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85213838"/>
                  </a:ext>
                </a:extLst>
              </a:tr>
            </a:tbl>
          </a:graphicData>
        </a:graphic>
      </p:graphicFrame>
      <p:graphicFrame>
        <p:nvGraphicFramePr>
          <p:cNvPr id="7" name="Table 6">
            <a:extLst>
              <a:ext uri="{FF2B5EF4-FFF2-40B4-BE49-F238E27FC236}">
                <a16:creationId xmlns:a16="http://schemas.microsoft.com/office/drawing/2014/main" id="{F17C9179-6DFE-4538-9334-4D298D9B7FA2}"/>
              </a:ext>
            </a:extLst>
          </p:cNvPr>
          <p:cNvGraphicFramePr>
            <a:graphicFrameLocks noGrp="1"/>
          </p:cNvGraphicFramePr>
          <p:nvPr>
            <p:extLst>
              <p:ext uri="{D42A27DB-BD31-4B8C-83A1-F6EECF244321}">
                <p14:modId xmlns:p14="http://schemas.microsoft.com/office/powerpoint/2010/main" val="1533766515"/>
              </p:ext>
            </p:extLst>
          </p:nvPr>
        </p:nvGraphicFramePr>
        <p:xfrm>
          <a:off x="6054092" y="857480"/>
          <a:ext cx="3604520" cy="5552155"/>
        </p:xfrm>
        <a:graphic>
          <a:graphicData uri="http://schemas.openxmlformats.org/drawingml/2006/table">
            <a:tbl>
              <a:tblPr/>
              <a:tblGrid>
                <a:gridCol w="1001935">
                  <a:extLst>
                    <a:ext uri="{9D8B030D-6E8A-4147-A177-3AD203B41FA5}">
                      <a16:colId xmlns:a16="http://schemas.microsoft.com/office/drawing/2014/main" val="634214160"/>
                    </a:ext>
                  </a:extLst>
                </a:gridCol>
                <a:gridCol w="520517">
                  <a:extLst>
                    <a:ext uri="{9D8B030D-6E8A-4147-A177-3AD203B41FA5}">
                      <a16:colId xmlns:a16="http://schemas.microsoft.com/office/drawing/2014/main" val="3169690380"/>
                    </a:ext>
                  </a:extLst>
                </a:gridCol>
                <a:gridCol w="520517">
                  <a:extLst>
                    <a:ext uri="{9D8B030D-6E8A-4147-A177-3AD203B41FA5}">
                      <a16:colId xmlns:a16="http://schemas.microsoft.com/office/drawing/2014/main" val="1570338368"/>
                    </a:ext>
                  </a:extLst>
                </a:gridCol>
                <a:gridCol w="520517">
                  <a:extLst>
                    <a:ext uri="{9D8B030D-6E8A-4147-A177-3AD203B41FA5}">
                      <a16:colId xmlns:a16="http://schemas.microsoft.com/office/drawing/2014/main" val="437893794"/>
                    </a:ext>
                  </a:extLst>
                </a:gridCol>
                <a:gridCol w="520517">
                  <a:extLst>
                    <a:ext uri="{9D8B030D-6E8A-4147-A177-3AD203B41FA5}">
                      <a16:colId xmlns:a16="http://schemas.microsoft.com/office/drawing/2014/main" val="163983697"/>
                    </a:ext>
                  </a:extLst>
                </a:gridCol>
                <a:gridCol w="520517">
                  <a:extLst>
                    <a:ext uri="{9D8B030D-6E8A-4147-A177-3AD203B41FA5}">
                      <a16:colId xmlns:a16="http://schemas.microsoft.com/office/drawing/2014/main" val="2029913236"/>
                    </a:ext>
                  </a:extLst>
                </a:gridCol>
              </a:tblGrid>
              <a:tr h="132443">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a:solidFill>
                            <a:srgbClr val="000000"/>
                          </a:solidFill>
                          <a:effectLst/>
                          <a:latin typeface="Arial" panose="020B0604020202020204" pitchFamily="34" charset="0"/>
                        </a:rPr>
                        <a:t>All Intra Main10 </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464064416"/>
                  </a:ext>
                </a:extLst>
              </a:tr>
              <a:tr h="132443">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a:solidFill>
                            <a:srgbClr val="000000"/>
                          </a:solidFill>
                          <a:effectLst/>
                          <a:latin typeface="Arial" panose="020B0604020202020204" pitchFamily="34" charset="0"/>
                        </a:rPr>
                        <a:t>Over VTM-4.0</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61223013"/>
                  </a:ext>
                </a:extLst>
              </a:tr>
              <a:tr h="132443">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Y</a:t>
                      </a:r>
                    </a:p>
                  </a:txBody>
                  <a:tcPr marL="6233" marR="6233" marT="623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U</a:t>
                      </a:r>
                    </a:p>
                  </a:txBody>
                  <a:tcPr marL="6233" marR="6233" marT="623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V</a:t>
                      </a:r>
                    </a:p>
                  </a:txBody>
                  <a:tcPr marL="6233" marR="6233" marT="6233"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EncT</a:t>
                      </a:r>
                    </a:p>
                  </a:txBody>
                  <a:tcPr marL="6233" marR="6233" marT="623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DecT</a:t>
                      </a:r>
                    </a:p>
                  </a:txBody>
                  <a:tcPr marL="6233" marR="6233" marT="623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26326001"/>
                  </a:ext>
                </a:extLst>
              </a:tr>
              <a:tr h="132443">
                <a:tc>
                  <a:txBody>
                    <a:bodyPr/>
                    <a:lstStyle/>
                    <a:p>
                      <a:pPr algn="ctr" fontAlgn="ctr"/>
                      <a:r>
                        <a:rPr lang="en-US" sz="1000" b="0" i="0" u="none" strike="noStrike">
                          <a:solidFill>
                            <a:srgbClr val="000000"/>
                          </a:solidFill>
                          <a:effectLst/>
                          <a:latin typeface="Arial" panose="020B0604020202020204" pitchFamily="34" charset="0"/>
                        </a:rPr>
                        <a:t>Class A1</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0.08%</a:t>
                      </a:r>
                    </a:p>
                  </a:txBody>
                  <a:tcPr marL="6233" marR="6233" marT="623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0.22%</a:t>
                      </a:r>
                    </a:p>
                  </a:txBody>
                  <a:tcPr marL="6233" marR="6233" marT="6233"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0.17%</a:t>
                      </a:r>
                    </a:p>
                  </a:txBody>
                  <a:tcPr marL="6233" marR="6233" marT="623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112%</a:t>
                      </a:r>
                    </a:p>
                  </a:txBody>
                  <a:tcPr marL="6233" marR="6233" marT="623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833579183"/>
                  </a:ext>
                </a:extLst>
              </a:tr>
              <a:tr h="132443">
                <a:tc>
                  <a:txBody>
                    <a:bodyPr/>
                    <a:lstStyle/>
                    <a:p>
                      <a:pPr algn="ctr" fontAlgn="ctr"/>
                      <a:r>
                        <a:rPr lang="en-US" sz="1000" b="0" i="0" u="none" strike="noStrike">
                          <a:solidFill>
                            <a:srgbClr val="000000"/>
                          </a:solidFill>
                          <a:effectLst/>
                          <a:latin typeface="Arial" panose="020B0604020202020204" pitchFamily="34" charset="0"/>
                        </a:rPr>
                        <a:t>Class A2</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0.07%</a:t>
                      </a:r>
                    </a:p>
                  </a:txBody>
                  <a:tcPr marL="6233" marR="6233" marT="623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0.13%</a:t>
                      </a:r>
                    </a:p>
                  </a:txBody>
                  <a:tcPr marL="6233" marR="6233" marT="6233"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0.09%</a:t>
                      </a:r>
                    </a:p>
                  </a:txBody>
                  <a:tcPr marL="6233" marR="6233" marT="6233"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6233" marR="6233" marT="6233"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112%</a:t>
                      </a: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111706908"/>
                  </a:ext>
                </a:extLst>
              </a:tr>
              <a:tr h="132443">
                <a:tc>
                  <a:txBody>
                    <a:bodyPr/>
                    <a:lstStyle/>
                    <a:p>
                      <a:pPr algn="ctr" fontAlgn="ctr"/>
                      <a:r>
                        <a:rPr lang="en-US" sz="1000" b="0" i="0" u="none" strike="noStrike">
                          <a:solidFill>
                            <a:srgbClr val="000000"/>
                          </a:solidFill>
                          <a:effectLst/>
                          <a:latin typeface="Arial" panose="020B0604020202020204" pitchFamily="34" charset="0"/>
                        </a:rPr>
                        <a:t>Class B</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0.06%</a:t>
                      </a:r>
                    </a:p>
                  </a:txBody>
                  <a:tcPr marL="6233" marR="6233" marT="623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0.08%</a:t>
                      </a:r>
                    </a:p>
                  </a:txBody>
                  <a:tcPr marL="6233" marR="6233" marT="6233"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0.08%</a:t>
                      </a:r>
                    </a:p>
                  </a:txBody>
                  <a:tcPr marL="6233" marR="6233" marT="6233"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112%</a:t>
                      </a: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44915667"/>
                  </a:ext>
                </a:extLst>
              </a:tr>
              <a:tr h="132443">
                <a:tc>
                  <a:txBody>
                    <a:bodyPr/>
                    <a:lstStyle/>
                    <a:p>
                      <a:pPr algn="ctr" fontAlgn="ctr"/>
                      <a:r>
                        <a:rPr lang="en-US" sz="1000" b="0" i="0" u="none" strike="noStrike">
                          <a:solidFill>
                            <a:srgbClr val="000000"/>
                          </a:solidFill>
                          <a:effectLst/>
                          <a:latin typeface="Arial" panose="020B0604020202020204" pitchFamily="34" charset="0"/>
                        </a:rPr>
                        <a:t>Class C</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0.05%</a:t>
                      </a:r>
                    </a:p>
                  </a:txBody>
                  <a:tcPr marL="6233" marR="6233" marT="623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0.09%</a:t>
                      </a:r>
                    </a:p>
                  </a:txBody>
                  <a:tcPr marL="6233" marR="6233" marT="6233"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0.12%</a:t>
                      </a:r>
                    </a:p>
                  </a:txBody>
                  <a:tcPr marL="6233" marR="6233" marT="6233"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112%</a:t>
                      </a: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970498234"/>
                  </a:ext>
                </a:extLst>
              </a:tr>
              <a:tr h="132443">
                <a:tc>
                  <a:txBody>
                    <a:bodyPr/>
                    <a:lstStyle/>
                    <a:p>
                      <a:pPr algn="ctr" fontAlgn="ctr"/>
                      <a:r>
                        <a:rPr lang="en-US" sz="1000" b="0" i="0" u="none" strike="noStrike">
                          <a:solidFill>
                            <a:srgbClr val="000000"/>
                          </a:solidFill>
                          <a:effectLst/>
                          <a:latin typeface="Arial" panose="020B0604020202020204" pitchFamily="34" charset="0"/>
                        </a:rPr>
                        <a:t>Class E</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0.11%</a:t>
                      </a:r>
                    </a:p>
                  </a:txBody>
                  <a:tcPr marL="6233" marR="6233" marT="623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0.13%</a:t>
                      </a:r>
                    </a:p>
                  </a:txBody>
                  <a:tcPr marL="6233" marR="6233" marT="623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0.21%</a:t>
                      </a:r>
                    </a:p>
                  </a:txBody>
                  <a:tcPr marL="6233" marR="6233" marT="6233"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112%</a:t>
                      </a:r>
                    </a:p>
                  </a:txBody>
                  <a:tcPr marL="6233" marR="6233" marT="623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57062515"/>
                  </a:ext>
                </a:extLst>
              </a:tr>
              <a:tr h="132443">
                <a:tc>
                  <a:txBody>
                    <a:bodyPr/>
                    <a:lstStyle/>
                    <a:p>
                      <a:pPr algn="ctr" fontAlgn="ctr"/>
                      <a:r>
                        <a:rPr lang="en-US" sz="1000" b="1" i="0" u="none" strike="noStrike">
                          <a:solidFill>
                            <a:srgbClr val="000000"/>
                          </a:solidFill>
                          <a:effectLst/>
                          <a:latin typeface="Arial" panose="020B0604020202020204" pitchFamily="34" charset="0"/>
                        </a:rPr>
                        <a:t>Overall </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0.07%</a:t>
                      </a:r>
                    </a:p>
                  </a:txBody>
                  <a:tcPr marL="6233" marR="6233" marT="623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0.12%</a:t>
                      </a:r>
                    </a:p>
                  </a:txBody>
                  <a:tcPr marL="6233" marR="6233" marT="623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0.13%</a:t>
                      </a:r>
                    </a:p>
                  </a:txBody>
                  <a:tcPr marL="6233" marR="6233" marT="623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112%</a:t>
                      </a:r>
                    </a:p>
                  </a:txBody>
                  <a:tcPr marL="6233" marR="6233" marT="623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78123342"/>
                  </a:ext>
                </a:extLst>
              </a:tr>
              <a:tr h="132443">
                <a:tc>
                  <a:txBody>
                    <a:bodyPr/>
                    <a:lstStyle/>
                    <a:p>
                      <a:pPr algn="ctr" fontAlgn="ctr"/>
                      <a:r>
                        <a:rPr lang="en-US" sz="1000" b="0" i="0" u="none" strike="noStrike">
                          <a:solidFill>
                            <a:srgbClr val="000000"/>
                          </a:solidFill>
                          <a:effectLst/>
                          <a:latin typeface="Arial" panose="020B0604020202020204" pitchFamily="34" charset="0"/>
                        </a:rPr>
                        <a:t>Class D</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0.04%</a:t>
                      </a:r>
                    </a:p>
                  </a:txBody>
                  <a:tcPr marL="6233" marR="6233" marT="623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0.10%</a:t>
                      </a:r>
                    </a:p>
                  </a:txBody>
                  <a:tcPr marL="6233" marR="6233" marT="6233"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0.11%</a:t>
                      </a:r>
                    </a:p>
                  </a:txBody>
                  <a:tcPr marL="6233" marR="6233" marT="623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112%</a:t>
                      </a:r>
                    </a:p>
                  </a:txBody>
                  <a:tcPr marL="6233" marR="6233" marT="623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819648007"/>
                  </a:ext>
                </a:extLst>
              </a:tr>
              <a:tr h="132443">
                <a:tc>
                  <a:txBody>
                    <a:bodyPr/>
                    <a:lstStyle/>
                    <a:p>
                      <a:pPr algn="ctr" fontAlgn="ctr"/>
                      <a:r>
                        <a:rPr lang="en-US" sz="1000" b="0" i="0" u="none" strike="noStrike">
                          <a:solidFill>
                            <a:srgbClr val="000000"/>
                          </a:solidFill>
                          <a:effectLst/>
                          <a:latin typeface="Arial" panose="020B0604020202020204" pitchFamily="34" charset="0"/>
                        </a:rPr>
                        <a:t>Class F</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0.06%</a:t>
                      </a:r>
                    </a:p>
                  </a:txBody>
                  <a:tcPr marL="6233" marR="6233" marT="623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0.06%</a:t>
                      </a:r>
                    </a:p>
                  </a:txBody>
                  <a:tcPr marL="6233" marR="6233" marT="623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0.05%</a:t>
                      </a:r>
                    </a:p>
                  </a:txBody>
                  <a:tcPr marL="6233" marR="6233" marT="6233"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102%</a:t>
                      </a:r>
                    </a:p>
                  </a:txBody>
                  <a:tcPr marL="6233" marR="6233" marT="623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113%</a:t>
                      </a:r>
                    </a:p>
                  </a:txBody>
                  <a:tcPr marL="6233" marR="6233" marT="623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89441997"/>
                  </a:ext>
                </a:extLst>
              </a:tr>
              <a:tr h="132443">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75188867"/>
                  </a:ext>
                </a:extLst>
              </a:tr>
              <a:tr h="132443">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a:solidFill>
                            <a:srgbClr val="000000"/>
                          </a:solidFill>
                          <a:effectLst/>
                          <a:latin typeface="Arial" panose="020B0604020202020204" pitchFamily="34" charset="0"/>
                        </a:rPr>
                        <a:t>Random Access Main 10</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5170026"/>
                  </a:ext>
                </a:extLst>
              </a:tr>
              <a:tr h="132443">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a:solidFill>
                            <a:srgbClr val="000000"/>
                          </a:solidFill>
                          <a:effectLst/>
                          <a:latin typeface="Arial" panose="020B0604020202020204" pitchFamily="34" charset="0"/>
                        </a:rPr>
                        <a:t>Over VTM-4.0</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99099239"/>
                  </a:ext>
                </a:extLst>
              </a:tr>
              <a:tr h="132443">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Y</a:t>
                      </a:r>
                    </a:p>
                  </a:txBody>
                  <a:tcPr marL="6233" marR="6233" marT="623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U</a:t>
                      </a:r>
                    </a:p>
                  </a:txBody>
                  <a:tcPr marL="6233" marR="6233" marT="623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V</a:t>
                      </a:r>
                    </a:p>
                  </a:txBody>
                  <a:tcPr marL="6233" marR="6233" marT="6233"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EncT</a:t>
                      </a:r>
                    </a:p>
                  </a:txBody>
                  <a:tcPr marL="6233" marR="6233" marT="623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DecT</a:t>
                      </a:r>
                    </a:p>
                  </a:txBody>
                  <a:tcPr marL="6233" marR="6233" marT="623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61025992"/>
                  </a:ext>
                </a:extLst>
              </a:tr>
              <a:tr h="132443">
                <a:tc>
                  <a:txBody>
                    <a:bodyPr/>
                    <a:lstStyle/>
                    <a:p>
                      <a:pPr algn="ctr" fontAlgn="ctr"/>
                      <a:r>
                        <a:rPr lang="en-US" sz="1000" b="0" i="0" u="none" strike="noStrike">
                          <a:solidFill>
                            <a:srgbClr val="000000"/>
                          </a:solidFill>
                          <a:effectLst/>
                          <a:latin typeface="Arial" panose="020B0604020202020204" pitchFamily="34" charset="0"/>
                        </a:rPr>
                        <a:t>Class A1</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0.10%</a:t>
                      </a:r>
                    </a:p>
                  </a:txBody>
                  <a:tcPr marL="6233" marR="6233" marT="623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0.03%</a:t>
                      </a:r>
                    </a:p>
                  </a:txBody>
                  <a:tcPr marL="6233" marR="6233" marT="6233"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0.09%</a:t>
                      </a:r>
                    </a:p>
                  </a:txBody>
                  <a:tcPr marL="6233" marR="6233" marT="623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113%</a:t>
                      </a:r>
                    </a:p>
                  </a:txBody>
                  <a:tcPr marL="6233" marR="6233" marT="623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712153330"/>
                  </a:ext>
                </a:extLst>
              </a:tr>
              <a:tr h="132443">
                <a:tc>
                  <a:txBody>
                    <a:bodyPr/>
                    <a:lstStyle/>
                    <a:p>
                      <a:pPr algn="ctr" fontAlgn="ctr"/>
                      <a:r>
                        <a:rPr lang="en-US" sz="1000" b="0" i="0" u="none" strike="noStrike">
                          <a:solidFill>
                            <a:srgbClr val="000000"/>
                          </a:solidFill>
                          <a:effectLst/>
                          <a:latin typeface="Arial" panose="020B0604020202020204" pitchFamily="34" charset="0"/>
                        </a:rPr>
                        <a:t>Class A2</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0.11%</a:t>
                      </a:r>
                    </a:p>
                  </a:txBody>
                  <a:tcPr marL="6233" marR="6233" marT="623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0.11%</a:t>
                      </a:r>
                    </a:p>
                  </a:txBody>
                  <a:tcPr marL="6233" marR="6233" marT="6233"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0.03%</a:t>
                      </a:r>
                    </a:p>
                  </a:txBody>
                  <a:tcPr marL="6233" marR="6233" marT="6233"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112%</a:t>
                      </a: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624322358"/>
                  </a:ext>
                </a:extLst>
              </a:tr>
              <a:tr h="132443">
                <a:tc>
                  <a:txBody>
                    <a:bodyPr/>
                    <a:lstStyle/>
                    <a:p>
                      <a:pPr algn="ctr" fontAlgn="ctr"/>
                      <a:r>
                        <a:rPr lang="en-US" sz="1000" b="0" i="0" u="none" strike="noStrike">
                          <a:solidFill>
                            <a:srgbClr val="000000"/>
                          </a:solidFill>
                          <a:effectLst/>
                          <a:latin typeface="Arial" panose="020B0604020202020204" pitchFamily="34" charset="0"/>
                        </a:rPr>
                        <a:t>Class B</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0.09%</a:t>
                      </a:r>
                    </a:p>
                  </a:txBody>
                  <a:tcPr marL="6233" marR="6233" marT="623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0.07%</a:t>
                      </a:r>
                    </a:p>
                  </a:txBody>
                  <a:tcPr marL="6233" marR="6233" marT="6233"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0.09%</a:t>
                      </a:r>
                    </a:p>
                  </a:txBody>
                  <a:tcPr marL="6233" marR="6233" marT="6233"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112%</a:t>
                      </a: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946124439"/>
                  </a:ext>
                </a:extLst>
              </a:tr>
              <a:tr h="132443">
                <a:tc>
                  <a:txBody>
                    <a:bodyPr/>
                    <a:lstStyle/>
                    <a:p>
                      <a:pPr algn="ctr" fontAlgn="ctr"/>
                      <a:r>
                        <a:rPr lang="en-US" sz="1000" b="0" i="0" u="none" strike="noStrike">
                          <a:solidFill>
                            <a:srgbClr val="000000"/>
                          </a:solidFill>
                          <a:effectLst/>
                          <a:latin typeface="Arial" panose="020B0604020202020204" pitchFamily="34" charset="0"/>
                        </a:rPr>
                        <a:t>Class C</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0.07%</a:t>
                      </a:r>
                    </a:p>
                  </a:txBody>
                  <a:tcPr marL="6233" marR="6233" marT="623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-0.02%</a:t>
                      </a:r>
                    </a:p>
                  </a:txBody>
                  <a:tcPr marL="6233" marR="6233" marT="6233"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-0.07%</a:t>
                      </a:r>
                    </a:p>
                  </a:txBody>
                  <a:tcPr marL="6233" marR="6233" marT="6233"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102%</a:t>
                      </a:r>
                    </a:p>
                  </a:txBody>
                  <a:tcPr marL="6233" marR="6233" marT="6233"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112%</a:t>
                      </a: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784295100"/>
                  </a:ext>
                </a:extLst>
              </a:tr>
              <a:tr h="132443">
                <a:tc>
                  <a:txBody>
                    <a:bodyPr/>
                    <a:lstStyle/>
                    <a:p>
                      <a:pPr algn="ctr" fontAlgn="ctr"/>
                      <a:r>
                        <a:rPr lang="en-US" sz="1000" b="0" i="0" u="none" strike="noStrike">
                          <a:solidFill>
                            <a:srgbClr val="000000"/>
                          </a:solidFill>
                          <a:effectLst/>
                          <a:latin typeface="Arial" panose="020B0604020202020204" pitchFamily="34" charset="0"/>
                        </a:rPr>
                        <a:t>Class E</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233" marR="6233" marT="623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233" marR="6233" marT="6233"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233" marR="6233" marT="623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233" marR="6233" marT="623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37687487"/>
                  </a:ext>
                </a:extLst>
              </a:tr>
              <a:tr h="132443">
                <a:tc>
                  <a:txBody>
                    <a:bodyPr/>
                    <a:lstStyle/>
                    <a:p>
                      <a:pPr algn="ctr" fontAlgn="ctr"/>
                      <a:r>
                        <a:rPr lang="en-US" sz="1000" b="1" i="0" u="none" strike="noStrike">
                          <a:solidFill>
                            <a:srgbClr val="000000"/>
                          </a:solidFill>
                          <a:effectLst/>
                          <a:latin typeface="Arial" panose="020B0604020202020204" pitchFamily="34" charset="0"/>
                        </a:rPr>
                        <a:t>Overall</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0.09%</a:t>
                      </a:r>
                    </a:p>
                  </a:txBody>
                  <a:tcPr marL="6233" marR="6233" marT="623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0.04%</a:t>
                      </a:r>
                    </a:p>
                  </a:txBody>
                  <a:tcPr marL="6233" marR="6233" marT="623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0.03%</a:t>
                      </a:r>
                    </a:p>
                  </a:txBody>
                  <a:tcPr marL="6233" marR="6233" marT="623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112%</a:t>
                      </a:r>
                    </a:p>
                  </a:txBody>
                  <a:tcPr marL="6233" marR="6233" marT="623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8392088"/>
                  </a:ext>
                </a:extLst>
              </a:tr>
              <a:tr h="132443">
                <a:tc>
                  <a:txBody>
                    <a:bodyPr/>
                    <a:lstStyle/>
                    <a:p>
                      <a:pPr algn="ctr" fontAlgn="ctr"/>
                      <a:r>
                        <a:rPr lang="en-US" sz="1000" b="0" i="0" u="none" strike="noStrike">
                          <a:solidFill>
                            <a:srgbClr val="000000"/>
                          </a:solidFill>
                          <a:effectLst/>
                          <a:latin typeface="Arial" panose="020B0604020202020204" pitchFamily="34" charset="0"/>
                        </a:rPr>
                        <a:t>Class D</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0.07%</a:t>
                      </a:r>
                    </a:p>
                  </a:txBody>
                  <a:tcPr marL="6233" marR="6233" marT="623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0.11%</a:t>
                      </a:r>
                    </a:p>
                  </a:txBody>
                  <a:tcPr marL="6233" marR="6233" marT="6233"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0.07%</a:t>
                      </a:r>
                    </a:p>
                  </a:txBody>
                  <a:tcPr marL="6233" marR="6233" marT="623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112%</a:t>
                      </a:r>
                    </a:p>
                  </a:txBody>
                  <a:tcPr marL="6233" marR="6233" marT="623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581710965"/>
                  </a:ext>
                </a:extLst>
              </a:tr>
              <a:tr h="132443">
                <a:tc>
                  <a:txBody>
                    <a:bodyPr/>
                    <a:lstStyle/>
                    <a:p>
                      <a:pPr algn="ctr" fontAlgn="ctr"/>
                      <a:r>
                        <a:rPr lang="en-US" sz="1000" b="0" i="0" u="none" strike="noStrike">
                          <a:solidFill>
                            <a:srgbClr val="000000"/>
                          </a:solidFill>
                          <a:effectLst/>
                          <a:latin typeface="Arial" panose="020B0604020202020204" pitchFamily="34" charset="0"/>
                        </a:rPr>
                        <a:t>Class F</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0.03%</a:t>
                      </a:r>
                    </a:p>
                  </a:txBody>
                  <a:tcPr marL="6233" marR="6233" marT="623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0.08%</a:t>
                      </a:r>
                    </a:p>
                  </a:txBody>
                  <a:tcPr marL="6233" marR="6233" marT="623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0.04%</a:t>
                      </a:r>
                    </a:p>
                  </a:txBody>
                  <a:tcPr marL="6233" marR="6233" marT="6233"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6233" marR="6233" marT="623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113%</a:t>
                      </a:r>
                    </a:p>
                  </a:txBody>
                  <a:tcPr marL="6233" marR="6233" marT="623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27270945"/>
                  </a:ext>
                </a:extLst>
              </a:tr>
              <a:tr h="132443">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00" b="0" i="0" u="none" strike="noStrike">
                        <a:solidFill>
                          <a:srgbClr val="000000"/>
                        </a:solidFill>
                        <a:effectLst/>
                        <a:latin typeface="Arial" panose="020B0604020202020204" pitchFamily="34" charset="0"/>
                      </a:endParaRPr>
                    </a:p>
                  </a:txBody>
                  <a:tcPr marL="6233" marR="6233" marT="623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Arial" panose="020B0604020202020204" pitchFamily="34" charset="0"/>
                      </a:endParaRPr>
                    </a:p>
                  </a:txBody>
                  <a:tcPr marL="6233" marR="6233" marT="623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Arial" panose="020B0604020202020204" pitchFamily="34" charset="0"/>
                      </a:endParaRPr>
                    </a:p>
                  </a:txBody>
                  <a:tcPr marL="6233" marR="6233" marT="623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Arial" panose="020B0604020202020204" pitchFamily="34" charset="0"/>
                      </a:endParaRPr>
                    </a:p>
                  </a:txBody>
                  <a:tcPr marL="6233" marR="6233" marT="623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Arial" panose="020B0604020202020204" pitchFamily="34" charset="0"/>
                      </a:endParaRPr>
                    </a:p>
                  </a:txBody>
                  <a:tcPr marL="6233" marR="6233" marT="6233"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0889386"/>
                  </a:ext>
                </a:extLst>
              </a:tr>
              <a:tr h="132443">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a:solidFill>
                            <a:srgbClr val="000000"/>
                          </a:solidFill>
                          <a:effectLst/>
                          <a:latin typeface="Arial" panose="020B0604020202020204" pitchFamily="34" charset="0"/>
                        </a:rPr>
                        <a:t>Low delay B Main10 </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041616340"/>
                  </a:ext>
                </a:extLst>
              </a:tr>
              <a:tr h="132443">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a:solidFill>
                            <a:srgbClr val="000000"/>
                          </a:solidFill>
                          <a:effectLst/>
                          <a:latin typeface="Arial" panose="020B0604020202020204" pitchFamily="34" charset="0"/>
                        </a:rPr>
                        <a:t>Over VTM-4.0</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58453600"/>
                  </a:ext>
                </a:extLst>
              </a:tr>
              <a:tr h="132443">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Y</a:t>
                      </a:r>
                    </a:p>
                  </a:txBody>
                  <a:tcPr marL="6233" marR="6233" marT="623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U</a:t>
                      </a:r>
                    </a:p>
                  </a:txBody>
                  <a:tcPr marL="6233" marR="6233" marT="623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V</a:t>
                      </a:r>
                    </a:p>
                  </a:txBody>
                  <a:tcPr marL="6233" marR="6233" marT="6233"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EncT</a:t>
                      </a:r>
                    </a:p>
                  </a:txBody>
                  <a:tcPr marL="6233" marR="6233" marT="623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DecT</a:t>
                      </a:r>
                    </a:p>
                  </a:txBody>
                  <a:tcPr marL="6233" marR="6233" marT="623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26698481"/>
                  </a:ext>
                </a:extLst>
              </a:tr>
              <a:tr h="132443">
                <a:tc>
                  <a:txBody>
                    <a:bodyPr/>
                    <a:lstStyle/>
                    <a:p>
                      <a:pPr algn="ctr" fontAlgn="ctr"/>
                      <a:r>
                        <a:rPr lang="en-US" sz="1000" b="0" i="0" u="none" strike="noStrike">
                          <a:solidFill>
                            <a:srgbClr val="000000"/>
                          </a:solidFill>
                          <a:effectLst/>
                          <a:latin typeface="Arial" panose="020B0604020202020204" pitchFamily="34" charset="0"/>
                        </a:rPr>
                        <a:t>Class A1</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233" marR="6233" marT="623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233" marR="6233" marT="6233"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233" marR="6233" marT="623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233" marR="6233" marT="623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233" marR="6233" marT="623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828596704"/>
                  </a:ext>
                </a:extLst>
              </a:tr>
              <a:tr h="132443">
                <a:tc>
                  <a:txBody>
                    <a:bodyPr/>
                    <a:lstStyle/>
                    <a:p>
                      <a:pPr algn="ctr" fontAlgn="ctr"/>
                      <a:r>
                        <a:rPr lang="en-US" sz="1000" b="0" i="0" u="none" strike="noStrike">
                          <a:solidFill>
                            <a:srgbClr val="000000"/>
                          </a:solidFill>
                          <a:effectLst/>
                          <a:latin typeface="Arial" panose="020B0604020202020204" pitchFamily="34" charset="0"/>
                        </a:rPr>
                        <a:t>Class A2</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233" marR="6233" marT="623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6233" marR="6233" marT="6233"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233" marR="6233" marT="6233"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233" marR="6233" marT="6233"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41289935"/>
                  </a:ext>
                </a:extLst>
              </a:tr>
              <a:tr h="132443">
                <a:tc>
                  <a:txBody>
                    <a:bodyPr/>
                    <a:lstStyle/>
                    <a:p>
                      <a:pPr algn="ctr" fontAlgn="ctr"/>
                      <a:r>
                        <a:rPr lang="en-US" sz="1000" b="0" i="0" u="none" strike="noStrike">
                          <a:solidFill>
                            <a:srgbClr val="000000"/>
                          </a:solidFill>
                          <a:effectLst/>
                          <a:latin typeface="Arial" panose="020B0604020202020204" pitchFamily="34" charset="0"/>
                        </a:rPr>
                        <a:t>Class B</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0.08%</a:t>
                      </a:r>
                    </a:p>
                  </a:txBody>
                  <a:tcPr marL="6233" marR="6233" marT="623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0.04%</a:t>
                      </a:r>
                    </a:p>
                  </a:txBody>
                  <a:tcPr marL="6233" marR="6233" marT="6233"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0.13%</a:t>
                      </a:r>
                    </a:p>
                  </a:txBody>
                  <a:tcPr marL="6233" marR="6233" marT="6233"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6233" marR="6233" marT="6233"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113%</a:t>
                      </a: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954554013"/>
                  </a:ext>
                </a:extLst>
              </a:tr>
              <a:tr h="132443">
                <a:tc>
                  <a:txBody>
                    <a:bodyPr/>
                    <a:lstStyle/>
                    <a:p>
                      <a:pPr algn="ctr" fontAlgn="ctr"/>
                      <a:r>
                        <a:rPr lang="en-US" sz="1000" b="0" i="0" u="none" strike="noStrike">
                          <a:solidFill>
                            <a:srgbClr val="000000"/>
                          </a:solidFill>
                          <a:effectLst/>
                          <a:latin typeface="Arial" panose="020B0604020202020204" pitchFamily="34" charset="0"/>
                        </a:rPr>
                        <a:t>Class C</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0.00%</a:t>
                      </a:r>
                    </a:p>
                  </a:txBody>
                  <a:tcPr marL="6233" marR="6233" marT="623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0.04%</a:t>
                      </a:r>
                    </a:p>
                  </a:txBody>
                  <a:tcPr marL="6233" marR="6233" marT="6233"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0.01%</a:t>
                      </a:r>
                    </a:p>
                  </a:txBody>
                  <a:tcPr marL="6233" marR="6233" marT="6233"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112%</a:t>
                      </a:r>
                    </a:p>
                  </a:txBody>
                  <a:tcPr marL="6233" marR="6233" marT="6233"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230060165"/>
                  </a:ext>
                </a:extLst>
              </a:tr>
              <a:tr h="132443">
                <a:tc>
                  <a:txBody>
                    <a:bodyPr/>
                    <a:lstStyle/>
                    <a:p>
                      <a:pPr algn="ctr" fontAlgn="ctr"/>
                      <a:r>
                        <a:rPr lang="en-US" sz="1000" b="0" i="0" u="none" strike="noStrike">
                          <a:solidFill>
                            <a:srgbClr val="000000"/>
                          </a:solidFill>
                          <a:effectLst/>
                          <a:latin typeface="Arial" panose="020B0604020202020204" pitchFamily="34" charset="0"/>
                        </a:rPr>
                        <a:t>Class E</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0.19%</a:t>
                      </a:r>
                    </a:p>
                  </a:txBody>
                  <a:tcPr marL="6233" marR="6233" marT="623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0.63%</a:t>
                      </a:r>
                    </a:p>
                  </a:txBody>
                  <a:tcPr marL="6233" marR="6233" marT="623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0.00%</a:t>
                      </a:r>
                    </a:p>
                  </a:txBody>
                  <a:tcPr marL="6233" marR="6233" marT="6233"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112%</a:t>
                      </a:r>
                    </a:p>
                  </a:txBody>
                  <a:tcPr marL="6233" marR="6233" marT="623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2100732"/>
                  </a:ext>
                </a:extLst>
              </a:tr>
              <a:tr h="132443">
                <a:tc>
                  <a:txBody>
                    <a:bodyPr/>
                    <a:lstStyle/>
                    <a:p>
                      <a:pPr algn="ctr" fontAlgn="ctr"/>
                      <a:r>
                        <a:rPr lang="en-US" sz="1000" b="1" i="0" u="none" strike="noStrike">
                          <a:solidFill>
                            <a:srgbClr val="000000"/>
                          </a:solidFill>
                          <a:effectLst/>
                          <a:latin typeface="Arial" panose="020B0604020202020204" pitchFamily="34" charset="0"/>
                        </a:rPr>
                        <a:t>Overall</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0.08%</a:t>
                      </a:r>
                    </a:p>
                  </a:txBody>
                  <a:tcPr marL="6233" marR="6233" marT="623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0.19%</a:t>
                      </a:r>
                    </a:p>
                  </a:txBody>
                  <a:tcPr marL="6233" marR="6233" marT="623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0.06%</a:t>
                      </a:r>
                    </a:p>
                  </a:txBody>
                  <a:tcPr marL="6233" marR="6233" marT="623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113%</a:t>
                      </a:r>
                    </a:p>
                  </a:txBody>
                  <a:tcPr marL="6233" marR="6233" marT="623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57173271"/>
                  </a:ext>
                </a:extLst>
              </a:tr>
              <a:tr h="132443">
                <a:tc>
                  <a:txBody>
                    <a:bodyPr/>
                    <a:lstStyle/>
                    <a:p>
                      <a:pPr algn="ctr" fontAlgn="ctr"/>
                      <a:r>
                        <a:rPr lang="en-US" sz="1000" b="0" i="0" u="none" strike="noStrike">
                          <a:solidFill>
                            <a:srgbClr val="000000"/>
                          </a:solidFill>
                          <a:effectLst/>
                          <a:latin typeface="Arial" panose="020B0604020202020204" pitchFamily="34" charset="0"/>
                        </a:rPr>
                        <a:t>Class D</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0.00%</a:t>
                      </a:r>
                    </a:p>
                  </a:txBody>
                  <a:tcPr marL="6233" marR="6233" marT="623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-0.09%</a:t>
                      </a:r>
                    </a:p>
                  </a:txBody>
                  <a:tcPr marL="6233" marR="6233" marT="6233"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-0.54%</a:t>
                      </a:r>
                    </a:p>
                  </a:txBody>
                  <a:tcPr marL="6233" marR="6233" marT="623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6233" marR="6233" marT="623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112%</a:t>
                      </a:r>
                    </a:p>
                  </a:txBody>
                  <a:tcPr marL="6233" marR="6233" marT="623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22980650"/>
                  </a:ext>
                </a:extLst>
              </a:tr>
              <a:tr h="132443">
                <a:tc>
                  <a:txBody>
                    <a:bodyPr/>
                    <a:lstStyle/>
                    <a:p>
                      <a:pPr algn="ctr" fontAlgn="ctr"/>
                      <a:r>
                        <a:rPr lang="en-US" sz="1000" b="0" i="0" u="none" strike="noStrike">
                          <a:solidFill>
                            <a:srgbClr val="000000"/>
                          </a:solidFill>
                          <a:effectLst/>
                          <a:latin typeface="Arial" panose="020B0604020202020204" pitchFamily="34" charset="0"/>
                        </a:rPr>
                        <a:t>Class F</a:t>
                      </a:r>
                    </a:p>
                  </a:txBody>
                  <a:tcPr marL="6233" marR="6233" marT="62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-0.09%</a:t>
                      </a:r>
                    </a:p>
                  </a:txBody>
                  <a:tcPr marL="6233" marR="6233" marT="623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-0.04%</a:t>
                      </a:r>
                    </a:p>
                  </a:txBody>
                  <a:tcPr marL="6233" marR="6233" marT="623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0.44%</a:t>
                      </a:r>
                    </a:p>
                  </a:txBody>
                  <a:tcPr marL="6233" marR="6233" marT="6233"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6233" marR="6233" marT="623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113%</a:t>
                      </a:r>
                    </a:p>
                  </a:txBody>
                  <a:tcPr marL="6233" marR="6233" marT="623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6255184"/>
                  </a:ext>
                </a:extLst>
              </a:tr>
            </a:tbl>
          </a:graphicData>
        </a:graphic>
      </p:graphicFrame>
    </p:spTree>
    <p:extLst>
      <p:ext uri="{BB962C8B-B14F-4D97-AF65-F5344CB8AC3E}">
        <p14:creationId xmlns:p14="http://schemas.microsoft.com/office/powerpoint/2010/main" val="89020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650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43</TotalTime>
  <Words>1251</Words>
  <Application>Microsoft Office PowerPoint</Application>
  <PresentationFormat>Widescreen</PresentationFormat>
  <Paragraphs>667</Paragraphs>
  <Slides>7</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Century Gothic</vt:lpstr>
      <vt:lpstr>Microsoft Sans Serif</vt:lpstr>
      <vt:lpstr>Qualcomm</vt:lpstr>
      <vt:lpstr> JVET-N0416: CE5-related: unification of picture boundary and line buffer handling for ALF</vt:lpstr>
      <vt:lpstr>ALF line buffers for luma component</vt:lpstr>
      <vt:lpstr>Virtual boundary</vt:lpstr>
      <vt:lpstr>Unification at picture boundary</vt:lpstr>
      <vt:lpstr>Results</vt:lpstr>
      <vt:lpstr>Results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JVET-N0416: CE5-related: unification of picture boundary and line buffer handling for ALF</dc:title>
  <dc:creator>Nan Hu</dc:creator>
  <cp:lastModifiedBy>Nan Hu</cp:lastModifiedBy>
  <cp:revision>5</cp:revision>
  <dcterms:created xsi:type="dcterms:W3CDTF">2019-03-19T15:17:43Z</dcterms:created>
  <dcterms:modified xsi:type="dcterms:W3CDTF">2019-03-22T18:05:30Z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-1763380183</vt:i4>
  </property>
  <property fmtid="{D5CDD505-2E9C-101B-9397-08002B2CF9AE}" pid="4" name="_EmailSubject">
    <vt:lpwstr>Duarte-Qualcomm Template Feedback Call</vt:lpwstr>
  </property>
  <property fmtid="{D5CDD505-2E9C-101B-9397-08002B2CF9AE}" pid="5" name="_AuthorEmail">
    <vt:lpwstr>beverlyc@qti.qualcomm.com</vt:lpwstr>
  </property>
  <property fmtid="{D5CDD505-2E9C-101B-9397-08002B2CF9AE}" pid="6" name="_AuthorEmailDisplayName">
    <vt:lpwstr>Beverly Crawford-Westre</vt:lpwstr>
  </property>
</Properties>
</file>