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85" r:id="rId2"/>
    <p:sldId id="286" r:id="rId3"/>
    <p:sldId id="287" r:id="rId4"/>
    <p:sldId id="288" r:id="rId5"/>
    <p:sldId id="289" r:id="rId6"/>
  </p:sldIdLst>
  <p:sldSz cx="9144000" cy="6858000" type="screen4x3"/>
  <p:notesSz cx="6669088" cy="9928225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테마 스타일 2 - 강조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1" autoAdjust="0"/>
    <p:restoredTop sz="91261" autoAdjust="0"/>
  </p:normalViewPr>
  <p:slideViewPr>
    <p:cSldViewPr>
      <p:cViewPr varScale="1">
        <p:scale>
          <a:sx n="110" d="100"/>
          <a:sy n="110" d="100"/>
        </p:scale>
        <p:origin x="148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1884" y="-72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831" tIns="45915" rIns="91831" bIns="45915" rtlCol="0"/>
          <a:lstStyle>
            <a:lvl1pPr algn="l" fontAlgn="auto" latinLnBrk="0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831" tIns="45915" rIns="91831" bIns="45915" rtlCol="0"/>
          <a:lstStyle>
            <a:lvl1pPr algn="r" fontAlgn="auto" latinLnBrk="0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51A2330-5B94-4AC0-BD81-F4F27F9EDC75}" type="datetimeFigureOut">
              <a:rPr lang="ko-KR" altLang="en-US"/>
              <a:pPr>
                <a:defRPr/>
              </a:pPr>
              <a:t>2019-03-19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831" tIns="45915" rIns="91831" bIns="45915" rtlCol="0" anchor="b"/>
          <a:lstStyle>
            <a:lvl1pPr algn="l" fontAlgn="auto" latinLnBrk="0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wrap="square" lIns="91831" tIns="45915" rIns="91831" bIns="45915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E9AA5A4E-1189-4B84-9EC9-B90FD10B2150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27968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wrap="square" lIns="91831" tIns="45915" rIns="91831" bIns="45915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  <a:ea typeface="굴림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wrap="square" lIns="91831" tIns="45915" rIns="91831" bIns="45915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  <a:ea typeface="굴림" charset="-127"/>
              </a:defRPr>
            </a:lvl1pPr>
          </a:lstStyle>
          <a:p>
            <a:pPr>
              <a:defRPr/>
            </a:pPr>
            <a:fld id="{35BA7603-F460-410B-BB12-4066CCD9EDC1}" type="datetimeFigureOut">
              <a:rPr lang="en-US" altLang="ko-KR"/>
              <a:pPr>
                <a:defRPr/>
              </a:pPr>
              <a:t>3/19/2019</a:t>
            </a:fld>
            <a:endParaRPr lang="en-GB" altLang="ko-KR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31" tIns="45915" rIns="91831" bIns="45915" rtlCol="0" anchor="ctr"/>
          <a:lstStyle/>
          <a:p>
            <a:pPr lvl="0"/>
            <a:endParaRPr lang="en-GB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831" tIns="45915" rIns="91831" bIns="45915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  <a:endParaRPr lang="en-GB" noProof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wrap="square" lIns="91831" tIns="45915" rIns="91831" bIns="45915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  <a:ea typeface="굴림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wrap="square" lIns="91831" tIns="45915" rIns="91831" bIns="45915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anose="020F0502020204030204" pitchFamily="34" charset="0"/>
              </a:defRPr>
            </a:lvl1pPr>
          </a:lstStyle>
          <a:p>
            <a:fld id="{13FE15D9-100B-4AFC-9079-F51D0F5FAB35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2940013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4226679004"/>
              </p:ext>
            </p:extLst>
          </p:nvPr>
        </p:nvGraphicFramePr>
        <p:xfrm>
          <a:off x="0" y="1643071"/>
          <a:ext cx="9144000" cy="1353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39" name="Image" r:id="rId3" imgW="7619048" imgH="1460317" progId="">
                  <p:embed/>
                </p:oleObj>
              </mc:Choice>
              <mc:Fallback>
                <p:oleObj name="Image" r:id="rId3" imgW="7619048" imgH="1460317" progId="">
                  <p:embed/>
                  <p:pic>
                    <p:nvPicPr>
                      <p:cNvPr id="10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643071"/>
                        <a:ext cx="9144000" cy="13538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57290" y="3786190"/>
            <a:ext cx="6400800" cy="108297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ctr" defTabSz="914354" rtl="0" eaLnBrk="1" fontAlgn="auto" latinLnBrk="1" hangingPunct="1">
              <a:lnSpc>
                <a:spcPts val="12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baseline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나눔바른고딕" panose="020B0603020101020101" pitchFamily="50" charset="-127"/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GB" dirty="0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35496" y="1700808"/>
            <a:ext cx="9073008" cy="124603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 b="1" baseline="0">
                <a:solidFill>
                  <a:schemeClr val="bg1">
                    <a:lumMod val="95000"/>
                  </a:schemeClr>
                </a:solidFill>
                <a:effectLst/>
                <a:latin typeface="Arial" panose="020B0604020202020204" pitchFamily="34" charset="0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GB" dirty="0"/>
          </a:p>
        </p:txBody>
      </p:sp>
      <p:pic>
        <p:nvPicPr>
          <p:cNvPr id="10" name="그림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7" y="6106574"/>
            <a:ext cx="3312370" cy="703006"/>
          </a:xfrm>
          <a:prstGeom prst="rect">
            <a:avLst/>
          </a:prstGeom>
        </p:spPr>
      </p:pic>
      <p:sp>
        <p:nvSpPr>
          <p:cNvPr id="14" name="텍스트 개체 틀 13"/>
          <p:cNvSpPr>
            <a:spLocks noGrp="1"/>
          </p:cNvSpPr>
          <p:nvPr>
            <p:ph type="body" sz="quarter" idx="12"/>
          </p:nvPr>
        </p:nvSpPr>
        <p:spPr>
          <a:xfrm>
            <a:off x="7352952" y="565701"/>
            <a:ext cx="1512888" cy="34302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 baseline="0">
                <a:latin typeface="Arial" panose="020B0604020202020204" pitchFamily="34" charset="0"/>
                <a:ea typeface="나눔바른고딕" panose="020B0603020101020101" pitchFamily="50" charset="-127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1"/>
          </p:nvPr>
        </p:nvSpPr>
        <p:spPr>
          <a:xfrm>
            <a:off x="7072317" y="6537325"/>
            <a:ext cx="1785937" cy="2921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 baseline="0">
                <a:latin typeface="Arial" panose="020B0604020202020204" pitchFamily="34" charset="0"/>
                <a:ea typeface="나눔바른고딕" panose="020B0603020101020101" pitchFamily="50" charset="-127"/>
              </a:defRPr>
            </a:lvl1pPr>
          </a:lstStyle>
          <a:p>
            <a:fld id="{5950B9B6-001A-4A92-A19F-D33B7ABD3C73}" type="slidenum">
              <a:rPr lang="en-GB" altLang="ko-KR" smtClean="0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394933036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워드마크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94475"/>
            <a:ext cx="736600" cy="15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직선 연결선 5"/>
          <p:cNvCxnSpPr/>
          <p:nvPr userDrawn="1"/>
        </p:nvCxnSpPr>
        <p:spPr>
          <a:xfrm>
            <a:off x="285750" y="839788"/>
            <a:ext cx="857250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285720" y="1000108"/>
            <a:ext cx="8572560" cy="550072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Font typeface="Wingdings" pitchFamily="2" charset="2"/>
              <a:buChar char="q"/>
              <a:defRPr sz="2400" b="1" baseline="0">
                <a:latin typeface="Arial" panose="020B0604020202020204" pitchFamily="34" charset="0"/>
                <a:ea typeface="나눔바른고딕" panose="020B0603020101020101" pitchFamily="50" charset="-127"/>
              </a:defRPr>
            </a:lvl1pPr>
            <a:lvl2pPr>
              <a:buFont typeface="Wingdings" pitchFamily="2" charset="2"/>
              <a:buChar char="v"/>
              <a:defRPr sz="2000" b="0" baseline="0">
                <a:latin typeface="Arial" panose="020B0604020202020204" pitchFamily="34" charset="0"/>
                <a:ea typeface="나눔바른고딕" panose="020B0603020101020101" pitchFamily="50" charset="-127"/>
              </a:defRPr>
            </a:lvl2pPr>
            <a:lvl3pPr>
              <a:buFont typeface="Wingdings" pitchFamily="2" charset="2"/>
              <a:buChar char="Ø"/>
              <a:defRPr sz="1800" baseline="0">
                <a:latin typeface="Arial" panose="020B0604020202020204" pitchFamily="34" charset="0"/>
                <a:ea typeface="나눔바른고딕" panose="020B0603020101020101" pitchFamily="50" charset="-127"/>
              </a:defRPr>
            </a:lvl3pPr>
            <a:lvl4pPr>
              <a:buFont typeface="Courier New" pitchFamily="49" charset="0"/>
              <a:buChar char="o"/>
              <a:defRPr sz="1600" baseline="0">
                <a:latin typeface="Arial" panose="020B0604020202020204" pitchFamily="34" charset="0"/>
                <a:ea typeface="나눔바른고딕" panose="020B0603020101020101" pitchFamily="50" charset="-127"/>
              </a:defRPr>
            </a:lvl4pPr>
            <a:lvl5pPr>
              <a:defRPr sz="1400" baseline="0">
                <a:latin typeface="Arial" panose="020B0604020202020204" pitchFamily="34" charset="0"/>
                <a:ea typeface="나눔바른고딕" panose="020B0603020101020101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GB" dirty="0"/>
          </a:p>
        </p:txBody>
      </p:sp>
      <p:sp>
        <p:nvSpPr>
          <p:cNvPr id="12" name="제목 1"/>
          <p:cNvSpPr>
            <a:spLocks noGrp="1"/>
          </p:cNvSpPr>
          <p:nvPr>
            <p:ph type="ctrTitle"/>
          </p:nvPr>
        </p:nvSpPr>
        <p:spPr>
          <a:xfrm>
            <a:off x="285720" y="106993"/>
            <a:ext cx="8572560" cy="714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>
              <a:defRPr sz="3200" b="1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나눔바른고딕" panose="020B0603020101020101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GB" dirty="0"/>
          </a:p>
        </p:txBody>
      </p:sp>
      <p:sp>
        <p:nvSpPr>
          <p:cNvPr id="7" name="바닥글 개체 틀 4"/>
          <p:cNvSpPr>
            <a:spLocks noGrp="1"/>
          </p:cNvSpPr>
          <p:nvPr>
            <p:ph type="ftr" sz="quarter" idx="10"/>
          </p:nvPr>
        </p:nvSpPr>
        <p:spPr>
          <a:xfrm>
            <a:off x="3124201" y="6537325"/>
            <a:ext cx="3233738" cy="292100"/>
          </a:xfrm>
          <a:prstGeom prst="rect">
            <a:avLst/>
          </a:prstGeom>
        </p:spPr>
        <p:txBody>
          <a:bodyPr/>
          <a:lstStyle>
            <a:lvl1pPr algn="ctr" fontAlgn="auto" latinLnBrk="0">
              <a:spcBef>
                <a:spcPts val="0"/>
              </a:spcBef>
              <a:spcAft>
                <a:spcPts val="0"/>
              </a:spcAft>
              <a:defRPr kumimoji="0" sz="1200" b="0" baseline="0">
                <a:latin typeface="Arial" panose="020B0604020202020204" pitchFamily="34" charset="0"/>
                <a:ea typeface="나눔바른고딕" panose="020B0603020101020101" pitchFamily="50" charset="-127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11"/>
          </p:nvPr>
        </p:nvSpPr>
        <p:spPr>
          <a:xfrm>
            <a:off x="7072317" y="6537325"/>
            <a:ext cx="1785937" cy="2921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 baseline="0">
                <a:latin typeface="Arial" panose="020B0604020202020204" pitchFamily="34" charset="0"/>
                <a:ea typeface="나눔바른고딕" panose="020B0603020101020101" pitchFamily="50" charset="-127"/>
              </a:defRPr>
            </a:lvl1pPr>
          </a:lstStyle>
          <a:p>
            <a:fld id="{5950B9B6-001A-4A92-A19F-D33B7ABD3C73}" type="slidenum">
              <a:rPr lang="en-GB" altLang="ko-KR" smtClean="0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2463737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17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53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70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부제목 1"/>
          <p:cNvSpPr>
            <a:spLocks noGrp="1"/>
          </p:cNvSpPr>
          <p:nvPr>
            <p:ph type="subTitle" idx="1"/>
          </p:nvPr>
        </p:nvSpPr>
        <p:spPr>
          <a:xfrm>
            <a:off x="1762428" y="3786190"/>
            <a:ext cx="5590524" cy="108297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ko-KR" b="1" u="sng" dirty="0"/>
              <a:t>Sung-Chang </a:t>
            </a:r>
            <a:r>
              <a:rPr lang="en-US" altLang="ko-KR" b="1" u="sng" dirty="0" smtClean="0"/>
              <a:t>Lim</a:t>
            </a:r>
            <a:r>
              <a:rPr lang="en-US" altLang="ko-KR" b="1" dirty="0" smtClean="0"/>
              <a:t>, </a:t>
            </a:r>
            <a:r>
              <a:rPr lang="en-US" altLang="ko-KR" b="1" dirty="0" err="1" smtClean="0"/>
              <a:t>Jungwon</a:t>
            </a:r>
            <a:r>
              <a:rPr lang="en-US" altLang="ko-KR" b="1" dirty="0" smtClean="0"/>
              <a:t> Kang, </a:t>
            </a:r>
            <a:r>
              <a:rPr lang="en-US" altLang="ko-KR" b="1" dirty="0" err="1" smtClean="0"/>
              <a:t>Jinho</a:t>
            </a:r>
            <a:r>
              <a:rPr lang="en-US" altLang="ko-KR" b="1" dirty="0" smtClean="0"/>
              <a:t> Lee, </a:t>
            </a:r>
            <a:r>
              <a:rPr lang="en-US" altLang="ko-KR" b="1" dirty="0" err="1" smtClean="0"/>
              <a:t>Hahyun</a:t>
            </a:r>
            <a:r>
              <a:rPr lang="en-US" altLang="ko-KR" b="1" dirty="0" smtClean="0"/>
              <a:t> Lee, Hui </a:t>
            </a:r>
            <a:r>
              <a:rPr lang="en-US" altLang="ko-KR" b="1" dirty="0"/>
              <a:t>Yong </a:t>
            </a:r>
            <a:r>
              <a:rPr lang="en-US" altLang="ko-KR" b="1" dirty="0" smtClean="0"/>
              <a:t>Kim</a:t>
            </a:r>
            <a:endParaRPr lang="ko-KR" altLang="en-US" b="1" dirty="0"/>
          </a:p>
        </p:txBody>
      </p:sp>
      <p:sp>
        <p:nvSpPr>
          <p:cNvPr id="3" name="제목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altLang="ko-KR" sz="2800" dirty="0"/>
              <a:t>Non-CE6: Simplification on implicit transform selection in ISP mode</a:t>
            </a:r>
            <a:endParaRPr lang="ko-KR" altLang="en-US" sz="2800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7020272" y="565701"/>
            <a:ext cx="1845568" cy="343027"/>
          </a:xfrm>
        </p:spPr>
        <p:txBody>
          <a:bodyPr/>
          <a:lstStyle/>
          <a:p>
            <a:r>
              <a:rPr lang="en-US" altLang="ko-KR" sz="1800" b="1" dirty="0" smtClean="0"/>
              <a:t>JVET-N0375</a:t>
            </a:r>
            <a:endParaRPr lang="ko-KR" altLang="en-US" sz="1800" b="1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50B9B6-001A-4A92-A19F-D33B7ABD3C73}" type="slidenum">
              <a:rPr lang="en-GB" altLang="ko-KR" smtClean="0"/>
              <a:pPr/>
              <a:t>1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404452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altLang="ko-KR" sz="2000" dirty="0" smtClean="0"/>
              <a:t>Intra </a:t>
            </a:r>
            <a:r>
              <a:rPr lang="en-CA" altLang="ko-KR" sz="2000" dirty="0"/>
              <a:t>sub-partitions (ISP) </a:t>
            </a:r>
            <a:r>
              <a:rPr lang="en-CA" altLang="ko-KR" sz="2000" dirty="0" smtClean="0"/>
              <a:t>mode</a:t>
            </a:r>
          </a:p>
          <a:p>
            <a:pPr lvl="1"/>
            <a:r>
              <a:rPr lang="en-CA" altLang="ko-KR" sz="1800" dirty="0" smtClean="0"/>
              <a:t>Adopted </a:t>
            </a:r>
            <a:r>
              <a:rPr lang="en-CA" altLang="ko-KR" sz="1800" dirty="0"/>
              <a:t>in the last JVET </a:t>
            </a:r>
            <a:r>
              <a:rPr lang="en-CA" altLang="ko-KR" sz="1800" dirty="0" smtClean="0"/>
              <a:t>meeting.</a:t>
            </a:r>
          </a:p>
          <a:p>
            <a:pPr lvl="1"/>
            <a:r>
              <a:rPr lang="en-CA" altLang="ko-KR" sz="1800" dirty="0" err="1" smtClean="0"/>
              <a:t>Luma</a:t>
            </a:r>
            <a:r>
              <a:rPr lang="en-CA" altLang="ko-KR" sz="1800" dirty="0" smtClean="0"/>
              <a:t> intra blocks are </a:t>
            </a:r>
            <a:r>
              <a:rPr lang="en-CA" altLang="ko-KR" sz="1800" dirty="0"/>
              <a:t>split vertically or horizontally into 2 or 4 sub-partitions depending on the block </a:t>
            </a:r>
            <a:r>
              <a:rPr lang="en-CA" altLang="ko-KR" sz="1800" dirty="0" smtClean="0"/>
              <a:t>size.</a:t>
            </a:r>
          </a:p>
          <a:p>
            <a:pPr lvl="1"/>
            <a:r>
              <a:rPr lang="en-CA" altLang="ko-KR" sz="1800" dirty="0" smtClean="0"/>
              <a:t>Horizontal </a:t>
            </a:r>
            <a:r>
              <a:rPr lang="en-CA" altLang="ko-KR" sz="1800" dirty="0"/>
              <a:t>and vertical transforms are </a:t>
            </a:r>
            <a:r>
              <a:rPr lang="en-CA" altLang="ko-KR" sz="1800" u="sng" dirty="0"/>
              <a:t>implicitly selected based on </a:t>
            </a:r>
            <a:r>
              <a:rPr lang="en-CA" altLang="ko-KR" sz="1800" u="sng" dirty="0" smtClean="0"/>
              <a:t>the intra </a:t>
            </a:r>
            <a:r>
              <a:rPr lang="en-CA" altLang="ko-KR" sz="1800" u="sng" dirty="0"/>
              <a:t>prediction mode, the </a:t>
            </a:r>
            <a:r>
              <a:rPr lang="en-CA" altLang="ko-KR" sz="1800" u="sng" dirty="0" smtClean="0"/>
              <a:t>width </a:t>
            </a:r>
            <a:r>
              <a:rPr lang="en-CA" altLang="ko-KR" sz="1800" u="sng" dirty="0"/>
              <a:t>and the </a:t>
            </a:r>
            <a:r>
              <a:rPr lang="en-CA" altLang="ko-KR" sz="1800" u="sng" dirty="0" smtClean="0"/>
              <a:t>height of sub-partition</a:t>
            </a:r>
            <a:r>
              <a:rPr lang="en-CA" altLang="ko-KR" sz="1800" dirty="0" smtClean="0"/>
              <a:t>.</a:t>
            </a:r>
            <a:endParaRPr lang="en-US" altLang="ko-KR" sz="1800" dirty="0" smtClean="0"/>
          </a:p>
        </p:txBody>
      </p:sp>
      <p:sp>
        <p:nvSpPr>
          <p:cNvPr id="3" name="제목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JVET-N0375</a:t>
            </a:r>
            <a:endParaRPr lang="en-GB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50B9B6-001A-4A92-A19F-D33B7ABD3C73}" type="slidenum">
              <a:rPr lang="en-GB" altLang="ko-KR" smtClean="0"/>
              <a:pPr/>
              <a:t>2</a:t>
            </a:fld>
            <a:endParaRPr lang="en-GB" altLang="ko-KR"/>
          </a:p>
        </p:txBody>
      </p:sp>
      <p:pic>
        <p:nvPicPr>
          <p:cNvPr id="74" name="그림 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3140968"/>
            <a:ext cx="8221265" cy="3220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90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Proposed method</a:t>
            </a:r>
          </a:p>
          <a:p>
            <a:pPr lvl="1"/>
            <a:r>
              <a:rPr lang="en-US" altLang="ko-KR" sz="1800" u="sng" dirty="0" smtClean="0"/>
              <a:t>Removes </a:t>
            </a:r>
            <a:r>
              <a:rPr lang="en-US" altLang="ko-KR" sz="1800" u="sng" dirty="0"/>
              <a:t>the dependency on intra prediction mode</a:t>
            </a:r>
            <a:r>
              <a:rPr lang="en-US" altLang="ko-KR" sz="1800" dirty="0"/>
              <a:t> for </a:t>
            </a:r>
            <a:r>
              <a:rPr lang="en-US" altLang="ko-KR" sz="1800" dirty="0" smtClean="0"/>
              <a:t>implicit transform </a:t>
            </a:r>
            <a:r>
              <a:rPr lang="en-US" altLang="ko-KR" sz="1800" dirty="0"/>
              <a:t>selection in the ISP </a:t>
            </a:r>
            <a:r>
              <a:rPr lang="en-US" altLang="ko-KR" sz="1800" dirty="0" smtClean="0"/>
              <a:t>mode.</a:t>
            </a:r>
          </a:p>
          <a:p>
            <a:pPr lvl="1"/>
            <a:r>
              <a:rPr lang="en-US" altLang="ko-KR" sz="1800" dirty="0" smtClean="0"/>
              <a:t>DCT-2 </a:t>
            </a:r>
            <a:r>
              <a:rPr lang="en-US" altLang="ko-KR" sz="1800" dirty="0"/>
              <a:t>and DST-7 </a:t>
            </a:r>
            <a:r>
              <a:rPr lang="en-US" altLang="ko-KR" sz="1800" dirty="0" smtClean="0"/>
              <a:t>transforms are selected </a:t>
            </a:r>
            <a:r>
              <a:rPr lang="en-US" altLang="ko-KR" sz="1800" u="sng" dirty="0"/>
              <a:t>based on the width </a:t>
            </a:r>
            <a:r>
              <a:rPr lang="en-US" altLang="ko-KR" sz="1800" u="sng" dirty="0" smtClean="0"/>
              <a:t>and </a:t>
            </a:r>
            <a:r>
              <a:rPr lang="en-US" altLang="ko-KR" sz="1800" u="sng" dirty="0"/>
              <a:t>the height of </a:t>
            </a:r>
            <a:r>
              <a:rPr lang="en-US" altLang="ko-KR" sz="1800" u="sng" dirty="0" smtClean="0"/>
              <a:t>sub-partition</a:t>
            </a:r>
            <a:r>
              <a:rPr lang="en-US" altLang="ko-KR" sz="1800" dirty="0" smtClean="0"/>
              <a:t>.</a:t>
            </a:r>
          </a:p>
        </p:txBody>
      </p:sp>
      <p:sp>
        <p:nvSpPr>
          <p:cNvPr id="3" name="제목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dirty="0" smtClean="0"/>
              <a:t>JVET-N0375</a:t>
            </a:r>
            <a:endParaRPr lang="en-GB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50B9B6-001A-4A92-A19F-D33B7ABD3C73}" type="slidenum">
              <a:rPr lang="en-GB" altLang="ko-KR" smtClean="0"/>
              <a:pPr/>
              <a:t>3</a:t>
            </a:fld>
            <a:endParaRPr lang="en-GB" altLang="ko-KR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585" y="2731411"/>
            <a:ext cx="5243940" cy="3649917"/>
          </a:xfrm>
          <a:prstGeom prst="rect">
            <a:avLst/>
          </a:prstGeom>
        </p:spPr>
      </p:pic>
      <p:sp>
        <p:nvSpPr>
          <p:cNvPr id="20" name="직사각형 19"/>
          <p:cNvSpPr/>
          <p:nvPr/>
        </p:nvSpPr>
        <p:spPr>
          <a:xfrm>
            <a:off x="7236296" y="3136612"/>
            <a:ext cx="1584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/>
            <a:r>
              <a:rPr lang="en-US" altLang="ko-KR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 </a:t>
            </a:r>
            <a:r>
              <a:rPr lang="en-US" altLang="ko-KR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altLang="ko-KR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 for </a:t>
            </a:r>
            <a:r>
              <a:rPr lang="en-US" altLang="ko-KR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 1</a:t>
            </a:r>
          </a:p>
          <a:p>
            <a:pPr marL="0" lvl="2"/>
            <a:r>
              <a:rPr lang="en-US" altLang="ko-KR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 </a:t>
            </a:r>
            <a:r>
              <a:rPr lang="en-US" altLang="ko-KR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altLang="ko-KR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for </a:t>
            </a:r>
            <a:r>
              <a:rPr lang="en-US" altLang="ko-KR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 2</a:t>
            </a:r>
            <a:endParaRPr lang="ko-KR" altLang="en-US" sz="1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33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Anchor: VTM-4.0.1 (has </a:t>
            </a:r>
            <a:r>
              <a:rPr lang="en-US" altLang="ko-KR" sz="2000" dirty="0"/>
              <a:t>encoder speedup for </a:t>
            </a:r>
            <a:r>
              <a:rPr lang="en-US" altLang="ko-KR" sz="2000" dirty="0" smtClean="0"/>
              <a:t>ISP)</a:t>
            </a:r>
          </a:p>
          <a:p>
            <a:pPr lvl="1"/>
            <a:endParaRPr lang="ko-KR" alt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dirty="0" smtClean="0"/>
              <a:t>JVET-N0375</a:t>
            </a:r>
            <a:endParaRPr lang="en-GB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50B9B6-001A-4A92-A19F-D33B7ABD3C73}" type="slidenum">
              <a:rPr lang="en-GB" altLang="ko-KR" smtClean="0"/>
              <a:pPr/>
              <a:t>4</a:t>
            </a:fld>
            <a:endParaRPr lang="en-GB" altLang="ko-KR"/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064229"/>
              </p:ext>
            </p:extLst>
          </p:nvPr>
        </p:nvGraphicFramePr>
        <p:xfrm>
          <a:off x="375971" y="1443186"/>
          <a:ext cx="4139999" cy="5010150"/>
        </p:xfrm>
        <a:graphic>
          <a:graphicData uri="http://schemas.openxmlformats.org/drawingml/2006/table">
            <a:tbl>
              <a:tblPr firstRow="1" firstCol="1" bandRow="1"/>
              <a:tblGrid>
                <a:gridCol w="875486">
                  <a:extLst>
                    <a:ext uri="{9D8B030D-6E8A-4147-A177-3AD203B41FA5}">
                      <a16:colId xmlns="" xmlns:a16="http://schemas.microsoft.com/office/drawing/2014/main" val="1789162835"/>
                    </a:ext>
                  </a:extLst>
                </a:gridCol>
                <a:gridCol w="652807">
                  <a:extLst>
                    <a:ext uri="{9D8B030D-6E8A-4147-A177-3AD203B41FA5}">
                      <a16:colId xmlns="" xmlns:a16="http://schemas.microsoft.com/office/drawing/2014/main" val="3158288980"/>
                    </a:ext>
                  </a:extLst>
                </a:gridCol>
                <a:gridCol w="652807">
                  <a:extLst>
                    <a:ext uri="{9D8B030D-6E8A-4147-A177-3AD203B41FA5}">
                      <a16:colId xmlns="" xmlns:a16="http://schemas.microsoft.com/office/drawing/2014/main" val="2102298488"/>
                    </a:ext>
                  </a:extLst>
                </a:gridCol>
                <a:gridCol w="652807">
                  <a:extLst>
                    <a:ext uri="{9D8B030D-6E8A-4147-A177-3AD203B41FA5}">
                      <a16:colId xmlns="" xmlns:a16="http://schemas.microsoft.com/office/drawing/2014/main" val="4220550977"/>
                    </a:ext>
                  </a:extLst>
                </a:gridCol>
                <a:gridCol w="652807">
                  <a:extLst>
                    <a:ext uri="{9D8B030D-6E8A-4147-A177-3AD203B41FA5}">
                      <a16:colId xmlns="" xmlns:a16="http://schemas.microsoft.com/office/drawing/2014/main" val="2103529448"/>
                    </a:ext>
                  </a:extLst>
                </a:gridCol>
                <a:gridCol w="653285">
                  <a:extLst>
                    <a:ext uri="{9D8B030D-6E8A-4147-A177-3AD203B41FA5}">
                      <a16:colId xmlns="" xmlns:a16="http://schemas.microsoft.com/office/drawing/2014/main" val="3632270232"/>
                    </a:ext>
                  </a:extLst>
                </a:gridCol>
              </a:tblGrid>
              <a:tr h="73306">
                <a:tc>
                  <a:txBody>
                    <a:bodyPr/>
                    <a:lstStyle/>
                    <a:p>
                      <a:r>
                        <a:rPr lang="en-US" altLang="ko-KR" sz="900" b="1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Test 1 (T = 16)</a:t>
                      </a:r>
                      <a:endParaRPr lang="ko-KR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All Intra Main10</a:t>
                      </a:r>
                      <a:endParaRPr lang="ko-KR" sz="9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37043499"/>
                  </a:ext>
                </a:extLst>
              </a:tr>
              <a:tr h="73306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 VTM-4.0.1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52221908"/>
                  </a:ext>
                </a:extLst>
              </a:tr>
              <a:tr h="73306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67604692"/>
                  </a:ext>
                </a:extLst>
              </a:tr>
              <a:tr h="781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A1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69811306"/>
                  </a:ext>
                </a:extLst>
              </a:tr>
              <a:tr h="781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A2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94239887"/>
                  </a:ext>
                </a:extLst>
              </a:tr>
              <a:tr h="781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B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03138523"/>
                  </a:ext>
                </a:extLst>
              </a:tr>
              <a:tr h="781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C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75624587"/>
                  </a:ext>
                </a:extLst>
              </a:tr>
              <a:tr h="781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E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74542655"/>
                  </a:ext>
                </a:extLst>
              </a:tr>
              <a:tr h="781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Overall 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74334070"/>
                  </a:ext>
                </a:extLst>
              </a:tr>
              <a:tr h="781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D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31530929"/>
                  </a:ext>
                </a:extLst>
              </a:tr>
              <a:tr h="781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F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61593209"/>
                  </a:ext>
                </a:extLst>
              </a:tr>
              <a:tr h="73306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84173880"/>
                  </a:ext>
                </a:extLst>
              </a:tr>
              <a:tr h="73306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Random access Main10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51716486"/>
                  </a:ext>
                </a:extLst>
              </a:tr>
              <a:tr h="73306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 VTM-4.0.1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74276736"/>
                  </a:ext>
                </a:extLst>
              </a:tr>
              <a:tr h="73306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60132651"/>
                  </a:ext>
                </a:extLst>
              </a:tr>
              <a:tr h="781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A1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3782384"/>
                  </a:ext>
                </a:extLst>
              </a:tr>
              <a:tr h="781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A2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86109632"/>
                  </a:ext>
                </a:extLst>
              </a:tr>
              <a:tr h="781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B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10122962"/>
                  </a:ext>
                </a:extLst>
              </a:tr>
              <a:tr h="781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C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8037843"/>
                  </a:ext>
                </a:extLst>
              </a:tr>
              <a:tr h="781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E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ko-KR" altLang="en-US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endParaRPr lang="ko-KR" altLang="en-US" sz="9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ko-KR" altLang="en-US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ko-KR" altLang="en-US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ko-KR" altLang="en-US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5007945"/>
                  </a:ext>
                </a:extLst>
              </a:tr>
              <a:tr h="781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Overall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b="1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b="1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4705041"/>
                  </a:ext>
                </a:extLst>
              </a:tr>
              <a:tr h="781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D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36743286"/>
                  </a:ext>
                </a:extLst>
              </a:tr>
              <a:tr h="781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F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fontAlgn="ctr" latinLnBrk="0" hangingPunct="1"/>
                      <a:r>
                        <a:rPr lang="en-US" altLang="ko-KR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14681940"/>
                  </a:ext>
                </a:extLst>
              </a:tr>
              <a:tr h="73306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15138886"/>
                  </a:ext>
                </a:extLst>
              </a:tr>
              <a:tr h="73306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Low delay B Main10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9269304"/>
                  </a:ext>
                </a:extLst>
              </a:tr>
              <a:tr h="73306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 VTM-4.0.1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67028639"/>
                  </a:ext>
                </a:extLst>
              </a:tr>
              <a:tr h="73306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34520016"/>
                  </a:ext>
                </a:extLst>
              </a:tr>
              <a:tr h="733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A1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74053829"/>
                  </a:ext>
                </a:extLst>
              </a:tr>
              <a:tr h="733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A2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85083643"/>
                  </a:ext>
                </a:extLst>
              </a:tr>
              <a:tr h="781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B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79264272"/>
                  </a:ext>
                </a:extLst>
              </a:tr>
              <a:tr h="781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C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59185643"/>
                  </a:ext>
                </a:extLst>
              </a:tr>
              <a:tr h="781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E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9138982"/>
                  </a:ext>
                </a:extLst>
              </a:tr>
              <a:tr h="781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Overall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79326163"/>
                  </a:ext>
                </a:extLst>
              </a:tr>
              <a:tr h="781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D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91077467"/>
                  </a:ext>
                </a:extLst>
              </a:tr>
              <a:tr h="781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F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0658855"/>
                  </a:ext>
                </a:extLst>
              </a:tr>
            </a:tbl>
          </a:graphicData>
        </a:graphic>
      </p:graphicFrame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358154"/>
              </p:ext>
            </p:extLst>
          </p:nvPr>
        </p:nvGraphicFramePr>
        <p:xfrm>
          <a:off x="4644008" y="1442106"/>
          <a:ext cx="4140000" cy="5010150"/>
        </p:xfrm>
        <a:graphic>
          <a:graphicData uri="http://schemas.openxmlformats.org/drawingml/2006/table">
            <a:tbl>
              <a:tblPr firstRow="1" firstCol="1" bandRow="1"/>
              <a:tblGrid>
                <a:gridCol w="875486">
                  <a:extLst>
                    <a:ext uri="{9D8B030D-6E8A-4147-A177-3AD203B41FA5}">
                      <a16:colId xmlns="" xmlns:a16="http://schemas.microsoft.com/office/drawing/2014/main" val="326181918"/>
                    </a:ext>
                  </a:extLst>
                </a:gridCol>
                <a:gridCol w="652807">
                  <a:extLst>
                    <a:ext uri="{9D8B030D-6E8A-4147-A177-3AD203B41FA5}">
                      <a16:colId xmlns="" xmlns:a16="http://schemas.microsoft.com/office/drawing/2014/main" val="3033946085"/>
                    </a:ext>
                  </a:extLst>
                </a:gridCol>
                <a:gridCol w="652807">
                  <a:extLst>
                    <a:ext uri="{9D8B030D-6E8A-4147-A177-3AD203B41FA5}">
                      <a16:colId xmlns="" xmlns:a16="http://schemas.microsoft.com/office/drawing/2014/main" val="2676198534"/>
                    </a:ext>
                  </a:extLst>
                </a:gridCol>
                <a:gridCol w="652807">
                  <a:extLst>
                    <a:ext uri="{9D8B030D-6E8A-4147-A177-3AD203B41FA5}">
                      <a16:colId xmlns="" xmlns:a16="http://schemas.microsoft.com/office/drawing/2014/main" val="3291323619"/>
                    </a:ext>
                  </a:extLst>
                </a:gridCol>
                <a:gridCol w="652807">
                  <a:extLst>
                    <a:ext uri="{9D8B030D-6E8A-4147-A177-3AD203B41FA5}">
                      <a16:colId xmlns="" xmlns:a16="http://schemas.microsoft.com/office/drawing/2014/main" val="417065432"/>
                    </a:ext>
                  </a:extLst>
                </a:gridCol>
                <a:gridCol w="653286">
                  <a:extLst>
                    <a:ext uri="{9D8B030D-6E8A-4147-A177-3AD203B41FA5}">
                      <a16:colId xmlns="" xmlns:a16="http://schemas.microsoft.com/office/drawing/2014/main" val="34901915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Test 2 (T = 8)</a:t>
                      </a:r>
                      <a:endParaRPr lang="ko-KR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All Intra Main10</a:t>
                      </a:r>
                      <a:endParaRPr lang="ko-KR" sz="9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62522207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 VTM-4.0.1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3102517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018224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A1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793215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A2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077452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B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952983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C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875009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E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129520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Overall 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932939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D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194448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F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10375807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50529785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Random access Main10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2236172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 VTM-4.0.1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01428806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872316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A1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941206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A2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279375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B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610926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C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071058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E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8275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Overall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87761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D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49055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F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62435729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19487989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Low delay B Main10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7635275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 VTM-4.0.1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480628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079512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A1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975743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A2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48267" marR="48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75388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B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697305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C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97519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E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884223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Overall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616574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D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819926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F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8267" marR="48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779484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906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Summary</a:t>
            </a:r>
          </a:p>
          <a:p>
            <a:pPr lvl="1"/>
            <a:r>
              <a:rPr lang="en-US" altLang="ko-KR" sz="1800" dirty="0" smtClean="0"/>
              <a:t>Removes the </a:t>
            </a:r>
            <a:r>
              <a:rPr lang="en-US" altLang="ko-KR" sz="1800" dirty="0"/>
              <a:t>dependency on intra prediction mode for </a:t>
            </a:r>
            <a:r>
              <a:rPr lang="en-US" altLang="ko-KR" sz="1800" dirty="0" smtClean="0"/>
              <a:t>implicit transform </a:t>
            </a:r>
            <a:r>
              <a:rPr lang="en-US" altLang="ko-KR" sz="1800" dirty="0"/>
              <a:t>selection in </a:t>
            </a:r>
            <a:r>
              <a:rPr lang="en-US" altLang="ko-KR" sz="1800" dirty="0" smtClean="0"/>
              <a:t>ISP mode.</a:t>
            </a:r>
          </a:p>
          <a:p>
            <a:pPr lvl="1"/>
            <a:r>
              <a:rPr lang="en-US" altLang="ko-KR" sz="1800" dirty="0" smtClean="0"/>
              <a:t>No need of the intra prediction mode in transform selection, so one table in WD can be removed.</a:t>
            </a:r>
          </a:p>
          <a:p>
            <a:pPr lvl="1"/>
            <a:r>
              <a:rPr lang="en-US" altLang="ko-KR" sz="1800" dirty="0" smtClean="0"/>
              <a:t>No </a:t>
            </a:r>
            <a:r>
              <a:rPr lang="en-US" altLang="ko-KR" sz="1800" dirty="0"/>
              <a:t>coding performance impact in AI, RA, </a:t>
            </a:r>
            <a:r>
              <a:rPr lang="en-US" altLang="ko-KR" sz="1800" dirty="0" smtClean="0"/>
              <a:t>and LDB.</a:t>
            </a:r>
          </a:p>
          <a:p>
            <a:endParaRPr lang="en-US" altLang="ko-KR" sz="2000" dirty="0" smtClean="0"/>
          </a:p>
          <a:p>
            <a:r>
              <a:rPr lang="en-US" altLang="ko-KR" sz="2000" dirty="0" smtClean="0"/>
              <a:t>Related proposals</a:t>
            </a:r>
          </a:p>
          <a:p>
            <a:pPr lvl="1"/>
            <a:r>
              <a:rPr lang="en-US" altLang="ko-KR" sz="1800" dirty="0" smtClean="0"/>
              <a:t>Subset of JVET-N0172 method 1 (Huawei)</a:t>
            </a:r>
          </a:p>
          <a:p>
            <a:pPr lvl="1"/>
            <a:r>
              <a:rPr lang="en-US" altLang="ko-KR" sz="1800" dirty="0" smtClean="0"/>
              <a:t>Same as JVET-N0420 without 2x2 DST-7 (Qualcomm)</a:t>
            </a:r>
          </a:p>
          <a:p>
            <a:pPr lvl="1"/>
            <a:endParaRPr lang="en-US" altLang="ko-KR" sz="1800" dirty="0"/>
          </a:p>
          <a:p>
            <a:r>
              <a:rPr lang="en-CA" altLang="ko-KR" sz="2000" dirty="0"/>
              <a:t>Suggest to adopt </a:t>
            </a:r>
            <a:r>
              <a:rPr lang="en-CA" altLang="ko-KR" sz="2000" dirty="0" smtClean="0"/>
              <a:t>this proposal to </a:t>
            </a:r>
            <a:r>
              <a:rPr lang="en-CA" altLang="ko-KR" sz="2000" dirty="0"/>
              <a:t>clean up the </a:t>
            </a:r>
            <a:r>
              <a:rPr lang="en-CA" altLang="ko-KR" sz="2000" dirty="0" smtClean="0"/>
              <a:t>current transform </a:t>
            </a:r>
            <a:r>
              <a:rPr lang="en-CA" altLang="ko-KR" sz="2000" dirty="0"/>
              <a:t>selection </a:t>
            </a:r>
            <a:r>
              <a:rPr lang="en-CA" altLang="ko-KR" sz="2000" dirty="0" smtClean="0"/>
              <a:t>design in WD4.</a:t>
            </a:r>
          </a:p>
          <a:p>
            <a:endParaRPr lang="en-CA" altLang="ko-KR" sz="2000" dirty="0"/>
          </a:p>
          <a:p>
            <a:r>
              <a:rPr lang="en-US" altLang="ko-KR" sz="2000" dirty="0">
                <a:cs typeface="Arial" panose="020B0604020202020204" pitchFamily="34" charset="0"/>
              </a:rPr>
              <a:t>Thanks Nokia for cross-checking (JVET-N0678</a:t>
            </a:r>
            <a:r>
              <a:rPr lang="en-US" altLang="ko-KR" sz="2000" dirty="0" smtClean="0">
                <a:cs typeface="Arial" panose="020B0604020202020204" pitchFamily="34" charset="0"/>
              </a:rPr>
              <a:t>)!</a:t>
            </a:r>
            <a:endParaRPr lang="en-US" altLang="ko-KR" sz="2000" dirty="0" smtClean="0"/>
          </a:p>
        </p:txBody>
      </p:sp>
      <p:sp>
        <p:nvSpPr>
          <p:cNvPr id="3" name="제목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Conclusions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dirty="0"/>
              <a:t>JVET-N0375</a:t>
            </a:r>
            <a:endParaRPr lang="en-GB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50B9B6-001A-4A92-A19F-D33B7ABD3C73}" type="slidenum">
              <a:rPr lang="en-GB" altLang="ko-KR" smtClean="0"/>
              <a:pPr/>
              <a:t>5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22251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tx1"/>
          </a:solidFill>
          <a:headEnd type="none" w="med" len="med"/>
          <a:tailEnd type="none" w="med" len="med"/>
        </a:ln>
      </a:spPr>
      <a:bodyPr rtlCol="0" anchor="ctr"/>
      <a:lstStyle>
        <a:defPPr algn="ctr">
          <a:defRPr sz="1000" dirty="0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>
          <a:solidFill>
            <a:schemeClr val="tx1"/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23646</TotalTime>
  <Words>904</Words>
  <Application>Microsoft Office PowerPoint</Application>
  <PresentationFormat>화면 슬라이드 쇼(4:3)</PresentationFormat>
  <Paragraphs>366</Paragraphs>
  <Slides>5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5" baseType="lpstr">
      <vt:lpstr>굴림</vt:lpstr>
      <vt:lpstr>나눔바른고딕</vt:lpstr>
      <vt:lpstr>맑은 고딕</vt:lpstr>
      <vt:lpstr>Arial</vt:lpstr>
      <vt:lpstr>Calibri</vt:lpstr>
      <vt:lpstr>Courier New</vt:lpstr>
      <vt:lpstr>Times New Roman</vt:lpstr>
      <vt:lpstr>Wingdings</vt:lpstr>
      <vt:lpstr>Office 테마</vt:lpstr>
      <vt:lpstr>Image</vt:lpstr>
      <vt:lpstr>Non-CE6: Simplification on implicit transform selection in ISP mode</vt:lpstr>
      <vt:lpstr>Introduction</vt:lpstr>
      <vt:lpstr>Proposal</vt:lpstr>
      <vt:lpstr>Experimental Results</vt:lpstr>
      <vt:lpstr>Conclusions</vt:lpstr>
    </vt:vector>
  </TitlesOfParts>
  <Company>ETRI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Template</dc:title>
  <dc:creator>SCLIM</dc:creator>
  <cp:lastModifiedBy>Lim Sung-Chang</cp:lastModifiedBy>
  <cp:revision>3017</cp:revision>
  <dcterms:created xsi:type="dcterms:W3CDTF">2008-12-20T02:38:24Z</dcterms:created>
  <dcterms:modified xsi:type="dcterms:W3CDTF">2019-03-19T18:09:31Z</dcterms:modified>
</cp:coreProperties>
</file>