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85" r:id="rId2"/>
    <p:sldId id="347" r:id="rId3"/>
    <p:sldId id="361" r:id="rId4"/>
    <p:sldId id="363" r:id="rId5"/>
    <p:sldId id="359" r:id="rId6"/>
  </p:sldIdLst>
  <p:sldSz cx="9144000" cy="6858000" type="screen4x3"/>
  <p:notesSz cx="6858000" cy="9144000"/>
  <p:custShowLst>
    <p:custShow name="재구성한 쇼 1" id="0">
      <p:sldLst/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03DF"/>
    <a:srgbClr val="007AC2"/>
    <a:srgbClr val="1428A0"/>
    <a:srgbClr val="044E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55" autoAdjust="0"/>
    <p:restoredTop sz="94816" autoAdjust="0"/>
  </p:normalViewPr>
  <p:slideViewPr>
    <p:cSldViewPr snapToGrid="0" snapToObjects="1">
      <p:cViewPr varScale="1">
        <p:scale>
          <a:sx n="74" d="100"/>
          <a:sy n="74" d="100"/>
        </p:scale>
        <p:origin x="68" y="8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5" d="100"/>
          <a:sy n="85" d="100"/>
        </p:scale>
        <p:origin x="-3150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A68882-EA00-4941-ABE8-F6847D83E885}" type="datetimeFigureOut">
              <a:rPr kumimoji="1" lang="ko-KR" altLang="en-US" smtClean="0"/>
              <a:t>2019-03-21</a:t>
            </a:fld>
            <a:endParaRPr kumimoji="1"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C38553-8836-B24B-B2B1-A3512CBA3C99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1191885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D872DE-9A43-4C78-B019-274462DF4195}" type="datetimeFigureOut">
              <a:rPr lang="ko-KR" altLang="en-US" smtClean="0"/>
              <a:t>2019-03-21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C86427-EA13-4CA8-A136-C9881F9A73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96558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829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35626" y="3645709"/>
            <a:ext cx="3508373" cy="18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49912" y="3946974"/>
            <a:ext cx="3396109" cy="176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9684" y="529213"/>
            <a:ext cx="1597025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제목 18"/>
          <p:cNvSpPr>
            <a:spLocks noGrp="1"/>
          </p:cNvSpPr>
          <p:nvPr>
            <p:ph type="title"/>
          </p:nvPr>
        </p:nvSpPr>
        <p:spPr>
          <a:xfrm>
            <a:off x="567528" y="3426611"/>
            <a:ext cx="4993823" cy="520363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3300">
                <a:solidFill>
                  <a:schemeClr val="bg2">
                    <a:lumMod val="10000"/>
                  </a:schemeClr>
                </a:solidFill>
                <a:cs typeface="Exo 2" charset="0"/>
              </a:defRPr>
            </a:lvl1pPr>
          </a:lstStyle>
          <a:p>
            <a:pPr marL="0" lvl="0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74927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:\YISSUE\삼성\그래픽 모티브\아이콘\브랜딩4-1(아이콘)-1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/>
          <p:cNvSpPr/>
          <p:nvPr userDrawn="1"/>
        </p:nvSpPr>
        <p:spPr>
          <a:xfrm>
            <a:off x="0" y="6312219"/>
            <a:ext cx="8486775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 userDrawn="1"/>
        </p:nvSpPr>
        <p:spPr>
          <a:xfrm>
            <a:off x="8562976" y="6312218"/>
            <a:ext cx="175418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8808243" y="6312218"/>
            <a:ext cx="8770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 userDrawn="1"/>
        </p:nvSpPr>
        <p:spPr>
          <a:xfrm>
            <a:off x="8957666" y="6312218"/>
            <a:ext cx="4571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7771" y="6553396"/>
            <a:ext cx="1597025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9" descr="I:\YISSUE\삼성\그래픽 모티브\작업\브랜딩4-1(아이콘)-05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51" y="6547046"/>
            <a:ext cx="25781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4385891" y="647125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fld id="{260E2A6B-A809-4840-BF14-8648BC0BDF87}" type="slidenum">
              <a:rPr lang="id-ID" sz="1200" b="0" i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Titillium" charset="0"/>
              </a:rPr>
              <a:pPr algn="l"/>
              <a:t>‹#›</a:t>
            </a:fld>
            <a:endParaRPr lang="en-MY" sz="2400" b="0" i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cs typeface="Titillium" charset="0"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5221214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1" hangingPunct="1">
              <a:buBlip>
                <a:blip r:embed="rId5"/>
              </a:buBlip>
              <a:defRPr lang="ko-KR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9750" indent="-179388">
              <a:defRPr sz="1800">
                <a:latin typeface="+mn-lt"/>
              </a:defRPr>
            </a:lvl2pPr>
            <a:lvl3pPr marL="809625" indent="-179388">
              <a:defRPr sz="1600">
                <a:latin typeface="+mn-lt"/>
              </a:defRPr>
            </a:lvl3pPr>
            <a:lvl4pPr marL="1079500" indent="-179388">
              <a:defRPr sz="1400">
                <a:latin typeface="+mn-lt"/>
              </a:defRPr>
            </a:lvl4pPr>
            <a:lvl5pPr marL="1341438" indent="-179388">
              <a:defRPr sz="1200">
                <a:latin typeface="+mn-lt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lang="ko-KR" altLang="en-US" sz="28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 marL="0" lvl="0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56929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 userDrawn="1"/>
        </p:nvSpPr>
        <p:spPr>
          <a:xfrm>
            <a:off x="3835400" y="0"/>
            <a:ext cx="53086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8" name="Picture 9" descr="I:\YISSUE\삼성\그래픽 모티브\작업\브랜딩4-1(아이콘)-05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51" y="6547046"/>
            <a:ext cx="25781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I:\YISSUE\삼성\그래픽 모티브\아이콘\브랜딩4-1(아이콘)-1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61" y="2175459"/>
            <a:ext cx="2915328" cy="3510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I:\YISSUE\삼성\그래픽 모티브\아이콘\브랜딩4-1(아이콘)-16.pn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"/>
          <a:stretch/>
        </p:blipFill>
        <p:spPr bwMode="auto">
          <a:xfrm>
            <a:off x="3835400" y="-2"/>
            <a:ext cx="53086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8" name="직선 연결선 67"/>
          <p:cNvCxnSpPr/>
          <p:nvPr userDrawn="1"/>
        </p:nvCxnSpPr>
        <p:spPr>
          <a:xfrm>
            <a:off x="0" y="1417973"/>
            <a:ext cx="234315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7774" y="6553396"/>
            <a:ext cx="1597018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16235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756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2" r:id="rId2"/>
    <p:sldLayoutId id="214748367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600" b="1" i="0" kern="1200">
          <a:solidFill>
            <a:schemeClr val="tx1"/>
          </a:solidFill>
          <a:latin typeface="+mj-ea"/>
          <a:ea typeface="+mj-ea"/>
          <a:cs typeface="Noto Sans CJK KR" charset="-127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ea"/>
          <a:ea typeface="+mn-ea"/>
          <a:cs typeface="Noto Sans CJK KR" charset="-127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Noto Sans CJK KR" charset="-127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Noto Sans CJK KR" charset="-127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Noto Sans CJK KR" charset="-127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Noto Sans CJK KR" charset="-127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567528" y="4016233"/>
            <a:ext cx="8299381" cy="520363"/>
          </a:xfrm>
          <a:prstGeom prst="rect">
            <a:avLst/>
          </a:prstGeom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kumimoji="1" lang="ko-KR" altLang="en-US" sz="3300" b="1" i="0" kern="12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  <a:cs typeface="Exo 2" charset="0"/>
              </a:defRPr>
            </a:lvl1pPr>
          </a:lstStyle>
          <a:p>
            <a:r>
              <a:rPr lang="en-US" sz="2800" dirty="0" smtClean="0">
                <a:latin typeface="+mn-lt"/>
              </a:rPr>
              <a:t>Non-CE7:</a:t>
            </a:r>
          </a:p>
          <a:p>
            <a:r>
              <a:rPr lang="en-US" sz="2800" dirty="0" smtClean="0">
                <a:latin typeface="+mn-lt"/>
              </a:rPr>
              <a:t>Unified last position coding for 32-point transforms</a:t>
            </a:r>
            <a:endParaRPr lang="en-US" sz="2800" dirty="0">
              <a:latin typeface="+mn-lt"/>
            </a:endParaRPr>
          </a:p>
        </p:txBody>
      </p:sp>
      <p:sp>
        <p:nvSpPr>
          <p:cNvPr id="5" name="부제 2"/>
          <p:cNvSpPr txBox="1">
            <a:spLocks/>
          </p:cNvSpPr>
          <p:nvPr/>
        </p:nvSpPr>
        <p:spPr>
          <a:xfrm>
            <a:off x="567528" y="5130118"/>
            <a:ext cx="2647950" cy="73635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ko-KR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Samsung Research </a:t>
            </a:r>
          </a:p>
          <a:p>
            <a:pPr marL="0" indent="0">
              <a:buNone/>
            </a:pPr>
            <a:r>
              <a:rPr kumimoji="1" lang="en-US" altLang="ko-KR" dirty="0" err="1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Yinji</a:t>
            </a:r>
            <a:r>
              <a:rPr kumimoji="1" lang="en-US" altLang="ko-KR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</a:t>
            </a:r>
            <a:r>
              <a:rPr kumimoji="1" lang="en-US" altLang="ko-KR" dirty="0" err="1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Piao</a:t>
            </a:r>
            <a:endParaRPr kumimoji="1" lang="ko-KR" altLang="en-US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24111" y="3220414"/>
            <a:ext cx="187220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JVET-N0189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5059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Binarization</a:t>
            </a:r>
            <a:r>
              <a:rPr lang="en-US" dirty="0"/>
              <a:t> </a:t>
            </a:r>
            <a:r>
              <a:rPr lang="en-US" dirty="0" smtClean="0"/>
              <a:t>for last significant position</a:t>
            </a:r>
          </a:p>
          <a:p>
            <a:pPr lvl="1"/>
            <a:r>
              <a:rPr lang="en-US" dirty="0" smtClean="0"/>
              <a:t>If 32-point transform (32xN, Mx32)</a:t>
            </a:r>
          </a:p>
          <a:p>
            <a:pPr lvl="2"/>
            <a:r>
              <a:rPr lang="en-US" dirty="0" smtClean="0"/>
              <a:t>DST7/DCT8 || </a:t>
            </a:r>
            <a:r>
              <a:rPr lang="en-US" dirty="0" err="1" smtClean="0"/>
              <a:t>Subblock</a:t>
            </a:r>
            <a:r>
              <a:rPr lang="en-US" dirty="0" smtClean="0"/>
              <a:t>-transform (N&lt;=32 &amp;&amp; M&lt;=32)</a:t>
            </a:r>
            <a:endParaRPr lang="en-US" dirty="0"/>
          </a:p>
          <a:p>
            <a:pPr lvl="3"/>
            <a:r>
              <a:rPr lang="en-US" dirty="0" smtClean="0"/>
              <a:t>Keep top-left min(16,M) x min(16,N), zero-out </a:t>
            </a:r>
            <a:r>
              <a:rPr lang="en-US" dirty="0"/>
              <a:t>high frequency </a:t>
            </a:r>
            <a:r>
              <a:rPr lang="en-US" dirty="0" smtClean="0"/>
              <a:t>coefficients</a:t>
            </a:r>
          </a:p>
          <a:p>
            <a:pPr lvl="3"/>
            <a:r>
              <a:rPr lang="en-US" dirty="0" smtClean="0"/>
              <a:t>Last position: 12-15 / 16 (7+2=9bins)</a:t>
            </a:r>
          </a:p>
          <a:p>
            <a:pPr lvl="2"/>
            <a:r>
              <a:rPr lang="en-US" dirty="0" smtClean="0"/>
              <a:t>DCT2/DCT2 || </a:t>
            </a:r>
            <a:r>
              <a:rPr lang="en-US" dirty="0" err="1" smtClean="0"/>
              <a:t>TransformSkip</a:t>
            </a:r>
            <a:r>
              <a:rPr lang="en-US" dirty="0" smtClean="0"/>
              <a:t> || </a:t>
            </a:r>
            <a:r>
              <a:rPr lang="en-US" altLang="ko-KR" dirty="0" err="1"/>
              <a:t>Subblock</a:t>
            </a:r>
            <a:r>
              <a:rPr lang="en-US" altLang="ko-KR" dirty="0"/>
              <a:t>-transform (</a:t>
            </a:r>
            <a:r>
              <a:rPr lang="en-US" altLang="ko-KR" dirty="0" smtClean="0"/>
              <a:t>N&gt;32 || M&gt;32)</a:t>
            </a:r>
            <a:endParaRPr lang="en-US" dirty="0" smtClean="0"/>
          </a:p>
          <a:p>
            <a:pPr lvl="3"/>
            <a:r>
              <a:rPr lang="en-US" dirty="0" smtClean="0"/>
              <a:t>Keep all coefficients</a:t>
            </a:r>
          </a:p>
          <a:p>
            <a:pPr lvl="3"/>
            <a:r>
              <a:rPr lang="en-US" dirty="0"/>
              <a:t>Last position: </a:t>
            </a:r>
            <a:r>
              <a:rPr lang="en-US" dirty="0" smtClean="0"/>
              <a:t>12-15 </a:t>
            </a:r>
            <a:r>
              <a:rPr lang="en-US" dirty="0"/>
              <a:t>/ </a:t>
            </a:r>
            <a:r>
              <a:rPr lang="en-US" dirty="0" smtClean="0"/>
              <a:t>32 (8+2=10bins)</a:t>
            </a:r>
            <a:endParaRPr lang="en-US" dirty="0"/>
          </a:p>
          <a:p>
            <a:pPr lvl="3"/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</p:spPr>
        <p:txBody>
          <a:bodyPr/>
          <a:lstStyle/>
          <a:p>
            <a:r>
              <a:rPr lang="en-US" altLang="ko-KR" dirty="0" smtClean="0"/>
              <a:t>Coefficient coding in VTM4.0</a:t>
            </a:r>
            <a:endParaRPr lang="ko-KR" altLang="en-US" dirty="0"/>
          </a:p>
        </p:txBody>
      </p:sp>
      <p:graphicFrame>
        <p:nvGraphicFramePr>
          <p:cNvPr id="91" name="Table 9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8119620"/>
              </p:ext>
            </p:extLst>
          </p:nvPr>
        </p:nvGraphicFramePr>
        <p:xfrm>
          <a:off x="1111580" y="3366039"/>
          <a:ext cx="4530725" cy="2029124"/>
        </p:xfrm>
        <a:graphic>
          <a:graphicData uri="http://schemas.openxmlformats.org/drawingml/2006/table">
            <a:tbl>
              <a:tblPr/>
              <a:tblGrid>
                <a:gridCol w="16061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4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28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71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27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latin typeface="Times New Roman"/>
                          <a:ea typeface="맑은 고딕"/>
                          <a:cs typeface="Times New Roman"/>
                        </a:rPr>
                        <a:t>Magnitude of last position component</a:t>
                      </a:r>
                      <a:endParaRPr lang="ko-KR" sz="11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latin typeface="Times New Roman"/>
                          <a:ea typeface="맑은 고딕"/>
                          <a:cs typeface="Times New Roman"/>
                        </a:rPr>
                        <a:t>Truncated </a:t>
                      </a:r>
                      <a:r>
                        <a:rPr lang="en-GB" sz="1100" kern="100" dirty="0" smtClean="0">
                          <a:latin typeface="Times New Roman"/>
                          <a:ea typeface="맑은 고딕"/>
                          <a:cs typeface="Times New Roman"/>
                        </a:rPr>
                        <a:t>unary(context </a:t>
                      </a:r>
                      <a:r>
                        <a:rPr lang="en-GB" sz="1100" kern="100" dirty="0">
                          <a:latin typeface="Times New Roman"/>
                          <a:ea typeface="맑은 고딕"/>
                          <a:cs typeface="Times New Roman"/>
                        </a:rPr>
                        <a:t>model)</a:t>
                      </a:r>
                      <a:endParaRPr lang="ko-KR" sz="11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latin typeface="Times New Roman"/>
                          <a:ea typeface="맑은 고딕"/>
                          <a:cs typeface="Times New Roman"/>
                        </a:rPr>
                        <a:t>Fixed </a:t>
                      </a:r>
                      <a:r>
                        <a:rPr lang="en-GB" sz="1100" kern="100" dirty="0" smtClean="0">
                          <a:latin typeface="Times New Roman"/>
                          <a:ea typeface="맑은 고딕"/>
                          <a:cs typeface="Times New Roman"/>
                        </a:rPr>
                        <a:t>binary(bypass</a:t>
                      </a:r>
                      <a:r>
                        <a:rPr lang="en-GB" sz="1100" kern="100" dirty="0">
                          <a:latin typeface="Times New Roman"/>
                          <a:ea typeface="맑은 고딕"/>
                          <a:cs typeface="Times New Roman"/>
                        </a:rPr>
                        <a:t>)</a:t>
                      </a:r>
                      <a:endParaRPr lang="ko-KR" sz="11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940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latin typeface="Times New Roman"/>
                          <a:ea typeface="맑은 고딕"/>
                          <a:cs typeface="Times New Roman"/>
                        </a:rPr>
                        <a:t>0</a:t>
                      </a:r>
                      <a:endParaRPr lang="ko-KR" sz="11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altLang="ko-KR" sz="1100" kern="100" dirty="0" smtClean="0">
                          <a:latin typeface="Times New Roman"/>
                          <a:ea typeface="맑은 고딕"/>
                          <a:cs typeface="Times New Roman"/>
                        </a:rPr>
                        <a:t>0</a:t>
                      </a:r>
                      <a:endParaRPr lang="ko-KR" sz="11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맑은 고딕"/>
                          <a:cs typeface="Times New Roman"/>
                        </a:rPr>
                        <a:t>-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맑은 고딕"/>
                          <a:cs typeface="Times New Roman"/>
                        </a:rPr>
                        <a:t>0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940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맑은 고딕"/>
                          <a:cs typeface="Times New Roman"/>
                        </a:rPr>
                        <a:t>1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 smtClean="0">
                          <a:latin typeface="Times New Roman"/>
                          <a:ea typeface="맑은 고딕"/>
                          <a:cs typeface="Times New Roman"/>
                        </a:rPr>
                        <a:t>10</a:t>
                      </a:r>
                      <a:endParaRPr lang="ko-KR" sz="11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맑은 고딕"/>
                          <a:cs typeface="Times New Roman"/>
                        </a:rPr>
                        <a:t>-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맑은 고딕"/>
                          <a:cs typeface="Times New Roman"/>
                        </a:rPr>
                        <a:t>0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940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맑은 고딕"/>
                          <a:cs typeface="Times New Roman"/>
                        </a:rPr>
                        <a:t>2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 smtClean="0">
                          <a:latin typeface="Times New Roman"/>
                          <a:ea typeface="맑은 고딕"/>
                          <a:cs typeface="Times New Roman"/>
                        </a:rPr>
                        <a:t>110</a:t>
                      </a:r>
                      <a:endParaRPr lang="ko-KR" sz="11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맑은 고딕"/>
                          <a:cs typeface="Times New Roman"/>
                        </a:rPr>
                        <a:t>-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맑은 고딕"/>
                          <a:cs typeface="Times New Roman"/>
                        </a:rPr>
                        <a:t>0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940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latin typeface="Times New Roman"/>
                          <a:ea typeface="맑은 고딕"/>
                          <a:cs typeface="Times New Roman"/>
                        </a:rPr>
                        <a:t>3</a:t>
                      </a:r>
                      <a:endParaRPr lang="ko-KR" sz="11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 smtClean="0">
                          <a:latin typeface="Times New Roman"/>
                          <a:ea typeface="맑은 고딕"/>
                          <a:cs typeface="Times New Roman"/>
                        </a:rPr>
                        <a:t>111(0)</a:t>
                      </a:r>
                      <a:endParaRPr lang="ko-KR" sz="11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맑은 고딕"/>
                          <a:cs typeface="Times New Roman"/>
                        </a:rPr>
                        <a:t>-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latin typeface="Times New Roman"/>
                          <a:ea typeface="맑은 고딕"/>
                          <a:cs typeface="Times New Roman"/>
                        </a:rPr>
                        <a:t>0</a:t>
                      </a:r>
                      <a:endParaRPr lang="ko-KR" sz="11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940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solidFill>
                            <a:srgbClr val="FF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4-5</a:t>
                      </a:r>
                      <a:endParaRPr lang="ko-KR" sz="1100" kern="100" dirty="0">
                        <a:solidFill>
                          <a:srgbClr val="FF0000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 smtClean="0">
                          <a:solidFill>
                            <a:srgbClr val="FF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11110</a:t>
                      </a:r>
                      <a:endParaRPr lang="ko-KR" sz="1100" kern="100" dirty="0">
                        <a:solidFill>
                          <a:srgbClr val="FF0000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>
                          <a:solidFill>
                            <a:srgbClr val="FF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X</a:t>
                      </a:r>
                      <a:endParaRPr lang="ko-KR" sz="1100" kern="100">
                        <a:solidFill>
                          <a:srgbClr val="FF0000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>
                          <a:solidFill>
                            <a:srgbClr val="FF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0-1</a:t>
                      </a:r>
                      <a:endParaRPr lang="ko-KR" sz="1100" kern="100">
                        <a:solidFill>
                          <a:srgbClr val="FF0000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940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>
                          <a:solidFill>
                            <a:srgbClr val="FF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6-7</a:t>
                      </a:r>
                      <a:endParaRPr lang="ko-KR" sz="1100" kern="100">
                        <a:solidFill>
                          <a:srgbClr val="FF0000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 smtClean="0">
                          <a:solidFill>
                            <a:srgbClr val="FF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11111(0)</a:t>
                      </a:r>
                      <a:endParaRPr lang="ko-KR" sz="1100" kern="100" dirty="0">
                        <a:solidFill>
                          <a:srgbClr val="FF0000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solidFill>
                            <a:srgbClr val="FF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X</a:t>
                      </a:r>
                      <a:endParaRPr lang="ko-KR" sz="1100" kern="100" dirty="0">
                        <a:solidFill>
                          <a:srgbClr val="FF0000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solidFill>
                            <a:srgbClr val="FF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0-1</a:t>
                      </a:r>
                      <a:endParaRPr lang="ko-KR" sz="1100" kern="100" dirty="0">
                        <a:solidFill>
                          <a:srgbClr val="FF0000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940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solidFill>
                            <a:schemeClr val="accent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8-11</a:t>
                      </a:r>
                      <a:endParaRPr lang="ko-KR" sz="1100" kern="100" dirty="0">
                        <a:solidFill>
                          <a:schemeClr val="accent1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 smtClean="0">
                          <a:solidFill>
                            <a:schemeClr val="accent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1111110</a:t>
                      </a:r>
                      <a:endParaRPr lang="ko-KR" sz="1100" kern="100" dirty="0">
                        <a:solidFill>
                          <a:schemeClr val="accent1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solidFill>
                            <a:schemeClr val="accent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XX</a:t>
                      </a:r>
                      <a:endParaRPr lang="ko-KR" sz="1100" kern="100" dirty="0">
                        <a:solidFill>
                          <a:schemeClr val="accent1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>
                          <a:solidFill>
                            <a:schemeClr val="accent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0-3</a:t>
                      </a:r>
                      <a:endParaRPr lang="ko-KR" sz="1100" kern="100">
                        <a:solidFill>
                          <a:schemeClr val="accent1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940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solidFill>
                            <a:schemeClr val="accent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12-15</a:t>
                      </a:r>
                      <a:endParaRPr lang="ko-KR" sz="1100" kern="100" dirty="0">
                        <a:solidFill>
                          <a:schemeClr val="accent1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 smtClean="0">
                          <a:solidFill>
                            <a:schemeClr val="accent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1111111(0)</a:t>
                      </a:r>
                      <a:endParaRPr lang="ko-KR" sz="1100" kern="100" dirty="0">
                        <a:solidFill>
                          <a:schemeClr val="accent1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solidFill>
                            <a:schemeClr val="accent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XX</a:t>
                      </a:r>
                      <a:endParaRPr lang="ko-KR" sz="1100" kern="100" dirty="0">
                        <a:solidFill>
                          <a:schemeClr val="accent1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solidFill>
                            <a:schemeClr val="accent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0-3</a:t>
                      </a:r>
                      <a:endParaRPr lang="ko-KR" sz="1100" kern="100" dirty="0">
                        <a:solidFill>
                          <a:schemeClr val="accent1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940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solidFill>
                            <a:srgbClr val="0066FF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16-23</a:t>
                      </a:r>
                      <a:endParaRPr lang="ko-KR" sz="1100" kern="100" dirty="0">
                        <a:solidFill>
                          <a:srgbClr val="0066FF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 smtClean="0">
                          <a:solidFill>
                            <a:srgbClr val="0066FF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111111110</a:t>
                      </a:r>
                      <a:endParaRPr lang="ko-KR" sz="1100" kern="100" dirty="0">
                        <a:solidFill>
                          <a:srgbClr val="0066FF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>
                          <a:solidFill>
                            <a:srgbClr val="0066FF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XXX</a:t>
                      </a:r>
                      <a:endParaRPr lang="ko-KR" sz="1100" kern="100">
                        <a:solidFill>
                          <a:srgbClr val="0066FF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>
                          <a:solidFill>
                            <a:srgbClr val="0066FF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0-7</a:t>
                      </a:r>
                      <a:endParaRPr lang="ko-KR" sz="1100" kern="100">
                        <a:solidFill>
                          <a:srgbClr val="0066FF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940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solidFill>
                            <a:srgbClr val="0066FF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24-31</a:t>
                      </a:r>
                      <a:endParaRPr lang="ko-KR" sz="1100" kern="100" dirty="0">
                        <a:solidFill>
                          <a:srgbClr val="0066FF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altLang="ko-KR" sz="1100" kern="100" dirty="0" smtClean="0">
                          <a:solidFill>
                            <a:srgbClr val="0066FF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111111111</a:t>
                      </a:r>
                      <a:endParaRPr lang="ko-KR" sz="1100" kern="100" dirty="0">
                        <a:solidFill>
                          <a:srgbClr val="0066FF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solidFill>
                            <a:srgbClr val="0066FF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XXX</a:t>
                      </a:r>
                      <a:endParaRPr lang="ko-KR" sz="1100" kern="100" dirty="0">
                        <a:solidFill>
                          <a:srgbClr val="0066FF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solidFill>
                            <a:srgbClr val="0066FF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0-7</a:t>
                      </a:r>
                      <a:endParaRPr lang="ko-KR" sz="1100" kern="100" dirty="0">
                        <a:solidFill>
                          <a:srgbClr val="0066FF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698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Unified </a:t>
            </a:r>
            <a:r>
              <a:rPr lang="en-US" dirty="0" err="1" smtClean="0"/>
              <a:t>binarization</a:t>
            </a:r>
            <a:r>
              <a:rPr lang="en-US" dirty="0"/>
              <a:t> </a:t>
            </a:r>
            <a:r>
              <a:rPr lang="en-US" dirty="0" smtClean="0"/>
              <a:t>for all 32-point transforms</a:t>
            </a:r>
          </a:p>
          <a:p>
            <a:pPr lvl="1"/>
            <a:r>
              <a:rPr lang="en-US" dirty="0" smtClean="0"/>
              <a:t>Code last position in range of 0-15 as position within block size of 32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242065"/>
              </p:ext>
            </p:extLst>
          </p:nvPr>
        </p:nvGraphicFramePr>
        <p:xfrm>
          <a:off x="952438" y="1804252"/>
          <a:ext cx="5994547" cy="263887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9945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9758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50" strike="sngStrike" dirty="0">
                          <a:effectLst/>
                          <a:highlight>
                            <a:srgbClr val="FFFF00"/>
                          </a:highlight>
                        </a:rPr>
                        <a:t>	if( ( </a:t>
                      </a:r>
                      <a:r>
                        <a:rPr lang="en-CA" sz="1050" strike="sngStrike" dirty="0" err="1">
                          <a:effectLst/>
                          <a:highlight>
                            <a:srgbClr val="FFFF00"/>
                          </a:highlight>
                        </a:rPr>
                        <a:t>tu_mts_idx</a:t>
                      </a:r>
                      <a:r>
                        <a:rPr lang="en-CA" sz="1050" strike="sngStrike" dirty="0">
                          <a:effectLst/>
                          <a:highlight>
                            <a:srgbClr val="FFFF00"/>
                          </a:highlight>
                        </a:rPr>
                        <a:t>[ x0 ][ y0 ] &gt; 0 | | </a:t>
                      </a:r>
                      <a:br>
                        <a:rPr lang="en-CA" sz="1050" strike="sngStrike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CA" sz="1050" strike="sngStrike" dirty="0">
                          <a:effectLst/>
                          <a:highlight>
                            <a:srgbClr val="FFFF00"/>
                          </a:highlight>
                        </a:rPr>
                        <a:t>		  ( </a:t>
                      </a:r>
                      <a:r>
                        <a:rPr lang="en-CA" sz="1050" strike="sngStrike" dirty="0" err="1">
                          <a:effectLst/>
                          <a:highlight>
                            <a:srgbClr val="FFFF00"/>
                          </a:highlight>
                        </a:rPr>
                        <a:t>cu_sbt_flag</a:t>
                      </a:r>
                      <a:r>
                        <a:rPr lang="en-CA" sz="1050" strike="sngStrike" dirty="0">
                          <a:effectLst/>
                          <a:highlight>
                            <a:srgbClr val="FFFF00"/>
                          </a:highlight>
                        </a:rPr>
                        <a:t>  &amp;&amp;  log2TbWidth &lt; 6  &amp;&amp;  log2TbHeight &lt; 6 ) )</a:t>
                      </a:r>
                      <a:br>
                        <a:rPr lang="en-CA" sz="1050" strike="sngStrike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CA" sz="1050" strike="sngStrike" dirty="0">
                          <a:effectLst/>
                          <a:highlight>
                            <a:srgbClr val="FFFF00"/>
                          </a:highlight>
                        </a:rPr>
                        <a:t>		   &amp;&amp;  </a:t>
                      </a:r>
                      <a:r>
                        <a:rPr lang="en-CA" sz="1050" strike="sngStrike" dirty="0" err="1">
                          <a:effectLst/>
                          <a:highlight>
                            <a:srgbClr val="FFFF00"/>
                          </a:highlight>
                        </a:rPr>
                        <a:t>cIdx</a:t>
                      </a:r>
                      <a:r>
                        <a:rPr lang="en-CA" sz="1050" strike="sngStrike" dirty="0">
                          <a:effectLst/>
                          <a:highlight>
                            <a:srgbClr val="FFFF00"/>
                          </a:highlight>
                        </a:rPr>
                        <a:t> = = 0  &amp;&amp;  log2TbWidth &gt; 4 )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41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50" strike="sngStrike">
                          <a:effectLst/>
                          <a:highlight>
                            <a:srgbClr val="FFFF00"/>
                          </a:highlight>
                        </a:rPr>
                        <a:t>		log2TbWidth = 4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41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50" strike="sngStrike">
                          <a:effectLst/>
                          <a:highlight>
                            <a:srgbClr val="FFFF00"/>
                          </a:highlight>
                        </a:rPr>
                        <a:t>	else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41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50">
                          <a:effectLst/>
                        </a:rPr>
                        <a:t>		log2TbWidth = Min( log2TbWidth, 5 )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23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50" strike="sngStrike">
                          <a:effectLst/>
                          <a:highlight>
                            <a:srgbClr val="FFFF00"/>
                          </a:highlight>
                        </a:rPr>
                        <a:t>	if( tu_mts_idx[ x0 ][ y0 ] &gt; 0 | | </a:t>
                      </a:r>
                      <a:br>
                        <a:rPr lang="en-CA" sz="1050" strike="sngStrike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CA" sz="1050" strike="sngStrike">
                          <a:effectLst/>
                          <a:highlight>
                            <a:srgbClr val="FFFF00"/>
                          </a:highlight>
                        </a:rPr>
                        <a:t>		  ( cu_sbt_flag  &amp;&amp;  log2TbWidth &lt; 6  &amp;&amp;  log2TbHeight &lt; 6 ) )</a:t>
                      </a:r>
                      <a:br>
                        <a:rPr lang="en-CA" sz="1050" strike="sngStrike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CA" sz="1050" strike="sngStrike">
                          <a:effectLst/>
                          <a:highlight>
                            <a:srgbClr val="FFFF00"/>
                          </a:highlight>
                        </a:rPr>
                        <a:t>		   &amp;&amp;  cIdx = = 0  &amp;&amp;  log2TbHeight &gt; 4 )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1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50" strike="sngStrike">
                          <a:effectLst/>
                          <a:highlight>
                            <a:srgbClr val="FFFF00"/>
                          </a:highlight>
                        </a:rPr>
                        <a:t>		log2TbHeight = 4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41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50" strike="sngStrike">
                          <a:effectLst/>
                          <a:highlight>
                            <a:srgbClr val="FFFF00"/>
                          </a:highlight>
                        </a:rPr>
                        <a:t>	else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41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50">
                          <a:effectLst/>
                        </a:rPr>
                        <a:t>		log2TbHeight = Min( log2TbHeight, 5 )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41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50" dirty="0">
                          <a:effectLst/>
                        </a:rPr>
                        <a:t>Parse </a:t>
                      </a:r>
                      <a:r>
                        <a:rPr lang="en-CA" sz="1050" dirty="0" err="1">
                          <a:effectLst/>
                        </a:rPr>
                        <a:t>last_sig_coeff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952756" y="22321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2040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Proposed unified solution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186713" y="1257703"/>
            <a:ext cx="2383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Proposed @ </a:t>
            </a:r>
            <a:r>
              <a:rPr lang="en-US" dirty="0" err="1" smtClean="0"/>
              <a:t>lowQP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093567" y="1277285"/>
            <a:ext cx="2027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Proposed @ CTC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0587974"/>
              </p:ext>
            </p:extLst>
          </p:nvPr>
        </p:nvGraphicFramePr>
        <p:xfrm>
          <a:off x="1668006" y="1574007"/>
          <a:ext cx="5967550" cy="4523155"/>
        </p:xfrm>
        <a:graphic>
          <a:graphicData uri="http://schemas.openxmlformats.org/drawingml/2006/table">
            <a:tbl>
              <a:tblPr/>
              <a:tblGrid>
                <a:gridCol w="796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71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71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71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71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171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712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1712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171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1712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1712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VTM-4.0_lowQP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VTM-4.0_lowQP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VTM-4.0_lowQP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800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895556" cy="5221214"/>
          </a:xfrm>
        </p:spPr>
        <p:txBody>
          <a:bodyPr/>
          <a:lstStyle/>
          <a:p>
            <a:r>
              <a:rPr lang="en-US" dirty="0" smtClean="0"/>
              <a:t>Unified last position coding for MTS/Sub-block transform/DCT2/</a:t>
            </a:r>
            <a:r>
              <a:rPr lang="en-US" dirty="0" err="1" smtClean="0"/>
              <a:t>TransformSkip</a:t>
            </a:r>
            <a:endParaRPr lang="en-US" dirty="0" smtClean="0"/>
          </a:p>
          <a:p>
            <a:r>
              <a:rPr lang="en-US" dirty="0" smtClean="0"/>
              <a:t>No performance loss</a:t>
            </a:r>
          </a:p>
          <a:p>
            <a:r>
              <a:rPr lang="en-US" dirty="0" smtClean="0"/>
              <a:t>Suggest adoption to next VTM s/w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78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사용자 지정 11">
      <a:dk1>
        <a:srgbClr val="2C2D2F"/>
      </a:dk1>
      <a:lt1>
        <a:srgbClr val="FFFFFF"/>
      </a:lt1>
      <a:dk2>
        <a:srgbClr val="61626A"/>
      </a:dk2>
      <a:lt2>
        <a:srgbClr val="DEDEDE"/>
      </a:lt2>
      <a:accent1>
        <a:srgbClr val="044EA2"/>
      </a:accent1>
      <a:accent2>
        <a:srgbClr val="95BFED"/>
      </a:accent2>
      <a:accent3>
        <a:srgbClr val="424243"/>
      </a:accent3>
      <a:accent4>
        <a:srgbClr val="E1EDEE"/>
      </a:accent4>
      <a:accent5>
        <a:srgbClr val="044EA2"/>
      </a:accent5>
      <a:accent6>
        <a:srgbClr val="B3CEDD"/>
      </a:accent6>
      <a:hlink>
        <a:srgbClr val="044EA2"/>
      </a:hlink>
      <a:folHlink>
        <a:srgbClr val="0D2ECA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10782</TotalTime>
  <Words>715</Words>
  <Application>Microsoft Office PowerPoint</Application>
  <PresentationFormat>On-screen Show (4:3)</PresentationFormat>
  <Paragraphs>356</Paragraphs>
  <Slides>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  <vt:variant>
        <vt:lpstr>Custom Shows</vt:lpstr>
      </vt:variant>
      <vt:variant>
        <vt:i4>1</vt:i4>
      </vt:variant>
    </vt:vector>
  </HeadingPairs>
  <TitlesOfParts>
    <vt:vector size="14" baseType="lpstr">
      <vt:lpstr>Exo 2</vt:lpstr>
      <vt:lpstr>Noto Sans CJK KR</vt:lpstr>
      <vt:lpstr>Titillium</vt:lpstr>
      <vt:lpstr>맑은 고딕</vt:lpstr>
      <vt:lpstr>Arial</vt:lpstr>
      <vt:lpstr>Calibri</vt:lpstr>
      <vt:lpstr>Times New Roman</vt:lpstr>
      <vt:lpstr>Office 테마</vt:lpstr>
      <vt:lpstr>PowerPoint Presentation</vt:lpstr>
      <vt:lpstr>Coefficient coding in VTM4.0</vt:lpstr>
      <vt:lpstr>Proposed method</vt:lpstr>
      <vt:lpstr>Experimental result</vt:lpstr>
      <vt:lpstr>Conclusion</vt:lpstr>
      <vt:lpstr>재구성한 쇼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Office 사용자</dc:creator>
  <cp:lastModifiedBy>Windows User</cp:lastModifiedBy>
  <cp:revision>594</cp:revision>
  <dcterms:created xsi:type="dcterms:W3CDTF">2017-08-28T02:36:56Z</dcterms:created>
  <dcterms:modified xsi:type="dcterms:W3CDTF">2019-03-21T11:44:36Z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88E2CA7DA740E51D625C323DD66B4F4206A6C78A74461D15BF48BA2B48BF78F3</vt:lpwstr>
  </property>
  <property fmtid="{D5CDD505-2E9C-101B-9397-08002B2CF9AE}" pid="2" name="NSCPROP">
    <vt:lpwstr>NSCCustomProperty</vt:lpwstr>
  </property>
  <property fmtid="{D5CDD505-2E9C-101B-9397-08002B2CF9AE}" pid="3" name="NSCPROP_SA">
    <vt:lpwstr>F:\19_CfP_preparation\20180425-JVET11th_preparation\PPT_Template.pptx</vt:lpwstr>
  </property>
</Properties>
</file>