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9"/>
  </p:notesMasterIdLst>
  <p:sldIdLst>
    <p:sldId id="466" r:id="rId3"/>
    <p:sldId id="547" r:id="rId4"/>
    <p:sldId id="560" r:id="rId5"/>
    <p:sldId id="561" r:id="rId6"/>
    <p:sldId id="562" r:id="rId7"/>
    <p:sldId id="563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FF0000"/>
    <a:srgbClr val="99CCFF"/>
    <a:srgbClr val="005C8A"/>
    <a:srgbClr val="CC0000"/>
    <a:srgbClr val="A50021"/>
    <a:srgbClr val="A3FFFF"/>
    <a:srgbClr val="FFFFFF"/>
    <a:srgbClr val="447838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1740" autoAdjust="0"/>
  </p:normalViewPr>
  <p:slideViewPr>
    <p:cSldViewPr>
      <p:cViewPr varScale="1">
        <p:scale>
          <a:sx n="68" d="100"/>
          <a:sy n="68" d="100"/>
        </p:scale>
        <p:origin x="141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2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776912" cy="1962150"/>
          </a:xfrm>
        </p:spPr>
        <p:txBody>
          <a:bodyPr/>
          <a:lstStyle/>
          <a:p>
            <a:pPr eaLnBrk="1" hangingPunct="1"/>
            <a:r>
              <a:rPr lang="en-US" altLang="zh-CN" sz="3200" dirty="0" smtClean="0"/>
              <a:t>JVET-N0183 AHG16/Non-CE3: Shared MPM list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971800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zh-CN" sz="1800" u="sng" dirty="0" smtClean="0">
                <a:solidFill>
                  <a:schemeClr val="tx1"/>
                </a:solidFill>
              </a:rPr>
              <a:t>Anand Meher Kotra</a:t>
            </a:r>
            <a:r>
              <a:rPr lang="en-US" altLang="zh-CN" sz="1800" dirty="0" smtClean="0">
                <a:solidFill>
                  <a:schemeClr val="tx1"/>
                </a:solidFill>
              </a:rPr>
              <a:t>, Semih Esenlik, Jianle Chen, Biao Wang, Han Gao</a:t>
            </a: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064" y="186498"/>
            <a:ext cx="8005821" cy="811530"/>
          </a:xfrm>
        </p:spPr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smtClean="0">
                <a:solidFill>
                  <a:srgbClr val="000000"/>
                </a:solidFill>
              </a:rPr>
              <a:t>Page </a:t>
            </a:r>
            <a:fld id="{B9C443EF-FB5B-4866-BAA8-905B52439CEE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66064" y="998028"/>
            <a:ext cx="8149813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Problem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In VTM-4.0.1, </a:t>
            </a:r>
            <a:r>
              <a:rPr lang="en-US" sz="2000" dirty="0" err="1"/>
              <a:t>L</a:t>
            </a:r>
            <a:r>
              <a:rPr lang="en-US" sz="2000" dirty="0" err="1" smtClean="0"/>
              <a:t>uma</a:t>
            </a:r>
            <a:r>
              <a:rPr lang="en-US" sz="2000" dirty="0" smtClean="0"/>
              <a:t> MPM list construction is down to 4 x 4 block level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b="1" u="sng" dirty="0" smtClean="0"/>
              <a:t>Complex MPM list constructions make it difficult for hardware implementations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Solution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“Shared” MPM list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Extend the concept of shared Merge/IBC lists also to MPM list construction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u="sng" dirty="0" smtClean="0"/>
              <a:t>Advantage: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b="1" u="sng" dirty="0" smtClean="0"/>
              <a:t>Worst case of 1 MPM list per 32 samples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b="1" u="sng" dirty="0" smtClean="0"/>
              <a:t>All blocks in shared MPM region can derive </a:t>
            </a:r>
            <a:r>
              <a:rPr lang="en-US" sz="2000" b="1" u="sng" smtClean="0"/>
              <a:t>Intra mode </a:t>
            </a:r>
            <a:r>
              <a:rPr lang="en-US" sz="2000" b="1" u="sng" dirty="0" smtClean="0"/>
              <a:t>in parallel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Result: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Negligible BD-Rate change with no complexity increase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84033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610600" cy="630238"/>
          </a:xfrm>
        </p:spPr>
        <p:txBody>
          <a:bodyPr/>
          <a:lstStyle/>
          <a:p>
            <a:r>
              <a:rPr lang="en-US" dirty="0" smtClean="0"/>
              <a:t>Shared MPM list (worst case of 1 list per 32 samples)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2230666"/>
              </p:ext>
            </p:extLst>
          </p:nvPr>
        </p:nvGraphicFramePr>
        <p:xfrm>
          <a:off x="1600200" y="1368425"/>
          <a:ext cx="5942013" cy="412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Document" r:id="rId3" imgW="5942119" imgH="4122871" progId="Word.Document.12">
                  <p:embed/>
                </p:oleObj>
              </mc:Choice>
              <mc:Fallback>
                <p:oleObj name="Document" r:id="rId3" imgW="5942119" imgH="412287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0200" y="1368425"/>
                        <a:ext cx="5942013" cy="412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4498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8788"/>
            <a:ext cx="8528049" cy="630238"/>
          </a:xfrm>
        </p:spPr>
        <p:txBody>
          <a:bodyPr/>
          <a:lstStyle/>
          <a:p>
            <a:r>
              <a:rPr lang="en-US" dirty="0" smtClean="0"/>
              <a:t>Shared MPM list (worst case of 3 list per 32 samples but all MPM lists can be constructed in parallel)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6784353"/>
              </p:ext>
            </p:extLst>
          </p:nvPr>
        </p:nvGraphicFramePr>
        <p:xfrm>
          <a:off x="1893768" y="1447799"/>
          <a:ext cx="4507032" cy="41376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name="Macro-Enabled Worksheet" r:id="rId3" imgW="4067276" imgH="3734034" progId="Excel.SheetMacroEnabled.12">
                  <p:embed/>
                </p:oleObj>
              </mc:Choice>
              <mc:Fallback>
                <p:oleObj name="Macro-Enabled Worksheet" r:id="rId3" imgW="4067276" imgH="3734034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93768" y="1447799"/>
                        <a:ext cx="4507032" cy="41376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8826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 text changes (very minimal)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304800" y="1268413"/>
            <a:ext cx="8534400" cy="4390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600" b="1" dirty="0" smtClean="0"/>
              <a:t>8.4.2 Derivation </a:t>
            </a:r>
            <a:r>
              <a:rPr lang="en-CA" sz="1600" b="1" dirty="0"/>
              <a:t>process for </a:t>
            </a:r>
            <a:r>
              <a:rPr lang="en-CA" sz="1600" b="1" dirty="0" err="1"/>
              <a:t>luma</a:t>
            </a:r>
            <a:r>
              <a:rPr lang="en-CA" sz="1600" b="1" dirty="0"/>
              <a:t> intra prediction </a:t>
            </a:r>
            <a:r>
              <a:rPr lang="en-CA" sz="1600" b="1" dirty="0" smtClean="0"/>
              <a:t>mode</a:t>
            </a:r>
            <a:endParaRPr lang="en-CA" sz="1000" dirty="0" smtClean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6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variables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smrWidth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smrHeight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, and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smrNumHmvpCand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are derived as follows: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63119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900430" algn="l"/>
                <a:tab pos="3079115" algn="ctr"/>
                <a:tab pos="6156960" algn="r"/>
              </a:tabLst>
            </a:pP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=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IsInSmr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  ? 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SmrX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  : 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	(8‑xxx)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63119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900430" algn="l"/>
                <a:tab pos="3079115" algn="ctr"/>
                <a:tab pos="6156960" algn="r"/>
              </a:tabLst>
            </a:pP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=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IsInSmr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  ? 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SmrY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  : 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	(8‑xxx)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63119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900430" algn="l"/>
                <a:tab pos="3079115" algn="ctr"/>
                <a:tab pos="6156960" algn="r"/>
              </a:tabLst>
            </a:pP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smrWidth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=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IsInSmr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  ? 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SmrW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  : 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cbWidth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	(8‑xxx)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63119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900430" algn="l"/>
                <a:tab pos="3079115" algn="ctr"/>
                <a:tab pos="6156960" algn="r"/>
              </a:tabLst>
            </a:pP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smrHeight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=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IsInSmr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  ? 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SmrH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  : 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cbHeight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	(8‑xxx)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63119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900430" algn="l"/>
                <a:tab pos="3079115" algn="ctr"/>
                <a:tab pos="6156960" algn="r"/>
              </a:tabLst>
            </a:pP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Note: If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IsInSmr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  is true, then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IntraLumaRefLineIdx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 is </a:t>
            </a:r>
            <a:r>
              <a:rPr lang="en-CA" sz="16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inferred 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as 0 and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IntraSubPartitionsSplitType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is </a:t>
            </a:r>
            <a:r>
              <a:rPr lang="en-CA" sz="16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inferred 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as ISP_NO_SPLIT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rabicPeriod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0215" algn="l"/>
                <a:tab pos="756285" algn="l"/>
                <a:tab pos="1008380" algn="l"/>
                <a:tab pos="1260475" algn="l"/>
              </a:tabLst>
            </a:pP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neighbouring locations (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xNbA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yNbA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) and (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xNbB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yNbB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) are set equal to (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 </a:t>
            </a:r>
            <a:r>
              <a:rPr lang="en-CA" sz="1600" strike="sngStrike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− 1, </a:t>
            </a:r>
            <a:r>
              <a:rPr lang="en-CA" sz="1600" strike="sngStrike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+ </a:t>
            </a:r>
            <a:r>
              <a:rPr lang="en-CA" sz="1600" strike="sngStrike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cbHeight</a:t>
            </a:r>
            <a:r>
              <a:rPr lang="en-CA" sz="1600" strike="sngStrike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smrHeight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− 1 ) and ( </a:t>
            </a:r>
            <a:r>
              <a:rPr lang="en-CA" sz="1600" strike="sngStrike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+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smrWidth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CA" sz="1600" strike="sngStrike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cbWidth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− 1, </a:t>
            </a:r>
            <a:r>
              <a:rPr lang="en-CA" sz="1600" strike="sngStrike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− 1 ), respectively.</a:t>
            </a:r>
            <a:endParaRPr lang="en-US" sz="16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50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712" y="1447800"/>
            <a:ext cx="7963888" cy="4256088"/>
          </a:xfrm>
        </p:spPr>
        <p:txBody>
          <a:bodyPr/>
          <a:lstStyle/>
          <a:p>
            <a:r>
              <a:rPr lang="en-US" dirty="0" smtClean="0"/>
              <a:t>Shared MPM list construction proposed</a:t>
            </a:r>
          </a:p>
          <a:p>
            <a:pPr lvl="1"/>
            <a:r>
              <a:rPr lang="en-US" dirty="0" smtClean="0"/>
              <a:t>Extension of Shared Merge/IBC concept present in VTM-4.0.1 also to MPM list construction</a:t>
            </a:r>
          </a:p>
          <a:p>
            <a:r>
              <a:rPr lang="en-US" dirty="0" smtClean="0"/>
              <a:t>Main advantage:</a:t>
            </a:r>
          </a:p>
          <a:p>
            <a:pPr lvl="1"/>
            <a:r>
              <a:rPr lang="en-US" dirty="0" smtClean="0"/>
              <a:t>Worst case of 1 MPM list per 32 samples</a:t>
            </a:r>
          </a:p>
          <a:p>
            <a:pPr lvl="1"/>
            <a:r>
              <a:rPr lang="en-US" dirty="0" smtClean="0"/>
              <a:t>All child nodes in the shared MPM region can derive intra mode in parallel</a:t>
            </a:r>
          </a:p>
          <a:p>
            <a:pPr lvl="1"/>
            <a:r>
              <a:rPr lang="en-US" dirty="0" smtClean="0"/>
              <a:t>No BD-Rate change with no increase in </a:t>
            </a:r>
            <a:r>
              <a:rPr lang="en-US" dirty="0" err="1" smtClean="0"/>
              <a:t>EncT</a:t>
            </a:r>
            <a:r>
              <a:rPr lang="en-US" dirty="0" smtClean="0"/>
              <a:t> and </a:t>
            </a:r>
            <a:r>
              <a:rPr lang="en-US" dirty="0" err="1" smtClean="0"/>
              <a:t>DecT</a:t>
            </a:r>
            <a:endParaRPr lang="en-US" dirty="0" smtClean="0"/>
          </a:p>
          <a:p>
            <a:r>
              <a:rPr lang="en-US" dirty="0" smtClean="0"/>
              <a:t>Suggest for adoption in next version of working draft text and reference software </a:t>
            </a:r>
          </a:p>
          <a:p>
            <a:r>
              <a:rPr lang="en-US" dirty="0" smtClean="0"/>
              <a:t>Thanks to </a:t>
            </a:r>
            <a:r>
              <a:rPr lang="en-US" dirty="0" err="1" smtClean="0"/>
              <a:t>MediaTek</a:t>
            </a:r>
            <a:r>
              <a:rPr lang="en-US" dirty="0" smtClean="0"/>
              <a:t> (JVET-N0641) </a:t>
            </a:r>
            <a:r>
              <a:rPr lang="en-US" dirty="0" smtClean="0"/>
              <a:t>for cross check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0508731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218146</TotalTime>
  <Words>255</Words>
  <Application>Microsoft Office PowerPoint</Application>
  <PresentationFormat>On-screen Show (4:3)</PresentationFormat>
  <Paragraphs>46</Paragraphs>
  <Slides>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23" baseType="lpstr">
      <vt:lpstr>MS PGothic</vt:lpstr>
      <vt:lpstr>宋体</vt:lpstr>
      <vt:lpstr>宋体</vt:lpstr>
      <vt:lpstr>Arial</vt:lpstr>
      <vt:lpstr>Calibri</vt:lpstr>
      <vt:lpstr>Calibri Light</vt:lpstr>
      <vt:lpstr>FrutigerNext LT Bold</vt:lpstr>
      <vt:lpstr>FrutigerNext LT Medium</vt:lpstr>
      <vt:lpstr>SimHei</vt:lpstr>
      <vt:lpstr>华文细黑</vt:lpstr>
      <vt:lpstr>Times New Roman</vt:lpstr>
      <vt:lpstr>Wingdings</vt:lpstr>
      <vt:lpstr>Wingdings 3</vt:lpstr>
      <vt:lpstr>Slide Template—English（20060512） </vt:lpstr>
      <vt:lpstr>Custom Design</vt:lpstr>
      <vt:lpstr>Document</vt:lpstr>
      <vt:lpstr>Microsoft Excel Macro-Enabled Worksheet</vt:lpstr>
      <vt:lpstr>JVET-N0183 AHG16/Non-CE3: Shared MPM list </vt:lpstr>
      <vt:lpstr>Overview</vt:lpstr>
      <vt:lpstr>Shared MPM list (worst case of 1 list per 32 samples)</vt:lpstr>
      <vt:lpstr>Shared MPM list (worst case of 3 list per 32 samples but all MPM lists can be constructed in parallel)</vt:lpstr>
      <vt:lpstr>Spec text changes (very minimal)</vt:lpstr>
      <vt:lpstr>Conclusion 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9630</cp:revision>
  <dcterms:created xsi:type="dcterms:W3CDTF">2005-06-03T02:22:32Z</dcterms:created>
  <dcterms:modified xsi:type="dcterms:W3CDTF">2019-03-21T13:46:55Z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1531571531</vt:lpwstr>
  </property>
</Properties>
</file>