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547" r:id="rId4"/>
    <p:sldId id="549" r:id="rId5"/>
    <p:sldId id="560" r:id="rId6"/>
    <p:sldId id="561" r:id="rId7"/>
    <p:sldId id="566" r:id="rId8"/>
    <p:sldId id="568" r:id="rId9"/>
    <p:sldId id="562" r:id="rId10"/>
    <p:sldId id="563" r:id="rId11"/>
    <p:sldId id="56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0000"/>
    <a:srgbClr val="99CCFF"/>
    <a:srgbClr val="005C8A"/>
    <a:srgbClr val="CC0000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1740" autoAdjust="0"/>
  </p:normalViewPr>
  <p:slideViewPr>
    <p:cSldViewPr>
      <p:cViewPr varScale="1">
        <p:scale>
          <a:sx n="68" d="100"/>
          <a:sy n="68" d="100"/>
        </p:scale>
        <p:origin x="14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JVET-N0180 : CE 5.2: Loop Filter line buffer reduction</a:t>
            </a:r>
            <a:br>
              <a:rPr lang="en-US" altLang="zh-CN" sz="3200" dirty="0" smtClean="0"/>
            </a:b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zh-CN" sz="1800" b="1" u="sng" dirty="0" smtClean="0">
                <a:solidFill>
                  <a:schemeClr val="tx1"/>
                </a:solidFill>
              </a:rPr>
              <a:t>Anand Meher Kotra</a:t>
            </a:r>
            <a:r>
              <a:rPr lang="en-US" altLang="zh-CN" sz="1800" dirty="0" smtClean="0">
                <a:solidFill>
                  <a:schemeClr val="tx1"/>
                </a:solidFill>
              </a:rPr>
              <a:t>, Semih Esenlik, Jianle Chen, Biao Wang, Han Gao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removes all ALF line buffers</a:t>
            </a:r>
          </a:p>
          <a:p>
            <a:r>
              <a:rPr lang="en-US" dirty="0" smtClean="0"/>
              <a:t>Modified ALF block classification </a:t>
            </a:r>
          </a:p>
          <a:p>
            <a:pPr lvl="1"/>
            <a:r>
              <a:rPr lang="en-US" dirty="0" smtClean="0"/>
              <a:t>1 Add, 1 shift </a:t>
            </a:r>
          </a:p>
          <a:p>
            <a:r>
              <a:rPr lang="en-US" dirty="0" smtClean="0"/>
              <a:t>Modified ALF filtering </a:t>
            </a:r>
          </a:p>
          <a:p>
            <a:pPr lvl="1"/>
            <a:r>
              <a:rPr lang="en-US" dirty="0" smtClean="0"/>
              <a:t>Symmetric padding near the virtual boundary</a:t>
            </a:r>
          </a:p>
          <a:p>
            <a:r>
              <a:rPr lang="en-US" dirty="0" smtClean="0"/>
              <a:t>Results </a:t>
            </a:r>
          </a:p>
          <a:p>
            <a:pPr lvl="1"/>
            <a:r>
              <a:rPr lang="en-US" dirty="0" smtClean="0"/>
              <a:t>negligible BD-Rate loss with no increase in </a:t>
            </a: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endParaRPr lang="en-US" dirty="0" smtClean="0"/>
          </a:p>
          <a:p>
            <a:pPr lvl="1"/>
            <a:r>
              <a:rPr lang="en-US" dirty="0" smtClean="0"/>
              <a:t>SIMD version </a:t>
            </a:r>
            <a:r>
              <a:rPr lang="en-US" dirty="0" smtClean="0"/>
              <a:t>available</a:t>
            </a:r>
          </a:p>
          <a:p>
            <a:r>
              <a:rPr lang="en-US" dirty="0" smtClean="0"/>
              <a:t>Specification text attached with </a:t>
            </a:r>
            <a:r>
              <a:rPr lang="en-US" smtClean="0"/>
              <a:t>the contribution</a:t>
            </a:r>
            <a:endParaRPr lang="en-US" dirty="0" smtClean="0"/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30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64" y="186498"/>
            <a:ext cx="8005821" cy="811530"/>
          </a:xfrm>
        </p:spPr>
        <p:txBody>
          <a:bodyPr/>
          <a:lstStyle/>
          <a:p>
            <a:r>
              <a:rPr lang="en-US" dirty="0" smtClean="0"/>
              <a:t>VTM-4.0 loop filter line buffer requirements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smtClean="0">
                <a:solidFill>
                  <a:srgbClr val="000000"/>
                </a:solidFill>
              </a:rPr>
              <a:t>Page </a:t>
            </a:r>
            <a:fld id="{B9C443EF-FB5B-4866-BAA8-905B52439CEE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60" name="Picture 5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62000"/>
            <a:ext cx="6096000" cy="5334000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22072" y="916080"/>
            <a:ext cx="316992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Line buffer requirement in VTM-3.0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 smtClean="0"/>
              <a:t>Luma</a:t>
            </a:r>
            <a:r>
              <a:rPr lang="en-US" sz="2000" dirty="0" smtClean="0"/>
              <a:t>   : </a:t>
            </a:r>
            <a:r>
              <a:rPr lang="en-US" sz="2000" b="1" dirty="0" smtClean="0"/>
              <a:t>11.25</a:t>
            </a:r>
            <a:r>
              <a:rPr lang="en-US" sz="2000" dirty="0" smtClean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Chroma: </a:t>
            </a:r>
            <a:r>
              <a:rPr lang="en-US" sz="2000" b="1" dirty="0" smtClean="0"/>
              <a:t>6.25</a:t>
            </a:r>
            <a:r>
              <a:rPr lang="en-US" sz="2000" dirty="0" smtClean="0"/>
              <a:t> lines</a:t>
            </a:r>
          </a:p>
          <a:p>
            <a:pPr lvl="1"/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ALF line buffer requirement is: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b="1" dirty="0" smtClean="0"/>
              <a:t>7 </a:t>
            </a:r>
            <a:r>
              <a:rPr lang="en-US" sz="2000" dirty="0" smtClean="0"/>
              <a:t>lines for </a:t>
            </a:r>
            <a:r>
              <a:rPr lang="en-US" sz="2000" dirty="0" err="1" smtClean="0"/>
              <a:t>Luma</a:t>
            </a:r>
            <a:endParaRPr lang="en-US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b="1" dirty="0" smtClean="0"/>
              <a:t>4</a:t>
            </a:r>
            <a:r>
              <a:rPr lang="en-US" sz="2000" dirty="0" smtClean="0"/>
              <a:t> lines for Chroma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Current proposal: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reduces </a:t>
            </a:r>
            <a:r>
              <a:rPr lang="en-US" sz="2000" b="1" dirty="0" smtClean="0">
                <a:solidFill>
                  <a:srgbClr val="FF0000"/>
                </a:solidFill>
              </a:rPr>
              <a:t>the ALF line buffer requirement to 0 lines.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403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638175"/>
            <a:ext cx="8034337" cy="630238"/>
          </a:xfrm>
        </p:spPr>
        <p:txBody>
          <a:bodyPr/>
          <a:lstStyle/>
          <a:p>
            <a:r>
              <a:rPr lang="en-US" dirty="0" smtClean="0"/>
              <a:t>Modified ALF block classification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53" y="1334219"/>
            <a:ext cx="7178885" cy="2438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718315"/>
            <a:ext cx="86867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4 x 4 block above VB: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samples above the VB contribute in the ALF block classification and vice versa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gradient calculation of samples in line J, line K is padded with line J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4 x 4 block below VB: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</a:t>
            </a:r>
            <a:r>
              <a:rPr lang="en-US"/>
              <a:t>samples </a:t>
            </a:r>
            <a:r>
              <a:rPr lang="en-US" smtClean="0"/>
              <a:t>below </a:t>
            </a:r>
            <a:r>
              <a:rPr lang="en-US" dirty="0"/>
              <a:t>the VB contribute in the ALF block classification and vice versa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For gradient calculation of samples in line J, line K is padded with line J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29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complexity for ALF block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check to verify if given 4 x 4 block is below or above VB</a:t>
            </a:r>
          </a:p>
          <a:p>
            <a:r>
              <a:rPr lang="en-US" dirty="0" smtClean="0"/>
              <a:t>Modified Activity calculation requires 1 Shift, 1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465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ALF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943" y="1329128"/>
            <a:ext cx="8810055" cy="4256088"/>
          </a:xfrm>
        </p:spPr>
        <p:txBody>
          <a:bodyPr/>
          <a:lstStyle/>
          <a:p>
            <a:r>
              <a:rPr lang="en-US" dirty="0" smtClean="0"/>
              <a:t>Symmetric padding at the virtual boundary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pSp>
        <p:nvGrpSpPr>
          <p:cNvPr id="37" name="Group 36"/>
          <p:cNvGrpSpPr/>
          <p:nvPr/>
        </p:nvGrpSpPr>
        <p:grpSpPr>
          <a:xfrm>
            <a:off x="152400" y="2438400"/>
            <a:ext cx="3765480" cy="2679091"/>
            <a:chOff x="997946" y="2626696"/>
            <a:chExt cx="3765480" cy="2679091"/>
          </a:xfrm>
        </p:grpSpPr>
        <p:sp>
          <p:nvSpPr>
            <p:cNvPr id="5" name="Rectangle 4"/>
            <p:cNvSpPr/>
            <p:nvPr/>
          </p:nvSpPr>
          <p:spPr>
            <a:xfrm>
              <a:off x="2546189" y="2781641"/>
              <a:ext cx="304800" cy="22860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rgbClr val="99CCFF"/>
                  </a:solidFill>
                </a:rPr>
                <a:t>c0</a:t>
              </a:r>
              <a:endParaRPr lang="en-US" sz="900" dirty="0">
                <a:solidFill>
                  <a:srgbClr val="99CCFF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2413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5461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509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c3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936589" y="321189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c4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41389" y="320915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c5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46189" y="320360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c6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850989" y="321189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c7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155791" y="320360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c8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91984" y="3433106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c10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587184" y="3435845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c9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37675" y="365148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c7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542475" y="3657084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c6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847275" y="365422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c5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152077" y="3657084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c4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48826" y="3887470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c3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553631" y="387654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858426" y="3887470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209800" y="3429000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546190" y="3429711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860283" y="3435968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226420" y="3423057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c10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581406" y="3423057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99418" y="3666231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c8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163226" y="2626696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Virtual Boundary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2355690" y="2995852"/>
              <a:ext cx="1301910" cy="1438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2553624" y="4093895"/>
              <a:ext cx="304800" cy="22860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rgbClr val="99CCFF"/>
                  </a:solidFill>
                </a:rPr>
                <a:t>c0</a:t>
              </a:r>
              <a:endParaRPr lang="en-US" sz="900" dirty="0">
                <a:solidFill>
                  <a:srgbClr val="99CCFF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77205" y="4936455"/>
              <a:ext cx="172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Line M filtering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97946" y="2875256"/>
              <a:ext cx="1441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Pad line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010826" y="4321495"/>
              <a:ext cx="1441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Pad line</a:t>
              </a:r>
              <a:endParaRPr lang="en-US" dirty="0"/>
            </a:p>
          </p:txBody>
        </p:sp>
        <p:cxnSp>
          <p:nvCxnSpPr>
            <p:cNvPr id="75" name="Straight Arrow Connector 74"/>
            <p:cNvCxnSpPr/>
            <p:nvPr/>
          </p:nvCxnSpPr>
          <p:spPr>
            <a:xfrm flipH="1" flipV="1">
              <a:off x="1936589" y="2709223"/>
              <a:ext cx="10236" cy="3293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3286483" y="4004319"/>
              <a:ext cx="1770" cy="3265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4112943" y="2479547"/>
            <a:ext cx="4295969" cy="2637944"/>
            <a:chOff x="959930" y="2667843"/>
            <a:chExt cx="4295969" cy="2637944"/>
          </a:xfrm>
        </p:grpSpPr>
        <p:sp>
          <p:nvSpPr>
            <p:cNvPr id="45" name="Rectangle 44"/>
            <p:cNvSpPr/>
            <p:nvPr/>
          </p:nvSpPr>
          <p:spPr>
            <a:xfrm>
              <a:off x="2546189" y="2781641"/>
              <a:ext cx="304800" cy="22860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rgbClr val="99CCFF"/>
                  </a:solidFill>
                </a:rPr>
                <a:t>c0</a:t>
              </a:r>
              <a:endParaRPr lang="en-US" sz="900" dirty="0">
                <a:solidFill>
                  <a:srgbClr val="99CCFF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413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5461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850989" y="3010241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c3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936589" y="321189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c4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241389" y="320915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c5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546189" y="320360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c6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850989" y="321189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c7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155791" y="320360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c8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91984" y="3433106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c10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587184" y="3435845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c9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237675" y="365148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c7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542475" y="3657084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c6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847275" y="3654222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c5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52077" y="3657084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c4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248826" y="3887470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c3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553631" y="3876543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858426" y="3887470"/>
              <a:ext cx="3048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tx1"/>
                  </a:solidFill>
                </a:rPr>
                <a:t>c1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209800" y="3429000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546190" y="3429711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860283" y="3435968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226420" y="3423057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c10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581406" y="3423057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899418" y="3666231"/>
              <a:ext cx="349405" cy="2257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c8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655699" y="3940006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Virtual Boundary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2273915" y="4117856"/>
              <a:ext cx="1301910" cy="1438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/>
            <p:cNvSpPr/>
            <p:nvPr/>
          </p:nvSpPr>
          <p:spPr>
            <a:xfrm>
              <a:off x="2553624" y="4093895"/>
              <a:ext cx="304800" cy="22860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rgbClr val="99CCFF"/>
                  </a:solidFill>
                </a:rPr>
                <a:t>c0</a:t>
              </a:r>
              <a:endParaRPr lang="en-US" sz="900" dirty="0">
                <a:solidFill>
                  <a:srgbClr val="99CCFF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177205" y="4936455"/>
              <a:ext cx="172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Line H filtering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59930" y="2667843"/>
              <a:ext cx="1441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Pad line</a:t>
              </a:r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734865" y="4303909"/>
              <a:ext cx="1441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Pad line</a:t>
              </a:r>
              <a:endParaRPr lang="en-US" dirty="0"/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 flipH="1" flipV="1">
              <a:off x="1936589" y="2709223"/>
              <a:ext cx="10236" cy="3293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2169970" y="4004319"/>
              <a:ext cx="1770" cy="3265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39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ALF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943" y="1329128"/>
            <a:ext cx="8810055" cy="4256088"/>
          </a:xfrm>
        </p:spPr>
        <p:txBody>
          <a:bodyPr/>
          <a:lstStyle/>
          <a:p>
            <a:r>
              <a:rPr lang="en-US" dirty="0" smtClean="0"/>
              <a:t>Symmetric padding at the virtual boundary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69" name="TextBox 68"/>
          <p:cNvSpPr txBox="1"/>
          <p:nvPr/>
        </p:nvSpPr>
        <p:spPr>
          <a:xfrm>
            <a:off x="2452531" y="2414344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196" y="2298201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4058992" y="3157133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cxnSp>
        <p:nvCxnSpPr>
          <p:cNvPr id="76" name="Straight Arrow Connector 75"/>
          <p:cNvCxnSpPr/>
          <p:nvPr/>
        </p:nvCxnSpPr>
        <p:spPr>
          <a:xfrm flipH="1" flipV="1">
            <a:off x="603550" y="2569743"/>
            <a:ext cx="10236" cy="329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2351172" y="3371073"/>
            <a:ext cx="1770" cy="326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1365109" y="236205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55509" y="2792308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060309" y="278956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365109" y="278401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69909" y="2792308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74711" y="278401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710904" y="3013522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056595" y="323189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361395" y="32375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666195" y="3234638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1970997" y="32375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1028720" y="300941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365110" y="301012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679203" y="3016384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045340" y="3003473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400326" y="3003473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18338" y="324664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028720" y="2792308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1397190" y="370629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1082612" y="258219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371619" y="256974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686634" y="256053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098429" y="347114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1387436" y="348099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702451" y="347178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399596" y="300869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 flipH="1" flipV="1">
            <a:off x="755950" y="2722143"/>
            <a:ext cx="10236" cy="329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689238" y="338982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723774" y="229054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114174" y="272079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5418974" y="271805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5723774" y="271250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6028574" y="272079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6333376" y="271250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069569" y="294200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415260" y="316038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5720060" y="316598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6024860" y="316312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329662" y="316598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5387385" y="293790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5723775" y="2938611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6037868" y="294486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6404005" y="293195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6758991" y="293195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5077003" y="3175131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125" name="Straight Connector 124"/>
          <p:cNvCxnSpPr/>
          <p:nvPr/>
        </p:nvCxnSpPr>
        <p:spPr>
          <a:xfrm>
            <a:off x="5266574" y="3399631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Rectangle 125"/>
          <p:cNvSpPr/>
          <p:nvPr/>
        </p:nvSpPr>
        <p:spPr>
          <a:xfrm>
            <a:off x="5755855" y="366823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5441277" y="251068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5730284" y="249822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045299" y="248902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457094" y="339963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5746101" y="340947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061116" y="340027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4764767" y="2947295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35" name="Straight Arrow Connector 134"/>
          <p:cNvCxnSpPr/>
          <p:nvPr/>
        </p:nvCxnSpPr>
        <p:spPr>
          <a:xfrm>
            <a:off x="5001350" y="3391743"/>
            <a:ext cx="1770" cy="326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6215132" y="2244740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cxnSp>
        <p:nvCxnSpPr>
          <p:cNvPr id="137" name="Straight Arrow Connector 136"/>
          <p:cNvCxnSpPr/>
          <p:nvPr/>
        </p:nvCxnSpPr>
        <p:spPr>
          <a:xfrm flipH="1" flipV="1">
            <a:off x="6798486" y="2516282"/>
            <a:ext cx="10236" cy="329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1998884" y="3644779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0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250796" y="200631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6591" y="2657781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7" y="265367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50797" y="265438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64890" y="2660643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13935" y="2664824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69288" y="267236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97077" y="2643968"/>
            <a:ext cx="2625660" cy="28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282877" y="335055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68299" y="222645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57306" y="221400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72321" y="220479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4116" y="311540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73123" y="312525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88138" y="311604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7197" y="242973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243840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39645" y="243010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55596" y="245553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872615" y="242255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98292" y="2647558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85073" y="2568204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3904" y="288294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6401" y="289024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11614" y="288937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529422" y="290065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838679" y="289849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107151" y="199157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452946" y="2643044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770762" y="263893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107152" y="263964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21245" y="264590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770290" y="265008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125643" y="2657631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5091362" y="2867696"/>
            <a:ext cx="2625660" cy="28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6139232" y="333581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824654" y="221172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13661" y="219926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428676" y="219005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40471" y="310066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129478" y="311051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444493" y="310130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463552" y="241499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770755" y="242366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96000" y="241536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411951" y="244079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728970" y="240782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154647" y="263282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470259" y="286820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752756" y="287550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067969" y="287464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385777" y="288591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695034" y="288375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523854" y="2360819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-143482" y="1953838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cxnSp>
        <p:nvCxnSpPr>
          <p:cNvPr id="62" name="Straight Arrow Connector 61"/>
          <p:cNvCxnSpPr/>
          <p:nvPr/>
        </p:nvCxnSpPr>
        <p:spPr>
          <a:xfrm flipH="1" flipV="1">
            <a:off x="439872" y="2225380"/>
            <a:ext cx="10236" cy="329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2419688" y="2913880"/>
            <a:ext cx="1770" cy="326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67400" y="3187586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6781877" y="1900139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cxnSp>
        <p:nvCxnSpPr>
          <p:cNvPr id="66" name="Straight Arrow Connector 65"/>
          <p:cNvCxnSpPr/>
          <p:nvPr/>
        </p:nvCxnSpPr>
        <p:spPr>
          <a:xfrm flipH="1" flipV="1">
            <a:off x="7219296" y="2189837"/>
            <a:ext cx="10236" cy="329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5216969" y="2980449"/>
            <a:ext cx="1770" cy="326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864681" y="3254155"/>
            <a:ext cx="144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 line</a:t>
            </a:r>
            <a:endParaRPr lang="en-US" dirty="0"/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652463" y="638175"/>
            <a:ext cx="6850062" cy="630238"/>
          </a:xfrm>
        </p:spPr>
        <p:txBody>
          <a:bodyPr/>
          <a:lstStyle/>
          <a:p>
            <a:r>
              <a:rPr lang="en-US" dirty="0" smtClean="0"/>
              <a:t>Modified ALF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85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ALF filtering complexity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Checks for the line number close to the virtual boundary </a:t>
            </a:r>
          </a:p>
          <a:p>
            <a:pPr lvl="1"/>
            <a:r>
              <a:rPr lang="en-US" dirty="0"/>
              <a:t>Derive line index: </a:t>
            </a:r>
            <a:r>
              <a:rPr lang="en-US" dirty="0">
                <a:solidFill>
                  <a:srgbClr val="FF0000"/>
                </a:solidFill>
              </a:rPr>
              <a:t>3 adds, 3 checks</a:t>
            </a:r>
          </a:p>
          <a:p>
            <a:pPr lvl="1"/>
            <a:r>
              <a:rPr lang="en-US" dirty="0"/>
              <a:t>Line0: </a:t>
            </a:r>
            <a:r>
              <a:rPr lang="en-US" dirty="0" smtClean="0"/>
              <a:t>PAD </a:t>
            </a:r>
            <a:r>
              <a:rPr lang="en-US" dirty="0"/>
              <a:t>3 lines above and 3 lines below </a:t>
            </a:r>
            <a:r>
              <a:rPr lang="en-US" dirty="0" smtClean="0"/>
              <a:t>samples</a:t>
            </a:r>
            <a:endParaRPr lang="en-US" dirty="0"/>
          </a:p>
          <a:p>
            <a:pPr lvl="1"/>
            <a:r>
              <a:rPr lang="en-US" dirty="0"/>
              <a:t>Line1: </a:t>
            </a:r>
            <a:r>
              <a:rPr lang="en-US" dirty="0" smtClean="0"/>
              <a:t>PAD </a:t>
            </a:r>
            <a:r>
              <a:rPr lang="en-US" dirty="0"/>
              <a:t>2 lines above and 2 lines below samples</a:t>
            </a:r>
          </a:p>
          <a:p>
            <a:pPr lvl="1"/>
            <a:r>
              <a:rPr lang="en-US" dirty="0"/>
              <a:t>Line2: </a:t>
            </a:r>
            <a:r>
              <a:rPr lang="en-US" dirty="0" smtClean="0"/>
              <a:t>PAD </a:t>
            </a:r>
            <a:r>
              <a:rPr lang="en-US" dirty="0"/>
              <a:t>1 </a:t>
            </a:r>
            <a:r>
              <a:rPr lang="en-US" dirty="0" smtClean="0"/>
              <a:t>line </a:t>
            </a:r>
            <a:r>
              <a:rPr lang="en-US" dirty="0"/>
              <a:t>above and 1 </a:t>
            </a:r>
            <a:r>
              <a:rPr lang="en-US" dirty="0" smtClean="0"/>
              <a:t>line </a:t>
            </a:r>
            <a:r>
              <a:rPr lang="en-US" dirty="0"/>
              <a:t>below </a:t>
            </a:r>
            <a:r>
              <a:rPr lang="en-US" dirty="0" smtClean="0"/>
              <a:t>sample</a:t>
            </a:r>
            <a:endParaRPr lang="en-US" dirty="0"/>
          </a:p>
          <a:p>
            <a:pPr marL="392113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84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with SIMD implementation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26466"/>
              </p:ext>
            </p:extLst>
          </p:nvPr>
        </p:nvGraphicFramePr>
        <p:xfrm>
          <a:off x="2422744" y="1447800"/>
          <a:ext cx="3309499" cy="4256105"/>
        </p:xfrm>
        <a:graphic>
          <a:graphicData uri="http://schemas.openxmlformats.org/drawingml/2006/table">
            <a:tbl>
              <a:tblPr/>
              <a:tblGrid>
                <a:gridCol w="779264"/>
                <a:gridCol w="506047"/>
                <a:gridCol w="506047"/>
                <a:gridCol w="506047"/>
                <a:gridCol w="506047"/>
                <a:gridCol w="506047"/>
              </a:tblGrid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4.0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4.0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4.0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53" marR="7153" marT="7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53" marR="7153" marT="7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53" marR="7153" marT="71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8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218241</TotalTime>
  <Words>823</Words>
  <Application>Microsoft Office PowerPoint</Application>
  <PresentationFormat>On-screen Show (4:3)</PresentationFormat>
  <Paragraphs>398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SimHei</vt:lpstr>
      <vt:lpstr>华文细黑</vt:lpstr>
      <vt:lpstr>Wingdings</vt:lpstr>
      <vt:lpstr>Wingdings 3</vt:lpstr>
      <vt:lpstr>Slide Template—English（20060512） </vt:lpstr>
      <vt:lpstr>Custom Design</vt:lpstr>
      <vt:lpstr>JVET-N0180 : CE 5.2: Loop Filter line buffer reduction </vt:lpstr>
      <vt:lpstr>VTM-4.0 loop filter line buffer requirements</vt:lpstr>
      <vt:lpstr>Modified ALF block classification</vt:lpstr>
      <vt:lpstr>Additional complexity for ALF block classification</vt:lpstr>
      <vt:lpstr>Modified ALF filtering</vt:lpstr>
      <vt:lpstr>Modified ALF filtering</vt:lpstr>
      <vt:lpstr>Modified ALF filtering</vt:lpstr>
      <vt:lpstr>Modified ALF filtering complexity</vt:lpstr>
      <vt:lpstr>Results with SIMD implementation </vt:lpstr>
      <vt:lpstr>Conclusion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9642</cp:revision>
  <dcterms:created xsi:type="dcterms:W3CDTF">2005-06-03T02:22:32Z</dcterms:created>
  <dcterms:modified xsi:type="dcterms:W3CDTF">2019-03-25T08:59:26Z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