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  <p:sldMasterId id="2147483674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5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9893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732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5115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252417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13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013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1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9" y="4329490"/>
            <a:ext cx="7372070" cy="1500187"/>
          </a:xfrm>
        </p:spPr>
        <p:txBody>
          <a:bodyPr/>
          <a:lstStyle>
            <a:lvl1pPr marL="0" indent="0">
              <a:buNone/>
              <a:defRPr sz="15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192881" indent="0">
              <a:buNone/>
              <a:defRPr sz="844">
                <a:solidFill>
                  <a:schemeClr val="tx1">
                    <a:tint val="75000"/>
                  </a:schemeClr>
                </a:solidFill>
              </a:defRPr>
            </a:lvl2pPr>
            <a:lvl3pPr marL="385763" indent="0">
              <a:buNone/>
              <a:defRPr sz="761">
                <a:solidFill>
                  <a:schemeClr val="tx1">
                    <a:tint val="75000"/>
                  </a:schemeClr>
                </a:solidFill>
              </a:defRPr>
            </a:lvl3pPr>
            <a:lvl4pPr marL="578644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4pPr>
            <a:lvl5pPr marL="771525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5pPr>
            <a:lvl6pPr marL="964406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6pPr>
            <a:lvl7pPr marL="1157288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7pPr>
            <a:lvl8pPr marL="1350169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8pPr>
            <a:lvl9pPr marL="1543050" indent="0">
              <a:buNone/>
              <a:defRPr sz="67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173759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240916" y="6066347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80" y="5964208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9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37991" y="14275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4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58360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5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/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3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6" name="矩形 35"/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00996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/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/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4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50" name="直接连接符 4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3480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/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/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>
                <a:fillRect/>
              </a:stretch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/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>
                <a:fillRect/>
              </a:stretch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/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5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/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4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21" name="直接连接符 20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781957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864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137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5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1090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548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7200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57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3190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90"/>
            </a:lvl2pPr>
            <a:lvl3pPr marL="514350" indent="0">
              <a:buNone/>
              <a:defRPr sz="675"/>
            </a:lvl3pPr>
            <a:lvl4pPr marL="771525" indent="0">
              <a:buNone/>
              <a:defRPr sz="565"/>
            </a:lvl4pPr>
            <a:lvl5pPr marL="1028700" indent="0">
              <a:buNone/>
              <a:defRPr sz="565"/>
            </a:lvl5pPr>
            <a:lvl6pPr marL="1285875" indent="0">
              <a:buNone/>
              <a:defRPr sz="565"/>
            </a:lvl6pPr>
            <a:lvl7pPr marL="1543050" indent="0">
              <a:buNone/>
              <a:defRPr sz="565"/>
            </a:lvl7pPr>
            <a:lvl8pPr marL="1800225" indent="0">
              <a:buNone/>
              <a:defRPr sz="565"/>
            </a:lvl8pPr>
            <a:lvl9pPr marL="2057400" indent="0">
              <a:buNone/>
              <a:defRPr sz="565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6395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31026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994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695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9236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7338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2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090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09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7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8.jpeg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442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t>2019/3/16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/>
          <p:cNvGrpSpPr/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/>
          <p:cNvGrpSpPr/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/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43302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905" indent="-128905" algn="l" defTabSz="514350" rtl="0" eaLnBrk="1" fontAlgn="base" hangingPunct="1">
        <a:lnSpc>
          <a:spcPct val="90000"/>
        </a:lnSpc>
        <a:spcBef>
          <a:spcPts val="565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608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325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430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605" indent="-128905" algn="l" defTabSz="514350" rtl="0" eaLnBrk="1" fontAlgn="base" hangingPunct="1">
        <a:lnSpc>
          <a:spcPct val="90000"/>
        </a:lnSpc>
        <a:spcBef>
          <a:spcPts val="280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78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67195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929130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186305" indent="-128905" algn="l" defTabSz="514350" rtl="0" eaLnBrk="1" latinLnBrk="0" hangingPunct="1">
        <a:lnSpc>
          <a:spcPct val="90000"/>
        </a:lnSpc>
        <a:spcBef>
          <a:spcPts val="280"/>
        </a:spcBef>
        <a:buFont typeface="Arial" panose="020B0604020202020204" pitchFamily="34" charset="0"/>
        <a:buChar char="•"/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/>
          <p:cNvSpPr>
            <a:spLocks noGrp="1"/>
          </p:cNvSpPr>
          <p:nvPr>
            <p:ph type="body" idx="1"/>
          </p:nvPr>
        </p:nvSpPr>
        <p:spPr>
          <a:xfrm>
            <a:off x="959943" y="2424022"/>
            <a:ext cx="7372070" cy="3138235"/>
          </a:xfrm>
        </p:spPr>
        <p:txBody>
          <a:bodyPr/>
          <a:lstStyle/>
          <a:p>
            <a:pPr fontAlgn="base" hangingPunct="0"/>
            <a:r>
              <a:rPr lang="en-US" altLang="zh-CN" sz="2000" dirty="0" smtClean="0"/>
              <a:t>Authors</a:t>
            </a:r>
            <a:r>
              <a:rPr lang="zh-CN" altLang="en-US" sz="2000" dirty="0" smtClean="0"/>
              <a:t>： </a:t>
            </a:r>
            <a:endParaRPr lang="en-US" altLang="zh-CN" sz="2000" dirty="0" smtClean="0"/>
          </a:p>
          <a:p>
            <a:pPr fontAlgn="base" hangingPunct="0"/>
            <a:r>
              <a:rPr lang="en-US" altLang="zh-CN" sz="2000" dirty="0" err="1" smtClean="0"/>
              <a:t>Shuai</a:t>
            </a:r>
            <a:r>
              <a:rPr lang="en-US" altLang="zh-CN" sz="2000" dirty="0" smtClean="0"/>
              <a:t> Wan, </a:t>
            </a:r>
            <a:r>
              <a:rPr lang="en-US" altLang="zh-CN" sz="2000" dirty="0" err="1" smtClean="0"/>
              <a:t>Mingze</a:t>
            </a:r>
            <a:r>
              <a:rPr lang="en-US" altLang="zh-CN" sz="2000" dirty="0" smtClean="0"/>
              <a:t> Wang, </a:t>
            </a:r>
          </a:p>
          <a:p>
            <a:pPr fontAlgn="base" hangingPunct="0"/>
            <a:r>
              <a:rPr lang="en-US" altLang="zh-CN" sz="2000" dirty="0" err="1" smtClean="0"/>
              <a:t>Yanzhuo</a:t>
            </a:r>
            <a:r>
              <a:rPr lang="en-US" altLang="zh-CN" sz="2000" dirty="0" smtClean="0"/>
              <a:t> Ma, </a:t>
            </a:r>
            <a:r>
              <a:rPr lang="en-US" altLang="zh-CN" sz="2000" dirty="0" err="1" smtClean="0"/>
              <a:t>Junyan</a:t>
            </a:r>
            <a:r>
              <a:rPr lang="en-US" altLang="zh-CN" sz="2000" dirty="0" smtClean="0"/>
              <a:t> </a:t>
            </a:r>
            <a:r>
              <a:rPr lang="en-US" altLang="zh-CN" sz="2000" dirty="0" err="1" smtClean="0"/>
              <a:t>Huo</a:t>
            </a:r>
            <a:r>
              <a:rPr lang="en-US" altLang="zh-CN" sz="2000" dirty="0" smtClean="0"/>
              <a:t>,</a:t>
            </a:r>
            <a:endParaRPr lang="en-US" altLang="zh-CN" sz="2000" dirty="0"/>
          </a:p>
          <a:p>
            <a:pPr fontAlgn="base" hangingPunct="0"/>
            <a:r>
              <a:rPr lang="en-US" altLang="zh-CN" sz="2000" dirty="0" err="1" smtClean="0"/>
              <a:t>Hao</a:t>
            </a:r>
            <a:r>
              <a:rPr lang="en-US" altLang="zh-CN" sz="2000" dirty="0" smtClean="0"/>
              <a:t> Gong, </a:t>
            </a:r>
            <a:r>
              <a:rPr lang="en-US" altLang="zh-CN" sz="2000" dirty="0" err="1" smtClean="0"/>
              <a:t>Chengyi</a:t>
            </a:r>
            <a:r>
              <a:rPr lang="en-US" altLang="zh-CN" sz="2000" dirty="0" smtClean="0"/>
              <a:t> Zou, </a:t>
            </a:r>
          </a:p>
          <a:p>
            <a:pPr fontAlgn="base" hangingPunct="0"/>
            <a:r>
              <a:rPr lang="en-US" altLang="zh-CN" sz="2000" dirty="0" err="1" smtClean="0"/>
              <a:t>YuanFang</a:t>
            </a:r>
            <a:r>
              <a:rPr lang="en-US" altLang="zh-CN" sz="2000" dirty="0" smtClean="0"/>
              <a:t> Yu, Yang </a:t>
            </a:r>
            <a:r>
              <a:rPr lang="en-US" altLang="zh-CN" sz="2000" dirty="0"/>
              <a:t>Liu</a:t>
            </a:r>
          </a:p>
          <a:p>
            <a:endParaRPr lang="en-US" altLang="zh-CN" sz="2000" dirty="0"/>
          </a:p>
          <a:p>
            <a:r>
              <a:rPr lang="en-US" altLang="zh-CN" sz="2000" dirty="0" smtClean="0"/>
              <a:t>Reporter</a:t>
            </a:r>
            <a:r>
              <a:rPr lang="zh-CN" altLang="en-US" sz="2000" dirty="0"/>
              <a:t>： </a:t>
            </a:r>
            <a:r>
              <a:rPr lang="en-US" altLang="zh-CN" sz="2000" dirty="0" err="1" smtClean="0"/>
              <a:t>Mingze</a:t>
            </a:r>
            <a:r>
              <a:rPr lang="en-US" altLang="zh-CN" sz="2000" dirty="0" smtClean="0"/>
              <a:t> Wang</a:t>
            </a:r>
            <a:endParaRPr lang="zh-CN" altLang="en-US" sz="2000" dirty="0"/>
          </a:p>
          <a:p>
            <a:endParaRPr lang="zh-CN" altLang="en-US" dirty="0"/>
          </a:p>
        </p:txBody>
      </p:sp>
      <p:sp>
        <p:nvSpPr>
          <p:cNvPr id="6" name="标题 3"/>
          <p:cNvSpPr>
            <a:spLocks noGrp="1"/>
          </p:cNvSpPr>
          <p:nvPr>
            <p:ph type="title"/>
          </p:nvPr>
        </p:nvSpPr>
        <p:spPr>
          <a:xfrm>
            <a:off x="702628" y="538539"/>
            <a:ext cx="7886700" cy="1273008"/>
          </a:xfrm>
        </p:spPr>
        <p:txBody>
          <a:bodyPr/>
          <a:lstStyle/>
          <a:p>
            <a:pPr algn="ctr" hangingPunct="0"/>
            <a:r>
              <a:rPr lang="en-US" altLang="zh-CN" sz="2400" dirty="0" smtClean="0"/>
              <a:t>JVET-N0133</a:t>
            </a:r>
            <a:br>
              <a:rPr lang="en-US" altLang="zh-CN" sz="2400" dirty="0" smtClean="0"/>
            </a:b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lang="en-US" altLang="zh-CN" sz="2400" dirty="0" smtClean="0"/>
              <a:t>CE13-related</a:t>
            </a:r>
            <a:r>
              <a:rPr lang="en-US" altLang="zh-CN" sz="2400" dirty="0"/>
              <a:t>: Integrated in-loop filter based on CNN</a:t>
            </a:r>
          </a:p>
        </p:txBody>
      </p:sp>
    </p:spTree>
    <p:extLst>
      <p:ext uri="{BB962C8B-B14F-4D97-AF65-F5344CB8AC3E}">
        <p14:creationId xmlns:p14="http://schemas.microsoft.com/office/powerpoint/2010/main" val="24159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Experimental Results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511" y="1017917"/>
            <a:ext cx="6469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Reference stage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2368654"/>
              </p:ext>
            </p:extLst>
          </p:nvPr>
        </p:nvGraphicFramePr>
        <p:xfrm>
          <a:off x="926508" y="1941913"/>
          <a:ext cx="7588841" cy="238001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3674">
                  <a:extLst>
                    <a:ext uri="{9D8B030D-6E8A-4147-A177-3AD203B41FA5}">
                      <a16:colId xmlns:a16="http://schemas.microsoft.com/office/drawing/2014/main" val="3391828340"/>
                    </a:ext>
                  </a:extLst>
                </a:gridCol>
                <a:gridCol w="841884">
                  <a:extLst>
                    <a:ext uri="{9D8B030D-6E8A-4147-A177-3AD203B41FA5}">
                      <a16:colId xmlns:a16="http://schemas.microsoft.com/office/drawing/2014/main" val="3431289760"/>
                    </a:ext>
                  </a:extLst>
                </a:gridCol>
                <a:gridCol w="1068666">
                  <a:extLst>
                    <a:ext uri="{9D8B030D-6E8A-4147-A177-3AD203B41FA5}">
                      <a16:colId xmlns:a16="http://schemas.microsoft.com/office/drawing/2014/main" val="291648194"/>
                    </a:ext>
                  </a:extLst>
                </a:gridCol>
                <a:gridCol w="1086928">
                  <a:extLst>
                    <a:ext uri="{9D8B030D-6E8A-4147-A177-3AD203B41FA5}">
                      <a16:colId xmlns:a16="http://schemas.microsoft.com/office/drawing/2014/main" val="2134373428"/>
                    </a:ext>
                  </a:extLst>
                </a:gridCol>
                <a:gridCol w="1043797">
                  <a:extLst>
                    <a:ext uri="{9D8B030D-6E8A-4147-A177-3AD203B41FA5}">
                      <a16:colId xmlns:a16="http://schemas.microsoft.com/office/drawing/2014/main" val="3212947002"/>
                    </a:ext>
                  </a:extLst>
                </a:gridCol>
                <a:gridCol w="1181818">
                  <a:extLst>
                    <a:ext uri="{9D8B030D-6E8A-4147-A177-3AD203B41FA5}">
                      <a16:colId xmlns:a16="http://schemas.microsoft.com/office/drawing/2014/main" val="49501959"/>
                    </a:ext>
                  </a:extLst>
                </a:gridCol>
                <a:gridCol w="1502074">
                  <a:extLst>
                    <a:ext uri="{9D8B030D-6E8A-4147-A177-3AD203B41FA5}">
                      <a16:colId xmlns:a16="http://schemas.microsoft.com/office/drawing/2014/main" val="3414020128"/>
                    </a:ext>
                  </a:extLst>
                </a:gridCol>
              </a:tblGrid>
              <a:tr h="466524">
                <a:tc gridSpan="7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 dirty="0">
                          <a:effectLst/>
                        </a:rPr>
                        <a:t>Network Details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0574974"/>
                  </a:ext>
                </a:extLst>
              </a:tr>
              <a:tr h="127368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Total Conv. Layers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Total FC Layers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Frame-work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Param. Num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Param. Precision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Mem.P(MB)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Mem.T(MB)</a:t>
                      </a:r>
                      <a:endParaRPr lang="zh-CN" sz="1700">
                        <a:effectLst/>
                      </a:endParaRPr>
                    </a:p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500">
                          <a:effectLst/>
                        </a:rPr>
                        <a:t>(e.g., 4K input)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extLst>
                  <a:ext uri="{0D108BD9-81ED-4DB2-BD59-A6C34878D82A}">
                    <a16:rowId xmlns:a16="http://schemas.microsoft.com/office/drawing/2014/main" val="273539948"/>
                  </a:ext>
                </a:extLst>
              </a:tr>
              <a:tr h="63980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39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36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Tensorflow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519112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32(F)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1.98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dirty="0">
                          <a:effectLst/>
                        </a:rPr>
                        <a:t>H*W*2.68*10e-3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6969" marR="106969" marT="0" marB="0" anchor="ctr"/>
                </a:tc>
                <a:extLst>
                  <a:ext uri="{0D108BD9-81ED-4DB2-BD59-A6C34878D82A}">
                    <a16:rowId xmlns:a16="http://schemas.microsoft.com/office/drawing/2014/main" val="3041113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558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Experimental Results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024300"/>
              </p:ext>
            </p:extLst>
          </p:nvPr>
        </p:nvGraphicFramePr>
        <p:xfrm>
          <a:off x="2158398" y="2121906"/>
          <a:ext cx="4406902" cy="2102521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71176829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0645898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54214012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9066543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96304533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31343231"/>
                    </a:ext>
                  </a:extLst>
                </a:gridCol>
              </a:tblGrid>
              <a:tr h="483271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</a:t>
                      </a: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Intra Main10 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(GPU)</a:t>
                      </a:r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08935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  <a:r>
                        <a:rPr lang="en-US" sz="9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VTM-4.0</a:t>
                      </a:r>
                      <a:r>
                        <a:rPr lang="zh-CN" alt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5453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39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55775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63494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-10.75%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2303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-5.92%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92746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86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-8.95%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-10.77%</a:t>
                      </a: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67%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2353%</a:t>
                      </a:r>
                      <a:endParaRPr lang="en-US" altLang="zh-CN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09699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-16.61%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4510%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28845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7855434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819511" y="1017917"/>
            <a:ext cx="6469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Simulation results (with GPU)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923690" y="4866751"/>
            <a:ext cx="51499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 smtClean="0"/>
              <a:t>The negative gain of </a:t>
            </a:r>
            <a:r>
              <a:rPr lang="en-US" altLang="zh-CN" dirty="0" err="1" smtClean="0"/>
              <a:t>classF</a:t>
            </a:r>
            <a:r>
              <a:rPr lang="en-US" altLang="zh-CN" dirty="0" smtClean="0"/>
              <a:t> is caused by the lack of screen contents in DIV2K dataset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0903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Conclusion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354348" y="1475117"/>
            <a:ext cx="6469809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</a:t>
            </a:r>
            <a:r>
              <a:rPr lang="en-US" altLang="zh-CN" sz="2000" dirty="0" smtClean="0"/>
              <a:t>Propose a CNN filter as a integrated in-loop filter to replace DBF,SAO and ALF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Discover useful information(</a:t>
            </a:r>
            <a:r>
              <a:rPr lang="en-US" altLang="zh-CN" sz="2000" dirty="0" err="1" smtClean="0"/>
              <a:t>CUmap</a:t>
            </a:r>
            <a:r>
              <a:rPr lang="en-US" altLang="zh-CN" sz="2000" dirty="0" smtClean="0"/>
              <a:t>) as auxiliary inputs to guide </a:t>
            </a:r>
            <a:r>
              <a:rPr lang="en-US" altLang="zh-CN" sz="2000" dirty="0" err="1" smtClean="0"/>
              <a:t>deblocking</a:t>
            </a:r>
            <a:endParaRPr lang="en-US" altLang="zh-CN" sz="20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One network shared by Y/U/V component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sz="2000" dirty="0" smtClean="0"/>
              <a:t>Residual learning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sz="2000" dirty="0" smtClean="0"/>
          </a:p>
          <a:p>
            <a:pPr marL="342900" indent="-342900">
              <a:buFont typeface="Wingdings" panose="05000000000000000000" pitchFamily="2" charset="2"/>
              <a:buChar char="n"/>
            </a:pPr>
            <a:r>
              <a:rPr lang="en-US" altLang="zh-CN" sz="2000" dirty="0"/>
              <a:t>Experimental results shows -5.72%,.-8.95%, -10.77</a:t>
            </a:r>
            <a:r>
              <a:rPr lang="en-US" altLang="zh-CN" sz="2000" dirty="0" smtClean="0"/>
              <a:t>% BD-rate </a:t>
            </a:r>
            <a:r>
              <a:rPr lang="en-US" altLang="zh-CN" sz="2000" dirty="0"/>
              <a:t>savings for </a:t>
            </a:r>
            <a:r>
              <a:rPr lang="en-US" altLang="zh-CN" sz="2000" dirty="0" err="1"/>
              <a:t>luma</a:t>
            </a:r>
            <a:r>
              <a:rPr lang="en-US" altLang="zh-CN" sz="2000" dirty="0"/>
              <a:t> and both </a:t>
            </a:r>
            <a:r>
              <a:rPr lang="en-US" altLang="zh-CN" sz="2000" dirty="0" err="1"/>
              <a:t>chroma</a:t>
            </a:r>
            <a:r>
              <a:rPr lang="en-US" altLang="zh-CN" sz="2000" dirty="0"/>
              <a:t> components for </a:t>
            </a:r>
            <a:r>
              <a:rPr lang="en-US" altLang="zh-CN" sz="2000" dirty="0" smtClean="0"/>
              <a:t>VTM4.0 </a:t>
            </a:r>
            <a:r>
              <a:rPr lang="en-US" altLang="zh-CN" sz="2000" dirty="0"/>
              <a:t>with AI configuration</a:t>
            </a:r>
            <a:r>
              <a:rPr lang="en-US" altLang="zh-CN" sz="2000" dirty="0" smtClean="0"/>
              <a:t>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altLang="zh-CN" sz="2400" dirty="0" smtClean="0"/>
          </a:p>
        </p:txBody>
      </p:sp>
    </p:spTree>
    <p:extLst>
      <p:ext uri="{BB962C8B-B14F-4D97-AF65-F5344CB8AC3E}">
        <p14:creationId xmlns:p14="http://schemas.microsoft.com/office/powerpoint/2010/main" val="363702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ym typeface="+mn-ea"/>
              </a:rPr>
              <a:t>Outline</a:t>
            </a:r>
            <a:endParaRPr lang="en-US" altLang="zh-CN" dirty="0"/>
          </a:p>
        </p:txBody>
      </p:sp>
      <p:sp>
        <p:nvSpPr>
          <p:cNvPr id="59" name="文本框 58"/>
          <p:cNvSpPr txBox="1"/>
          <p:nvPr/>
        </p:nvSpPr>
        <p:spPr>
          <a:xfrm>
            <a:off x="771105" y="1501310"/>
            <a:ext cx="56886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Proposed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WSE-CNNLF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Experimental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Results</a:t>
            </a:r>
          </a:p>
          <a:p>
            <a:pPr marL="285750" indent="-285750">
              <a:lnSpc>
                <a:spcPct val="200000"/>
              </a:lnSpc>
              <a:buClr>
                <a:srgbClr val="C00000"/>
              </a:buClr>
              <a:buFont typeface="Wingdings" panose="05000000000000000000" pitchFamily="2" charset="2"/>
              <a:buChar char="n"/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Conclusion</a:t>
            </a:r>
          </a:p>
          <a:p>
            <a:pPr>
              <a:buClr>
                <a:srgbClr val="C00000"/>
              </a:buClr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6954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 smtClean="0">
                <a:sym typeface="+mn-ea"/>
              </a:rPr>
              <a:t>Introduction</a:t>
            </a:r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819512" y="1017917"/>
            <a:ext cx="4744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In-loop filters in VTM-4.0</a:t>
            </a:r>
            <a:endParaRPr lang="zh-CN" altLang="en-US" sz="2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0220" y="1829771"/>
            <a:ext cx="6143258" cy="77910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819511" y="3154393"/>
            <a:ext cx="677173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In-loop filters proposed</a:t>
            </a:r>
          </a:p>
          <a:p>
            <a:pPr lvl="1"/>
            <a:r>
              <a:rPr lang="en-US" altLang="zh-CN" dirty="0" smtClean="0"/>
              <a:t> All conventional filters (DBF, SAO </a:t>
            </a:r>
            <a:r>
              <a:rPr lang="en-US" altLang="zh-CN" dirty="0"/>
              <a:t>and ALF) are replaced </a:t>
            </a:r>
            <a:endParaRPr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220" y="4438573"/>
            <a:ext cx="6143258" cy="779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70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Proposed WSE-CNNLF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510" y="1017918"/>
            <a:ext cx="760537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Network inputs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Reconstructed frames before in-loop filters (Y/U/V)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Two </a:t>
            </a:r>
            <a:r>
              <a:rPr lang="en-US" altLang="zh-CN" dirty="0" err="1" smtClean="0"/>
              <a:t>CUmaps</a:t>
            </a:r>
            <a:r>
              <a:rPr lang="en-US" altLang="zh-CN" dirty="0" smtClean="0"/>
              <a:t>, one for Y, the other shared by U/V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One </a:t>
            </a:r>
            <a:r>
              <a:rPr lang="en-US" altLang="zh-CN" dirty="0" err="1" smtClean="0"/>
              <a:t>QPmap</a:t>
            </a:r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>
            <a:off x="937161" y="2258821"/>
            <a:ext cx="7453224" cy="3888544"/>
            <a:chOff x="635237" y="1734894"/>
            <a:chExt cx="7453224" cy="388854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660" r="7830"/>
            <a:stretch/>
          </p:blipFill>
          <p:spPr>
            <a:xfrm>
              <a:off x="635237" y="1734894"/>
              <a:ext cx="7453224" cy="3888544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664897" y="3436671"/>
              <a:ext cx="362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smtClean="0"/>
                <a:t>Y</a:t>
              </a:r>
              <a:endParaRPr lang="zh-CN" altLang="en-US" sz="1200" dirty="0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180693" y="3436670"/>
              <a:ext cx="362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U</a:t>
              </a:r>
              <a:endParaRPr lang="zh-CN" altLang="en-US" sz="120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696489" y="3436670"/>
              <a:ext cx="36231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/>
                <a:t>V</a:t>
              </a:r>
              <a:endParaRPr lang="zh-CN" altLang="en-US" sz="1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354345" y="5176332"/>
              <a:ext cx="9834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err="1" smtClean="0"/>
                <a:t>CUmap_Y</a:t>
              </a:r>
              <a:endParaRPr lang="zh-CN" altLang="en-US" sz="1200" dirty="0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870141" y="5176815"/>
              <a:ext cx="9834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 err="1" smtClean="0"/>
                <a:t>CUmap_UV</a:t>
              </a:r>
              <a:endParaRPr lang="zh-CN" alt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7150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Proposed WSE-CNNLF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819511" y="1017917"/>
            <a:ext cx="646980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CUmap</a:t>
            </a:r>
            <a:endParaRPr lang="en-US" altLang="zh-CN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Indicating QTBTTT partition </a:t>
            </a:r>
            <a:r>
              <a:rPr lang="en-US" altLang="zh-CN" dirty="0" err="1" smtClean="0"/>
              <a:t>strcture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T</a:t>
            </a:r>
            <a:r>
              <a:rPr lang="en-US" altLang="zh-CN" dirty="0" smtClean="0"/>
              <a:t>he </a:t>
            </a:r>
            <a:r>
              <a:rPr lang="en-US" altLang="zh-CN" dirty="0"/>
              <a:t>positions of the boundary are filled by 2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      and </a:t>
            </a:r>
            <a:r>
              <a:rPr lang="en-US" altLang="zh-CN" dirty="0"/>
              <a:t>other positions by 1</a:t>
            </a:r>
            <a:endParaRPr lang="zh-CN" altLang="en-US" dirty="0"/>
          </a:p>
        </p:txBody>
      </p:sp>
      <p:pic>
        <p:nvPicPr>
          <p:cNvPr id="7" name="图片 6" descr="C:\Users\ADMINI~1\AppData\Local\Temp\ksohtml\wpsBC9.tm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16759" y="2839629"/>
            <a:ext cx="3172460" cy="328358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1630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Proposed WSE-CNNLF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819511" y="1017917"/>
            <a:ext cx="64698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QPmap</a:t>
            </a:r>
            <a:endParaRPr lang="en-US" altLang="zh-CN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Indicating the </a:t>
            </a:r>
            <a:r>
              <a:rPr lang="en-US" altLang="zh-CN" dirty="0"/>
              <a:t>level of degradation</a:t>
            </a:r>
            <a:endParaRPr lang="en-US" altLang="zh-CN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All positions are filled by QP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/>
              <a:t>One </a:t>
            </a:r>
            <a:r>
              <a:rPr lang="en-US" altLang="zh-CN" dirty="0" smtClean="0"/>
              <a:t>model with one </a:t>
            </a:r>
            <a:r>
              <a:rPr lang="en-US" altLang="zh-CN" dirty="0"/>
              <a:t>set of </a:t>
            </a:r>
            <a:r>
              <a:rPr lang="en-US" altLang="zh-CN" dirty="0" smtClean="0"/>
              <a:t>parameters, applied to multi-quality reconstruction 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矩形 1"/>
              <p:cNvSpPr/>
              <p:nvPr/>
            </p:nvSpPr>
            <p:spPr>
              <a:xfrm>
                <a:off x="2091868" y="3452666"/>
                <a:ext cx="4719497" cy="48750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zh-CN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QPmap</m:t>
                    </m:r>
                    <m:d>
                      <m:d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a:rPr lang="en-CA" altLang="zh-CN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m:rPr>
                            <m:sty m:val="p"/>
                          </m:rPr>
                          <a:rPr lang="en-CA" altLang="zh-CN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</m:e>
                    </m:d>
                    <m:r>
                      <a:rPr lang="en-CA" altLang="zh-CN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zh-CN" altLang="zh-CN" i="1"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altLang="zh-CN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𝑄𝑃</m:t>
                        </m:r>
                      </m:num>
                      <m:den>
                        <m:r>
                          <a:rPr lang="en-CA" altLang="zh-CN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51</m:t>
                        </m:r>
                      </m:den>
                    </m:f>
                    <m:r>
                      <a:rPr lang="en-CA" altLang="zh-CN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, 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 </m:t>
                    </m:r>
                    <m:r>
                      <m:rPr>
                        <m:sty m:val="p"/>
                      </m:rP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m:rPr>
                        <m:sty m:val="p"/>
                      </m:rP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W</m:t>
                    </m:r>
                    <m: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m:rPr>
                        <m:sty m:val="p"/>
                      </m:rP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y</m:t>
                    </m:r>
                    <m: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=1,…,</m:t>
                    </m:r>
                    <m:r>
                      <m:rPr>
                        <m:sty m:val="p"/>
                      </m:rPr>
                      <a:rPr lang="en-CA" altLang="zh-CN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</a:rPr>
                  <a:t> </a:t>
                </a:r>
                <a:endParaRPr lang="zh-CN" altLang="en-US" dirty="0"/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1868" y="3452666"/>
                <a:ext cx="4719497" cy="487506"/>
              </a:xfrm>
              <a:prstGeom prst="rect">
                <a:avLst/>
              </a:prstGeom>
              <a:blipFill>
                <a:blip r:embed="rId2"/>
                <a:stretch>
                  <a:fillRect l="-258" b="-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23083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Proposed WSE-CNNLF</a:t>
            </a:r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819511" y="1017917"/>
            <a:ext cx="646980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Processing module —— wide-SE-block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Wide-activated convolution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dirty="0"/>
              <a:t>w</a:t>
            </a:r>
            <a:r>
              <a:rPr lang="en-US" altLang="zh-CN" dirty="0" smtClean="0"/>
              <a:t>orks well on the task of image enhancement/super-resolution/</a:t>
            </a:r>
            <a:r>
              <a:rPr lang="en-US" altLang="zh-CN" dirty="0" err="1" smtClean="0"/>
              <a:t>denoising</a:t>
            </a:r>
            <a:endParaRPr lang="en-US" altLang="zh-CN" dirty="0" smtClean="0"/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dirty="0"/>
              <a:t>w</a:t>
            </a:r>
            <a:r>
              <a:rPr lang="en-US" altLang="zh-CN" dirty="0" smtClean="0"/>
              <a:t>ider channels before </a:t>
            </a:r>
            <a:r>
              <a:rPr lang="en-US" altLang="zh-CN" dirty="0" err="1" smtClean="0"/>
              <a:t>ReLU</a:t>
            </a:r>
            <a:r>
              <a:rPr lang="en-US" altLang="zh-CN" dirty="0" smtClean="0"/>
              <a:t> activation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altLang="zh-CN" dirty="0" smtClean="0"/>
              <a:t>Squeeze-and-Excitation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altLang="zh-CN" dirty="0"/>
              <a:t>c</a:t>
            </a:r>
            <a:r>
              <a:rPr lang="en-US" altLang="zh-CN" dirty="0" smtClean="0"/>
              <a:t>hannel attention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endParaRPr lang="en-US" altLang="zh-CN" dirty="0" smtClean="0"/>
          </a:p>
        </p:txBody>
      </p:sp>
      <p:pic>
        <p:nvPicPr>
          <p:cNvPr id="7" name="图片 6"/>
          <p:cNvPicPr/>
          <p:nvPr/>
        </p:nvPicPr>
        <p:blipFill>
          <a:blip r:embed="rId2"/>
          <a:stretch>
            <a:fillRect/>
          </a:stretch>
        </p:blipFill>
        <p:spPr>
          <a:xfrm>
            <a:off x="6541907" y="1423868"/>
            <a:ext cx="2363968" cy="424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50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Proposed WSE-CNNLF</a:t>
            </a:r>
            <a:endParaRPr lang="en-US" altLang="zh-CN" dirty="0"/>
          </a:p>
        </p:txBody>
      </p:sp>
      <p:pic>
        <p:nvPicPr>
          <p:cNvPr id="6" name="图片 5"/>
          <p:cNvPicPr/>
          <p:nvPr/>
        </p:nvPicPr>
        <p:blipFill>
          <a:blip r:embed="rId2"/>
          <a:stretch>
            <a:fillRect/>
          </a:stretch>
        </p:blipFill>
        <p:spPr>
          <a:xfrm>
            <a:off x="208349" y="1006037"/>
            <a:ext cx="4563084" cy="5023827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5426015" y="3398808"/>
            <a:ext cx="854015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434642" y="4370717"/>
            <a:ext cx="879894" cy="0"/>
          </a:xfrm>
          <a:prstGeom prst="line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/>
          <p:nvPr/>
        </p:nvCxnSpPr>
        <p:spPr>
          <a:xfrm>
            <a:off x="5857337" y="1216325"/>
            <a:ext cx="0" cy="211347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5857337" y="3464944"/>
            <a:ext cx="0" cy="82238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5857337" y="4439728"/>
            <a:ext cx="0" cy="146074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974649" y="1981200"/>
            <a:ext cx="183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/>
              <a:t>s</a:t>
            </a:r>
            <a:r>
              <a:rPr lang="en-US" altLang="zh-CN" sz="1600" dirty="0" smtClean="0"/>
              <a:t>tage1.  </a:t>
            </a:r>
            <a:r>
              <a:rPr lang="en-CA" altLang="zh-CN" sz="1600" dirty="0" smtClean="0"/>
              <a:t>separately </a:t>
            </a:r>
            <a:endParaRPr lang="zh-CN" altLang="en-US" sz="1600" dirty="0"/>
          </a:p>
        </p:txBody>
      </p:sp>
      <p:sp>
        <p:nvSpPr>
          <p:cNvPr id="39" name="文本框 38"/>
          <p:cNvSpPr txBox="1"/>
          <p:nvPr/>
        </p:nvSpPr>
        <p:spPr>
          <a:xfrm>
            <a:off x="5974649" y="3706859"/>
            <a:ext cx="183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stage2.  </a:t>
            </a:r>
            <a:r>
              <a:rPr lang="en-CA" altLang="zh-CN" sz="1600" dirty="0" smtClean="0"/>
              <a:t>jointly </a:t>
            </a:r>
            <a:endParaRPr lang="zh-CN" altLang="en-US" sz="1600" dirty="0"/>
          </a:p>
        </p:txBody>
      </p:sp>
      <p:sp>
        <p:nvSpPr>
          <p:cNvPr id="40" name="文本框 39"/>
          <p:cNvSpPr txBox="1"/>
          <p:nvPr/>
        </p:nvSpPr>
        <p:spPr>
          <a:xfrm>
            <a:off x="5974649" y="5000821"/>
            <a:ext cx="183742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 smtClean="0"/>
              <a:t>stage3.  </a:t>
            </a:r>
            <a:r>
              <a:rPr lang="en-CA" altLang="zh-CN" sz="1600" dirty="0" smtClean="0"/>
              <a:t>separately 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51928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05320" y="127635"/>
            <a:ext cx="190055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Arial" pitchFamily="34" charset="0"/>
              </a:rPr>
              <a:t>JVET-N0133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-169277"/>
            <a:ext cx="1847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Arial" pitchFamily="34" charset="0"/>
            </a:endParaRPr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b="1" dirty="0">
                <a:sym typeface="+mn-ea"/>
              </a:rPr>
              <a:t>Experimental Results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511" y="1017917"/>
            <a:ext cx="6469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n"/>
            </a:pPr>
            <a:r>
              <a:rPr lang="en-US" altLang="zh-CN" sz="2400" dirty="0" smtClean="0"/>
              <a:t> Training stage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9527256"/>
              </p:ext>
            </p:extLst>
          </p:nvPr>
        </p:nvGraphicFramePr>
        <p:xfrm>
          <a:off x="1151143" y="1737835"/>
          <a:ext cx="6931761" cy="36316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16235">
                  <a:extLst>
                    <a:ext uri="{9D8B030D-6E8A-4147-A177-3AD203B41FA5}">
                      <a16:colId xmlns:a16="http://schemas.microsoft.com/office/drawing/2014/main" val="2768780596"/>
                    </a:ext>
                  </a:extLst>
                </a:gridCol>
                <a:gridCol w="1273943">
                  <a:extLst>
                    <a:ext uri="{9D8B030D-6E8A-4147-A177-3AD203B41FA5}">
                      <a16:colId xmlns:a16="http://schemas.microsoft.com/office/drawing/2014/main" val="10711679"/>
                    </a:ext>
                  </a:extLst>
                </a:gridCol>
                <a:gridCol w="2867450">
                  <a:extLst>
                    <a:ext uri="{9D8B030D-6E8A-4147-A177-3AD203B41FA5}">
                      <a16:colId xmlns:a16="http://schemas.microsoft.com/office/drawing/2014/main" val="2467657087"/>
                    </a:ext>
                  </a:extLst>
                </a:gridCol>
                <a:gridCol w="1774133">
                  <a:extLst>
                    <a:ext uri="{9D8B030D-6E8A-4147-A177-3AD203B41FA5}">
                      <a16:colId xmlns:a16="http://schemas.microsoft.com/office/drawing/2014/main" val="2921788590"/>
                    </a:ext>
                  </a:extLst>
                </a:gridCol>
              </a:tblGrid>
              <a:tr h="244634">
                <a:tc rowSpan="10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Mandatory</a:t>
                      </a: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 gridSpan="2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300" u="sng">
                          <a:effectLst/>
                        </a:rPr>
                        <a:t>Information in Training Stage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359666516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Basic Settings: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189804157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learning rate: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1e-3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623634348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optimizer: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ADAM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575500779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batch size: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100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1668086949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epoch: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200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502495310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loss function: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L2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590894578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training GPU: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GTX 1080ti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3813133230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training time: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96h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1893210208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framework: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Tensorflow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554521373"/>
                  </a:ext>
                </a:extLst>
              </a:tr>
              <a:tr h="232403">
                <a:tc row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Optional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Other Settings: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>
                          <a:effectLst/>
                        </a:rPr>
                        <a:t>　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750993041"/>
                  </a:ext>
                </a:extLst>
              </a:tr>
              <a:tr h="3619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patch size: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64x64, randomly cropped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469164766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additional dataset (besides DIV2K):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None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53676349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QP set for generating training dataset: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 dirty="0">
                          <a:effectLst/>
                        </a:rPr>
                        <a:t>{22,27,32,37}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1321251385"/>
                  </a:ext>
                </a:extLst>
              </a:tr>
              <a:tr h="23240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zh-CN" sz="14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200" dirty="0">
                          <a:effectLst/>
                        </a:rPr>
                        <a:t>　</a:t>
                      </a:r>
                      <a:endParaRPr lang="zh-CN" sz="14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88068" marR="88068" marT="0" marB="0"/>
                </a:tc>
                <a:extLst>
                  <a:ext uri="{0D108BD9-81ED-4DB2-BD59-A6C34878D82A}">
                    <a16:rowId xmlns:a16="http://schemas.microsoft.com/office/drawing/2014/main" val="2274589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575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452</TotalTime>
  <Words>521</Words>
  <Application>Microsoft Office PowerPoint</Application>
  <PresentationFormat>全屏显示(4:3)</PresentationFormat>
  <Paragraphs>191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8" baseType="lpstr">
      <vt:lpstr>等线</vt:lpstr>
      <vt:lpstr>等线 Light</vt:lpstr>
      <vt:lpstr>黑体</vt:lpstr>
      <vt:lpstr>宋体</vt:lpstr>
      <vt:lpstr>微软雅黑</vt:lpstr>
      <vt:lpstr>Aparajita</vt:lpstr>
      <vt:lpstr>Arial</vt:lpstr>
      <vt:lpstr>Arial Black</vt:lpstr>
      <vt:lpstr>Calibri</vt:lpstr>
      <vt:lpstr>Calibri Light</vt:lpstr>
      <vt:lpstr>Cambria Math</vt:lpstr>
      <vt:lpstr>Eras Demi ITC</vt:lpstr>
      <vt:lpstr>Times New Roman</vt:lpstr>
      <vt:lpstr>Wingdings</vt:lpstr>
      <vt:lpstr>Office 主题</vt:lpstr>
      <vt:lpstr>新实验室模板</vt:lpstr>
      <vt:lpstr>JVET-N0133  CE13-related: Integrated in-loop filter based on CNN</vt:lpstr>
      <vt:lpstr>Outline</vt:lpstr>
      <vt:lpstr>Introduction</vt:lpstr>
      <vt:lpstr>Proposed WSE-CNNLF</vt:lpstr>
      <vt:lpstr>Proposed WSE-CNNLF</vt:lpstr>
      <vt:lpstr>Proposed WSE-CNNLF</vt:lpstr>
      <vt:lpstr>Proposed WSE-CNNLF</vt:lpstr>
      <vt:lpstr>Proposed WSE-CNNLF</vt:lpstr>
      <vt:lpstr>Experimental Results</vt:lpstr>
      <vt:lpstr>Experimental Results</vt:lpstr>
      <vt:lpstr>Experimental Results</vt:lpstr>
      <vt:lpstr>Conclusion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JVET-N0133  CE13-related: Integrated in-loop filter based on CNN</dc:title>
  <dc:creator>Administrator</dc:creator>
  <cp:lastModifiedBy>Tao Qing</cp:lastModifiedBy>
  <cp:revision>27</cp:revision>
  <dcterms:created xsi:type="dcterms:W3CDTF">2019-03-16T05:54:39Z</dcterms:created>
  <dcterms:modified xsi:type="dcterms:W3CDTF">2019-03-16T13:27:44Z</dcterms:modified>
</cp:coreProperties>
</file>