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689" r:id="rId2"/>
    <p:sldId id="2005" r:id="rId3"/>
    <p:sldId id="2063" r:id="rId4"/>
    <p:sldId id="2064" r:id="rId5"/>
    <p:sldId id="2065" r:id="rId6"/>
    <p:sldId id="2066" r:id="rId7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816F"/>
    <a:srgbClr val="696969"/>
    <a:srgbClr val="483F4F"/>
    <a:srgbClr val="FFC7CE"/>
    <a:srgbClr val="6F5CFE"/>
    <a:srgbClr val="1A01D1"/>
    <a:srgbClr val="81708E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36" d="100"/>
          <a:sy n="136" d="100"/>
        </p:scale>
        <p:origin x="324" y="12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12/01/2019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1/12/2019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JVET-M0839</a:t>
            </a:r>
            <a:br>
              <a:rPr lang="en-US" sz="2000" b="1" dirty="0"/>
            </a:br>
            <a:r>
              <a:rPr lang="en-US" sz="2000" b="1" dirty="0"/>
              <a:t>CE2-related: On number of fast merge candidates for Affine Merge mode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867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err="1">
                <a:latin typeface="Trebuchet MS" pitchFamily="34" charset="0"/>
              </a:rPr>
              <a:t>January</a:t>
            </a:r>
            <a:r>
              <a:rPr lang="fr-FR" sz="900" dirty="0">
                <a:latin typeface="Trebuchet MS" pitchFamily="34" charset="0"/>
              </a:rPr>
              <a:t> 2019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DE3C01-FA70-4F93-B20D-C23801DC1F43}"/>
              </a:ext>
            </a:extLst>
          </p:cNvPr>
          <p:cNvSpPr txBox="1">
            <a:spLocks/>
          </p:cNvSpPr>
          <p:nvPr/>
        </p:nvSpPr>
        <p:spPr bwMode="auto">
          <a:xfrm>
            <a:off x="3436207" y="3974133"/>
            <a:ext cx="1965283" cy="2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kern="0" dirty="0"/>
              <a:t>A. Robert - Technicolor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2A675F-D773-4BF2-AF1C-E18EC07A341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2456515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VTM-3:</a:t>
            </a:r>
          </a:p>
          <a:p>
            <a:pPr lvl="2"/>
            <a:r>
              <a:rPr lang="en-US" sz="1400" dirty="0"/>
              <a:t>In Merge and Affine Merge coding modes, fast merge method is used with:</a:t>
            </a:r>
          </a:p>
          <a:p>
            <a:pPr lvl="3"/>
            <a:r>
              <a:rPr lang="en-US" sz="1400" dirty="0"/>
              <a:t>4 candidates in Merge mode</a:t>
            </a:r>
          </a:p>
          <a:p>
            <a:pPr lvl="3"/>
            <a:r>
              <a:rPr lang="en-US" sz="1400" dirty="0"/>
              <a:t>1 candidate in Affine Merge mode </a:t>
            </a:r>
          </a:p>
          <a:p>
            <a:pPr lvl="2"/>
            <a:r>
              <a:rPr lang="en-US" sz="1400" dirty="0"/>
              <a:t>But in VTM-3.0, ATMVP moved from Merge to Affine Merge mode </a:t>
            </a:r>
          </a:p>
          <a:p>
            <a:pPr marL="180973" lvl="2" indent="0">
              <a:buNone/>
            </a:pPr>
            <a:endParaRPr lang="en-US" sz="1400" dirty="0"/>
          </a:p>
          <a:p>
            <a:pPr lvl="1"/>
            <a:r>
              <a:rPr lang="en-US" sz="1400" dirty="0"/>
              <a:t>Goal of this contribution:</a:t>
            </a:r>
          </a:p>
          <a:p>
            <a:pPr lvl="2"/>
            <a:r>
              <a:rPr lang="en-US" sz="1400" dirty="0"/>
              <a:t>Adapt number of fast merge candidates in Affine Merge to consider ATMVP</a:t>
            </a: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895715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Increase to 2 fast merge candidates if ATMVP is present in the list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E6835A-EBEF-4042-8E2B-B5B526AB67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600200"/>
            <a:ext cx="5945661" cy="19438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67658E-1A21-4D6A-8618-7AA245D78CDE}"/>
              </a:ext>
            </a:extLst>
          </p:cNvPr>
          <p:cNvSpPr txBox="1"/>
          <p:nvPr/>
        </p:nvSpPr>
        <p:spPr>
          <a:xfrm>
            <a:off x="6217920" y="2325913"/>
            <a:ext cx="23360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>
                <a:solidFill>
                  <a:srgbClr val="696969"/>
                </a:solidFill>
                <a:latin typeface="+mj-lt"/>
              </a:rPr>
              <a:t>CatRobot</a:t>
            </a:r>
            <a:r>
              <a:rPr lang="fr-FR" sz="1200" dirty="0">
                <a:solidFill>
                  <a:srgbClr val="696969"/>
                </a:solidFill>
                <a:latin typeface="+mj-lt"/>
              </a:rPr>
              <a:t>: -0.12% -0.12%  0.03%</a:t>
            </a:r>
            <a:endParaRPr lang="en-US" sz="1200" dirty="0" err="1">
              <a:solidFill>
                <a:srgbClr val="696969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037555-23F7-4008-8479-CD2CBD733FF7}"/>
              </a:ext>
            </a:extLst>
          </p:cNvPr>
          <p:cNvSpPr txBox="1"/>
          <p:nvPr/>
        </p:nvSpPr>
        <p:spPr>
          <a:xfrm>
            <a:off x="6217920" y="3940008"/>
            <a:ext cx="2162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rgbClr val="696969"/>
                </a:solidFill>
                <a:latin typeface="+mj-lt"/>
              </a:rPr>
              <a:t>Cactus: -0.13% -0.27%  0.12%</a:t>
            </a:r>
            <a:endParaRPr lang="en-US" sz="1200" dirty="0" err="1">
              <a:solidFill>
                <a:srgbClr val="696969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F63020-1515-459C-8F34-0815326E5A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2574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895715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Increase to 2 fast merge candidates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6C2DFD-8399-49D9-89D5-4235051B4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600200"/>
            <a:ext cx="5945661" cy="19438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DC8106-58AB-49F5-ABE0-0B18A39CEAA7}"/>
              </a:ext>
            </a:extLst>
          </p:cNvPr>
          <p:cNvSpPr txBox="1"/>
          <p:nvPr/>
        </p:nvSpPr>
        <p:spPr>
          <a:xfrm>
            <a:off x="6217920" y="2325913"/>
            <a:ext cx="25090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>
                <a:solidFill>
                  <a:srgbClr val="696969"/>
                </a:solidFill>
                <a:latin typeface="+mj-lt"/>
              </a:rPr>
              <a:t>FoodMarket</a:t>
            </a:r>
            <a:r>
              <a:rPr lang="fr-FR" sz="1200" dirty="0">
                <a:solidFill>
                  <a:srgbClr val="696969"/>
                </a:solidFill>
                <a:latin typeface="+mj-lt"/>
              </a:rPr>
              <a:t>: -0.17% -0.08%  0.00%</a:t>
            </a:r>
            <a:endParaRPr lang="en-US" sz="1200" dirty="0" err="1">
              <a:solidFill>
                <a:srgbClr val="696969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ADEFCD-EF23-417B-A564-B19C7757A747}"/>
              </a:ext>
            </a:extLst>
          </p:cNvPr>
          <p:cNvSpPr txBox="1"/>
          <p:nvPr/>
        </p:nvSpPr>
        <p:spPr>
          <a:xfrm>
            <a:off x="6217920" y="3940008"/>
            <a:ext cx="2172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rgbClr val="696969"/>
                </a:solidFill>
                <a:latin typeface="+mj-lt"/>
              </a:rPr>
              <a:t>Cactus: -0.16% -0.42% -0.04%</a:t>
            </a:r>
            <a:endParaRPr lang="en-US" sz="1200" dirty="0" err="1">
              <a:solidFill>
                <a:srgbClr val="696969"/>
              </a:solidFill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D61CCF-7BEC-40FC-8126-E53FBE0A5E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79" y="3364992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32886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895715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Increase to 3 fast merge candidates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11A07E-8569-4325-BA3C-77D8E046C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599805"/>
            <a:ext cx="5945661" cy="19438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BB30033-42FC-4050-94FC-3B8C39C1FEF9}"/>
              </a:ext>
            </a:extLst>
          </p:cNvPr>
          <p:cNvSpPr txBox="1"/>
          <p:nvPr/>
        </p:nvSpPr>
        <p:spPr>
          <a:xfrm>
            <a:off x="6217920" y="2325913"/>
            <a:ext cx="2518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>
                <a:solidFill>
                  <a:srgbClr val="696969"/>
                </a:solidFill>
                <a:latin typeface="+mj-lt"/>
              </a:rPr>
              <a:t>FoodMarket</a:t>
            </a:r>
            <a:r>
              <a:rPr lang="fr-FR" sz="1200" dirty="0">
                <a:solidFill>
                  <a:srgbClr val="696969"/>
                </a:solidFill>
                <a:latin typeface="+mj-lt"/>
              </a:rPr>
              <a:t>: -0.22% -0.08% -0.18%</a:t>
            </a:r>
            <a:endParaRPr lang="en-US" sz="1200" dirty="0" err="1">
              <a:solidFill>
                <a:srgbClr val="696969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FCCC44-5970-442A-8FB2-E99C69AAE065}"/>
              </a:ext>
            </a:extLst>
          </p:cNvPr>
          <p:cNvSpPr txBox="1"/>
          <p:nvPr/>
        </p:nvSpPr>
        <p:spPr>
          <a:xfrm>
            <a:off x="6217920" y="3940008"/>
            <a:ext cx="2172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rgbClr val="696969"/>
                </a:solidFill>
                <a:latin typeface="+mj-lt"/>
              </a:rPr>
              <a:t>Cactus: -0.16% -0.50% -0.28%</a:t>
            </a:r>
            <a:endParaRPr lang="en-US" sz="1200" dirty="0" err="1">
              <a:solidFill>
                <a:srgbClr val="696969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CB9744-677C-4A49-9414-D0EF9CA701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79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39001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895715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Increase to 4 fast merge candidates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8705D6-9548-4AFD-84E2-3247DCCF6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597457"/>
            <a:ext cx="5945661" cy="19438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0D3776-4F1A-4056-91B6-F824C20D95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" y="3364992"/>
            <a:ext cx="5945661" cy="17822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AE5F63D-0923-48ED-8688-CC447F525178}"/>
              </a:ext>
            </a:extLst>
          </p:cNvPr>
          <p:cNvSpPr txBox="1"/>
          <p:nvPr/>
        </p:nvSpPr>
        <p:spPr>
          <a:xfrm>
            <a:off x="6217920" y="2325913"/>
            <a:ext cx="2518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>
                <a:solidFill>
                  <a:srgbClr val="696969"/>
                </a:solidFill>
                <a:latin typeface="+mj-lt"/>
              </a:rPr>
              <a:t>FoodMarket</a:t>
            </a:r>
            <a:r>
              <a:rPr lang="fr-FR" sz="1200" dirty="0">
                <a:solidFill>
                  <a:srgbClr val="696969"/>
                </a:solidFill>
                <a:latin typeface="+mj-lt"/>
              </a:rPr>
              <a:t>: -0.22% -0.14% -0.07%</a:t>
            </a:r>
            <a:endParaRPr lang="en-US" sz="1200" dirty="0" err="1">
              <a:solidFill>
                <a:srgbClr val="696969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E92704-C619-4C50-965C-512FCC9DE59B}"/>
              </a:ext>
            </a:extLst>
          </p:cNvPr>
          <p:cNvSpPr txBox="1"/>
          <p:nvPr/>
        </p:nvSpPr>
        <p:spPr>
          <a:xfrm>
            <a:off x="6217920" y="3940008"/>
            <a:ext cx="2162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rgbClr val="696969"/>
                </a:solidFill>
                <a:latin typeface="+mj-lt"/>
              </a:rPr>
              <a:t>Cactus: -0.21% -0.42%  0.00%</a:t>
            </a:r>
            <a:endParaRPr lang="en-US" sz="1200" dirty="0" err="1">
              <a:solidFill>
                <a:srgbClr val="69696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6164378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207</Words>
  <Application>Microsoft Office PowerPoint</Application>
  <PresentationFormat>On-screen Show (16:9)</PresentationFormat>
  <Paragraphs>34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</vt:lpstr>
      <vt:lpstr>2013_Technicolor</vt:lpstr>
      <vt:lpstr>JVET-M0839 CE2-related: On number of fast merge candidates for Affine Merge mode</vt:lpstr>
      <vt:lpstr>Motivation</vt:lpstr>
      <vt:lpstr>Simulation Results</vt:lpstr>
      <vt:lpstr>Simulation Results</vt:lpstr>
      <vt:lpstr>Simulation Results</vt:lpstr>
      <vt:lpstr>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2019-01-12T18:50:33Z</dcterms:modified>
</cp:coreProperties>
</file>