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94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5" d="100"/>
          <a:sy n="55" d="100"/>
        </p:scale>
        <p:origin x="3113" y="4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12.01.2019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12.01.2019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5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7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9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4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7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9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3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90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5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7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1" y="6227765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JVET-M0736  |  </a:t>
            </a:r>
            <a:r>
              <a:rPr lang="en-US" altLang="de-DE" sz="900" dirty="0">
                <a:solidFill>
                  <a:schemeClr val="tx2"/>
                </a:solidFill>
              </a:rPr>
              <a:t>CE10-related: Bi-directional motion vector storage for triangular prediction  </a:t>
            </a:r>
            <a:r>
              <a:rPr lang="de-DE" altLang="de-DE" sz="900" dirty="0">
                <a:solidFill>
                  <a:schemeClr val="tx2"/>
                </a:solidFill>
              </a:rPr>
              <a:t>|  RWTH Aachen University  |</a:t>
            </a:r>
          </a:p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Max Bläser  |  blaeser@ient.rwth-aachen.de</a:t>
            </a: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5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5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1"/>
            <a:ext cx="1668463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5"/>
            <a:ext cx="730251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7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JVET-M0736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/>
              <a:t>CE10-related: Triangular prediction with MMVD</a:t>
            </a:r>
          </a:p>
          <a:p>
            <a:endParaRPr lang="de-DE" dirty="0"/>
          </a:p>
          <a:p>
            <a:r>
              <a:rPr lang="de-DE" dirty="0"/>
              <a:t>M</a:t>
            </a:r>
            <a:r>
              <a:rPr lang="en-US" dirty="0"/>
              <a:t>ax Bläser</a:t>
            </a:r>
          </a:p>
          <a:p>
            <a:r>
              <a:rPr lang="de-DE" dirty="0"/>
              <a:t>R</a:t>
            </a:r>
            <a:r>
              <a:rPr lang="en-US" dirty="0"/>
              <a:t>WTH Aachen University</a:t>
            </a:r>
          </a:p>
          <a:p>
            <a:r>
              <a:rPr lang="de-DE" dirty="0"/>
              <a:t>blaeser@ient.rwth-aachen.de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0D7DDDC-DE3A-46B8-9C22-EC4BBBD4E0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/>
              <a:t>Current method of motion information coding for triangular prediction is based on merge mode [1]</a:t>
            </a:r>
          </a:p>
          <a:p>
            <a:r>
              <a:rPr lang="en-CA" dirty="0"/>
              <a:t>Other methods, especially AMVP based motion coding has been proposed [2]</a:t>
            </a:r>
          </a:p>
          <a:p>
            <a:endParaRPr lang="en-CA" dirty="0"/>
          </a:p>
          <a:p>
            <a:r>
              <a:rPr lang="en-CA" dirty="0"/>
              <a:t>In the current VVC draft [3] and VTM software, an apparent syntax redundancy exists, where the triangle merge mode flag is signaled independent of the value of the MMVD mode flag</a:t>
            </a:r>
          </a:p>
          <a:p>
            <a:r>
              <a:rPr lang="en-CA" dirty="0"/>
              <a:t>Combination of the two approaches is currently not possible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dirty="0">
                <a:sym typeface="Wingdings" panose="05000000000000000000" pitchFamily="2" charset="2"/>
              </a:rPr>
              <a:t>	 Instead of removing redundancy it is proposed to enable MMVD-based coding of motion vector for triangular 	prediction</a:t>
            </a:r>
            <a:endParaRPr lang="en-CA" dirty="0"/>
          </a:p>
          <a:p>
            <a:endParaRPr lang="en-CA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99C6AE0-A038-4EDC-AF08-5B68A993C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00354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B25FA7B-02BB-4549-BEB6-B9D33C307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94" y="1002840"/>
            <a:ext cx="3784933" cy="4377641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C56FCA9-4096-4305-BB19-5AB426D0C3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7101714" cy="4448700"/>
          </a:xfrm>
        </p:spPr>
        <p:txBody>
          <a:bodyPr/>
          <a:lstStyle/>
          <a:p>
            <a:r>
              <a:rPr lang="en-US" dirty="0"/>
              <a:t>Syntax changes required</a:t>
            </a:r>
          </a:p>
          <a:p>
            <a:pPr lvl="1"/>
            <a:r>
              <a:rPr lang="en-US" dirty="0"/>
              <a:t>Signaling of triangle split direction separately if MMVD flag and triangle flag is enabled</a:t>
            </a:r>
          </a:p>
          <a:p>
            <a:pPr lvl="1"/>
            <a:r>
              <a:rPr lang="de-DE" dirty="0"/>
              <a:t>M</a:t>
            </a:r>
            <a:r>
              <a:rPr lang="en-US" dirty="0"/>
              <a:t>MVD-related syntax elements (base predictor flag, direction index, distance index) decoded twice </a:t>
            </a:r>
          </a:p>
          <a:p>
            <a:pPr lvl="1"/>
            <a:r>
              <a:rPr lang="en-US" dirty="0"/>
              <a:t>Otherwise if MMVD flag disabled, triangle merge index is decoded as currently specified</a:t>
            </a:r>
          </a:p>
          <a:p>
            <a:pPr lvl="1"/>
            <a:endParaRPr lang="de-DE" dirty="0"/>
          </a:p>
          <a:p>
            <a:r>
              <a:rPr lang="de-DE" dirty="0"/>
              <a:t>D</a:t>
            </a:r>
            <a:r>
              <a:rPr lang="en-US" dirty="0" err="1"/>
              <a:t>ecoder</a:t>
            </a:r>
            <a:endParaRPr lang="en-US" dirty="0"/>
          </a:p>
          <a:p>
            <a:pPr lvl="1"/>
            <a:r>
              <a:rPr lang="de-DE" dirty="0"/>
              <a:t>M</a:t>
            </a:r>
            <a:r>
              <a:rPr lang="en-US" dirty="0"/>
              <a:t>MVD related reconstruction branch integrated next to MERGE based reconstruction</a:t>
            </a:r>
          </a:p>
          <a:p>
            <a:pPr lvl="1"/>
            <a:r>
              <a:rPr lang="de-DE" dirty="0"/>
              <a:t>T</a:t>
            </a:r>
            <a:r>
              <a:rPr lang="en-US" dirty="0" err="1"/>
              <a:t>riangular</a:t>
            </a:r>
            <a:r>
              <a:rPr lang="en-US" dirty="0"/>
              <a:t> merge candidate list is used for MMVD base predictor selection to ensure uni-directional MVs are used</a:t>
            </a:r>
          </a:p>
          <a:p>
            <a:r>
              <a:rPr lang="de-DE" dirty="0"/>
              <a:t>Encoder</a:t>
            </a:r>
          </a:p>
          <a:p>
            <a:pPr lvl="1"/>
            <a:r>
              <a:rPr lang="de-DE" dirty="0" err="1"/>
              <a:t>Full</a:t>
            </a:r>
            <a:r>
              <a:rPr lang="de-DE" dirty="0"/>
              <a:t> </a:t>
            </a:r>
            <a:r>
              <a:rPr lang="de-DE" dirty="0" err="1"/>
              <a:t>search</a:t>
            </a:r>
            <a:r>
              <a:rPr lang="de-DE" dirty="0"/>
              <a:t> of all 64 possible MMVD-</a:t>
            </a:r>
            <a:r>
              <a:rPr lang="de-DE" dirty="0" err="1"/>
              <a:t>based</a:t>
            </a:r>
            <a:r>
              <a:rPr lang="de-DE" dirty="0"/>
              <a:t> vectors for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triangle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4F1D8B-5D95-4F04-AB4C-B5CCAEC5C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0" y="221770"/>
            <a:ext cx="11484000" cy="543600"/>
          </a:xfrm>
        </p:spPr>
        <p:txBody>
          <a:bodyPr/>
          <a:lstStyle/>
          <a:p>
            <a:r>
              <a:rPr lang="en-US"/>
              <a:t>Proposed method</a:t>
            </a:r>
          </a:p>
        </p:txBody>
      </p:sp>
      <p:sp>
        <p:nvSpPr>
          <p:cNvPr id="5" name="Textfeld 451">
            <a:extLst>
              <a:ext uri="{FF2B5EF4-FFF2-40B4-BE49-F238E27FC236}">
                <a16:creationId xmlns:a16="http://schemas.microsoft.com/office/drawing/2014/main" id="{5FE5E14E-3BBA-4FD4-89D0-052AF748FA5D}"/>
              </a:ext>
            </a:extLst>
          </p:cNvPr>
          <p:cNvSpPr txBox="1"/>
          <p:nvPr/>
        </p:nvSpPr>
        <p:spPr>
          <a:xfrm>
            <a:off x="7474752" y="5489915"/>
            <a:ext cx="4393248" cy="430887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i="1" dirty="0">
                <a:solidFill>
                  <a:srgbClr val="44546A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Figure 1: Decoder loop changes for the integration of MMVD and triangular partitioning (red).</a:t>
            </a:r>
          </a:p>
        </p:txBody>
      </p:sp>
    </p:spTree>
    <p:extLst>
      <p:ext uri="{BB962C8B-B14F-4D97-AF65-F5344CB8AC3E}">
        <p14:creationId xmlns:p14="http://schemas.microsoft.com/office/powerpoint/2010/main" val="406821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2C6022F-B04E-4F96-8509-74EFC44B0D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/>
              <a:t>Experiments conducted using the VTM-3.0 software [4] with the VTM configuration and according to the JVET common test conditions JVET-L1010 [5], bandwidth measurements according to JVET-K0451 [6]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9132AEF-BB7B-485C-A9ED-2C83911D2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(RA)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9569D06-D376-48A7-95B9-66EC10CF4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952481"/>
              </p:ext>
            </p:extLst>
          </p:nvPr>
        </p:nvGraphicFramePr>
        <p:xfrm>
          <a:off x="649942" y="2162688"/>
          <a:ext cx="10515598" cy="316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766">
                  <a:extLst>
                    <a:ext uri="{9D8B030D-6E8A-4147-A177-3AD203B41FA5}">
                      <a16:colId xmlns:a16="http://schemas.microsoft.com/office/drawing/2014/main" val="526717502"/>
                    </a:ext>
                  </a:extLst>
                </a:gridCol>
                <a:gridCol w="1011601">
                  <a:extLst>
                    <a:ext uri="{9D8B030D-6E8A-4147-A177-3AD203B41FA5}">
                      <a16:colId xmlns:a16="http://schemas.microsoft.com/office/drawing/2014/main" val="524993917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080135636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1490040751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3323669224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490164419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581923664"/>
                    </a:ext>
                  </a:extLst>
                </a:gridCol>
                <a:gridCol w="1059972">
                  <a:extLst>
                    <a:ext uri="{9D8B030D-6E8A-4147-A177-3AD203B41FA5}">
                      <a16:colId xmlns:a16="http://schemas.microsoft.com/office/drawing/2014/main" val="134786084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507290046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38346927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 Main 10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586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 VTM-3.0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Tool off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7446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ave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max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Impacted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Adj 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8010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142%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1.51%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162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5105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4446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474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6947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-0.14%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-0.23%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-0.23%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157%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100%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101%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2.12%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2410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176%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2.91%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35325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2.56%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5262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424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F43EF51-C2D8-4745-ACB2-C71CDC82E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D04943-F5B5-40E2-AA12-3031E23B4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Experimental results (LB)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8E38F62-2D47-4590-B0AC-0B570B5476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48274"/>
              </p:ext>
            </p:extLst>
          </p:nvPr>
        </p:nvGraphicFramePr>
        <p:xfrm>
          <a:off x="656661" y="2162682"/>
          <a:ext cx="10515600" cy="316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3663">
                  <a:extLst>
                    <a:ext uri="{9D8B030D-6E8A-4147-A177-3AD203B41FA5}">
                      <a16:colId xmlns:a16="http://schemas.microsoft.com/office/drawing/2014/main" val="54186464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338417284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137590783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692853879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202314789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3213538799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68904998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4029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5175877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26663667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Low delay B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Low delay B 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577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 VTM-3.0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Tool off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361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ave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max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Impacted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Adj 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2492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694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5892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2694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6.09%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1522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79152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-0.33%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-0.48%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-0.54%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224%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4.55%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5919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7.56%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94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6523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395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1964A52-5E1B-419F-AEB8-984FC630D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/>
              <a:t>For RA, a BD-rate change of -0.14% can be achieved with an increase in encoder complexity to 157%</a:t>
            </a:r>
          </a:p>
          <a:p>
            <a:r>
              <a:rPr lang="en-CA" dirty="0"/>
              <a:t>For LB, a BD-rate change of ‑0.33% can be achieved with an encoder complexity increase to 224%</a:t>
            </a:r>
          </a:p>
          <a:p>
            <a:r>
              <a:rPr lang="en-CA" dirty="0"/>
              <a:t>No increase in decoder complexity or memory bandwidth is reported</a:t>
            </a:r>
          </a:p>
          <a:p>
            <a:endParaRPr lang="en-CA" dirty="0"/>
          </a:p>
          <a:p>
            <a:r>
              <a:rPr lang="en-US" dirty="0"/>
              <a:t>It is proposed to further study the integration of MMVD with triangular partitioning, as no additional decoder complexity is added when the two tools are combined</a:t>
            </a:r>
          </a:p>
          <a:p>
            <a:r>
              <a:rPr lang="en-US" dirty="0"/>
              <a:t>It is recommended to investigate how fast-decision heuristics at the encoder side can limit the additional encoder runtime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AAF68B0-0018-475C-92FE-CAE76945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255096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D33FA11-5022-469A-9A8F-94ABECEB19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	R.-L. Liao, C. S. Lim, "CE10.3.1.b: Triangular prediction unit mode", Joint Video Exploration Team of ITU-T 				SG16 WP3 and ISO/IEC JTC1/SC29/WG11, JVET-L0124, 12th Meeting, Macao, CN, October 2018</a:t>
            </a:r>
          </a:p>
          <a:p>
            <a:pPr marL="0" indent="0">
              <a:buNone/>
            </a:pPr>
            <a:r>
              <a:rPr lang="en-US" dirty="0"/>
              <a:t>[2]	Y. </a:t>
            </a:r>
            <a:r>
              <a:rPr lang="en-US" dirty="0" err="1"/>
              <a:t>Ahn</a:t>
            </a:r>
            <a:r>
              <a:rPr lang="en-US" dirty="0"/>
              <a:t>, D. Sim (Digital Insights), "CE10: Diagonal motion partitions with uni-prediction constraint (Test 1					0.3.3)", Joint Video Exploration Team of ITU-T SG16 WP3 and ISO/IEC JTC1/SC29/WG11, JVET-L0125, 				12th Meeting, Macao, CN, October 2018</a:t>
            </a:r>
          </a:p>
          <a:p>
            <a:pPr marL="0" indent="0">
              <a:buNone/>
            </a:pPr>
            <a:r>
              <a:rPr lang="en-US" dirty="0"/>
              <a:t>[3]	B. Bross, J. Chen, S. Liu (editors), "Versatile Video Coding (Draft 3)", Joint Video Exploration Team of ITU-T 			SG16 WP3 and ISO/IEC JTC1/SC29/WG11, JVET-L01001, 12th Meeting, Macao, CN, October 2018</a:t>
            </a:r>
          </a:p>
          <a:p>
            <a:pPr marL="0" indent="0">
              <a:buNone/>
            </a:pPr>
            <a:r>
              <a:rPr lang="en-US" dirty="0"/>
              <a:t>[4]	VVC Reference Software, https://vcgit.hhi.fraunhofer.de/jvet/VVCSoftware_VTM</a:t>
            </a:r>
          </a:p>
          <a:p>
            <a:pPr marL="0" indent="0">
              <a:buNone/>
            </a:pPr>
            <a:r>
              <a:rPr lang="en-US" dirty="0"/>
              <a:t>[5] 	F. </a:t>
            </a:r>
            <a:r>
              <a:rPr lang="en-US" dirty="0" err="1"/>
              <a:t>Bossen</a:t>
            </a:r>
            <a:r>
              <a:rPr lang="en-US" dirty="0"/>
              <a:t>, J. Boyce, K. </a:t>
            </a:r>
            <a:r>
              <a:rPr lang="en-US" dirty="0" err="1"/>
              <a:t>Suehring</a:t>
            </a:r>
            <a:r>
              <a:rPr lang="en-US" dirty="0"/>
              <a:t>, X. Li, V. </a:t>
            </a:r>
            <a:r>
              <a:rPr lang="en-US" dirty="0" err="1"/>
              <a:t>Seregin</a:t>
            </a:r>
            <a:r>
              <a:rPr lang="en-US" dirty="0"/>
              <a:t>, “JVET common test conditions and software reference 				configurations”, Joint Video Exploration Team of ITU-T SG16 WP3 and ISO/IEC JTC1/SC29/WG11, JVET-				L1010, 12th Meeting, Macao, CN, October 2018.</a:t>
            </a:r>
          </a:p>
          <a:p>
            <a:pPr marL="0" indent="0">
              <a:buNone/>
            </a:pPr>
            <a:r>
              <a:rPr lang="en-US" dirty="0"/>
              <a:t>[6]	R. Hashimoto, S. Mochizuki, "AHG5: How to use the software to evaluate memory bandwidth", Joint Video 				Exploration Team of ITU-T SG16 WP3 and ISO/IEC JTC1/SC29/WG11, JVET-K0451 11th Meeting, Ljubljana, 		SI, July 2018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E364666-4F11-41A3-9195-55139930C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68625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682</Words>
  <Application>Microsoft Office PowerPoint</Application>
  <PresentationFormat>Breitbild</PresentationFormat>
  <Paragraphs>228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Calibri</vt:lpstr>
      <vt:lpstr>Symbol</vt:lpstr>
      <vt:lpstr>Times New Roman</vt:lpstr>
      <vt:lpstr>Wingdings</vt:lpstr>
      <vt:lpstr>Präsentation_Master_RWTH_Institute_16zu9</vt:lpstr>
      <vt:lpstr>JVET-M0736</vt:lpstr>
      <vt:lpstr>Introduction</vt:lpstr>
      <vt:lpstr>Proposed method</vt:lpstr>
      <vt:lpstr>Experimental results (RA)</vt:lpstr>
      <vt:lpstr>Experimental results (LB)</vt:lpstr>
      <vt:lpstr>Conclusion</vt:lpstr>
      <vt:lpstr>References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JVET-M0736</dc:title>
  <dc:creator>Max Bläser</dc:creator>
  <cp:lastModifiedBy>Max Bläser</cp:lastModifiedBy>
  <cp:revision>9</cp:revision>
  <dcterms:created xsi:type="dcterms:W3CDTF">2019-01-09T08:47:42Z</dcterms:created>
  <dcterms:modified xsi:type="dcterms:W3CDTF">2019-01-12T09:35:26Z</dcterms:modified>
</cp:coreProperties>
</file>