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314" r:id="rId3"/>
    <p:sldId id="581" r:id="rId4"/>
    <p:sldId id="582" r:id="rId5"/>
    <p:sldId id="583" r:id="rId6"/>
    <p:sldId id="584" r:id="rId7"/>
    <p:sldId id="585" r:id="rId8"/>
    <p:sldId id="586"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D48E"/>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706" y="273051"/>
            <a:ext cx="11639551" cy="561975"/>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152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1" y="2615706"/>
            <a:ext cx="7937092" cy="1461939"/>
          </a:xfrm>
        </p:spPr>
        <p:txBody>
          <a:bodyPr/>
          <a:lstStyle/>
          <a:p>
            <a:r>
              <a:rPr lang="en-CA" sz="3300" b="1" u="sng" dirty="0"/>
              <a:t>JVET-M0474 – CE8.1.3:</a:t>
            </a:r>
            <a:br>
              <a:rPr lang="en-CA" sz="3300" b="1" dirty="0"/>
            </a:br>
            <a:r>
              <a:rPr lang="en-US" sz="3300" b="1" dirty="0"/>
              <a:t>Extended CPR reference with 1 buffer line</a:t>
            </a:r>
            <a:endParaRPr lang="en-US" sz="33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Luong Pham Van, Vadim Seregin </a:t>
            </a:r>
          </a:p>
          <a:p>
            <a:r>
              <a:rPr lang="en-US" dirty="0"/>
              <a:t>Wei-Jung Chien, Ted Hsieh, Marta </a:t>
            </a:r>
            <a:r>
              <a:rPr lang="en-CA" dirty="0"/>
              <a:t>Karczewicz</a:t>
            </a:r>
            <a:endParaRPr lang="en-US"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85000"/>
                    <a:lumOff val="15000"/>
                  </a:schemeClr>
                </a:solidFill>
              </a:rPr>
              <a:t>Proposed method – CE8.1.3</a:t>
            </a:r>
          </a:p>
        </p:txBody>
      </p:sp>
      <p:sp>
        <p:nvSpPr>
          <p:cNvPr id="3" name="Content Placeholder 2"/>
          <p:cNvSpPr>
            <a:spLocks noGrp="1"/>
          </p:cNvSpPr>
          <p:nvPr>
            <p:ph idx="1"/>
          </p:nvPr>
        </p:nvSpPr>
        <p:spPr>
          <a:xfrm>
            <a:off x="475488" y="1008590"/>
            <a:ext cx="11210544" cy="5294555"/>
          </a:xfrm>
        </p:spPr>
        <p:txBody>
          <a:bodyPr>
            <a:normAutofit/>
          </a:bodyPr>
          <a:lstStyle/>
          <a:p>
            <a:pPr hangingPunct="0"/>
            <a:endParaRPr lang="en-US" dirty="0"/>
          </a:p>
          <a:p>
            <a:pPr hangingPunct="0"/>
            <a:r>
              <a:rPr lang="en-US" sz="2400" dirty="0">
                <a:solidFill>
                  <a:schemeClr val="tx1"/>
                </a:solidFill>
              </a:rPr>
              <a:t>Adding 1 line buffer into the CPR search area</a:t>
            </a:r>
          </a:p>
          <a:p>
            <a:pPr lvl="1" hangingPunct="0"/>
            <a:r>
              <a:rPr lang="en-US" sz="2400" dirty="0">
                <a:solidFill>
                  <a:schemeClr val="tx1"/>
                </a:solidFill>
              </a:rPr>
              <a:t>No addition memory cost</a:t>
            </a:r>
          </a:p>
          <a:p>
            <a:pPr lvl="1" hangingPunct="0"/>
            <a:endParaRPr lang="en-US" dirty="0"/>
          </a:p>
          <a:p>
            <a:pPr lvl="1" hangingPunct="0"/>
            <a:endParaRPr lang="en-US" dirty="0"/>
          </a:p>
          <a:p>
            <a:pPr lvl="1" hangingPunct="0"/>
            <a:endParaRPr lang="en-US" dirty="0"/>
          </a:p>
          <a:p>
            <a:pPr lvl="1" hangingPunct="0"/>
            <a:endParaRPr lang="en-US" dirty="0"/>
          </a:p>
          <a:p>
            <a:pPr marL="287337" lvl="1" indent="0" hangingPunct="0">
              <a:buNone/>
            </a:pPr>
            <a:endParaRPr lang="en-US" dirty="0"/>
          </a:p>
        </p:txBody>
      </p:sp>
      <p:sp>
        <p:nvSpPr>
          <p:cNvPr id="4"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Table 27">
            <a:extLst>
              <a:ext uri="{FF2B5EF4-FFF2-40B4-BE49-F238E27FC236}">
                <a16:creationId xmlns:a16="http://schemas.microsoft.com/office/drawing/2014/main" id="{DA0C6DD7-B15A-4CF8-8B7B-D4806D8A790A}"/>
              </a:ext>
            </a:extLst>
          </p:cNvPr>
          <p:cNvGraphicFramePr>
            <a:graphicFrameLocks noGrp="1"/>
          </p:cNvGraphicFramePr>
          <p:nvPr>
            <p:extLst>
              <p:ext uri="{D42A27DB-BD31-4B8C-83A1-F6EECF244321}">
                <p14:modId xmlns:p14="http://schemas.microsoft.com/office/powerpoint/2010/main" val="3196374463"/>
              </p:ext>
            </p:extLst>
          </p:nvPr>
        </p:nvGraphicFramePr>
        <p:xfrm>
          <a:off x="3330227" y="3303922"/>
          <a:ext cx="2017336" cy="1869441"/>
        </p:xfrm>
        <a:graphic>
          <a:graphicData uri="http://schemas.openxmlformats.org/drawingml/2006/table">
            <a:tbl>
              <a:tblPr firstRow="1" bandRow="1"/>
              <a:tblGrid>
                <a:gridCol w="1007941">
                  <a:extLst>
                    <a:ext uri="{9D8B030D-6E8A-4147-A177-3AD203B41FA5}">
                      <a16:colId xmlns:a16="http://schemas.microsoft.com/office/drawing/2014/main" val="3950895991"/>
                    </a:ext>
                  </a:extLst>
                </a:gridCol>
                <a:gridCol w="505061">
                  <a:extLst>
                    <a:ext uri="{9D8B030D-6E8A-4147-A177-3AD203B41FA5}">
                      <a16:colId xmlns:a16="http://schemas.microsoft.com/office/drawing/2014/main" val="570855556"/>
                    </a:ext>
                  </a:extLst>
                </a:gridCol>
                <a:gridCol w="504334">
                  <a:extLst>
                    <a:ext uri="{9D8B030D-6E8A-4147-A177-3AD203B41FA5}">
                      <a16:colId xmlns:a16="http://schemas.microsoft.com/office/drawing/2014/main" val="977120179"/>
                    </a:ext>
                  </a:extLst>
                </a:gridCol>
              </a:tblGrid>
              <a:tr h="934161">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extLst>
                  <a:ext uri="{0D108BD9-81ED-4DB2-BD59-A6C34878D82A}">
                    <a16:rowId xmlns:a16="http://schemas.microsoft.com/office/drawing/2014/main" val="2042280641"/>
                  </a:ext>
                </a:extLst>
              </a:tr>
              <a:tr h="467640">
                <a:tc rowSpan="2">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3930137112"/>
                  </a:ext>
                </a:extLst>
              </a:tr>
              <a:tr h="467640">
                <a:tc vMerge="1">
                  <a:txBody>
                    <a:bodyPr/>
                    <a:lstStyle/>
                    <a:p>
                      <a:endParaRPr lang="en-US"/>
                    </a:p>
                  </a:txBody>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ap="flat" cmpd="sng" algn="ctr">
                      <a:solidFill>
                        <a:sysClr val="windowText" lastClr="000000"/>
                      </a:solidFill>
                      <a:prstDash val="solid"/>
                      <a:round/>
                      <a:headEnd type="none" w="med" len="med"/>
                      <a:tailEnd type="none" w="med" len="med"/>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5B9BD5"/>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dirty="0">
                          <a:latin typeface="Times New Roman" panose="02020603050405020304" pitchFamily="18" charset="0"/>
                          <a:cs typeface="Times New Roman" panose="02020603050405020304" pitchFamily="18" charset="0"/>
                        </a:rPr>
                        <a:t>x</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5086859"/>
                  </a:ext>
                </a:extLst>
              </a:tr>
            </a:tbl>
          </a:graphicData>
        </a:graphic>
      </p:graphicFrame>
      <p:cxnSp>
        <p:nvCxnSpPr>
          <p:cNvPr id="29" name="Straight Connector 28">
            <a:extLst>
              <a:ext uri="{FF2B5EF4-FFF2-40B4-BE49-F238E27FC236}">
                <a16:creationId xmlns:a16="http://schemas.microsoft.com/office/drawing/2014/main" id="{5310B206-9CF4-4FFF-A677-A6A74F38E037}"/>
              </a:ext>
            </a:extLst>
          </p:cNvPr>
          <p:cNvCxnSpPr>
            <a:cxnSpLocks/>
          </p:cNvCxnSpPr>
          <p:nvPr/>
        </p:nvCxnSpPr>
        <p:spPr>
          <a:xfrm flipV="1">
            <a:off x="4348792" y="4209995"/>
            <a:ext cx="996696" cy="1"/>
          </a:xfrm>
          <a:prstGeom prst="line">
            <a:avLst/>
          </a:prstGeom>
          <a:noFill/>
          <a:ln w="38100" cap="flat" cmpd="sng" algn="ctr">
            <a:solidFill>
              <a:srgbClr val="5B9BD5"/>
            </a:solidFill>
            <a:prstDash val="solid"/>
            <a:miter lim="800000"/>
          </a:ln>
          <a:effectLst/>
        </p:spPr>
      </p:cxnSp>
      <p:cxnSp>
        <p:nvCxnSpPr>
          <p:cNvPr id="30" name="Straight Connector 29">
            <a:extLst>
              <a:ext uri="{FF2B5EF4-FFF2-40B4-BE49-F238E27FC236}">
                <a16:creationId xmlns:a16="http://schemas.microsoft.com/office/drawing/2014/main" id="{FD917CDD-8320-4883-86E4-27ABB2DF77B5}"/>
              </a:ext>
            </a:extLst>
          </p:cNvPr>
          <p:cNvCxnSpPr>
            <a:cxnSpLocks/>
          </p:cNvCxnSpPr>
          <p:nvPr/>
        </p:nvCxnSpPr>
        <p:spPr>
          <a:xfrm flipH="1" flipV="1">
            <a:off x="4312463" y="4244014"/>
            <a:ext cx="0" cy="922364"/>
          </a:xfrm>
          <a:prstGeom prst="line">
            <a:avLst/>
          </a:prstGeom>
          <a:noFill/>
          <a:ln w="38100" cap="flat" cmpd="sng" algn="ctr">
            <a:solidFill>
              <a:srgbClr val="5B9BD5"/>
            </a:solidFill>
            <a:prstDash val="solid"/>
            <a:miter lim="800000"/>
          </a:ln>
          <a:effectLst/>
        </p:spPr>
      </p:cxnSp>
      <p:cxnSp>
        <p:nvCxnSpPr>
          <p:cNvPr id="31" name="Straight Connector 30">
            <a:extLst>
              <a:ext uri="{FF2B5EF4-FFF2-40B4-BE49-F238E27FC236}">
                <a16:creationId xmlns:a16="http://schemas.microsoft.com/office/drawing/2014/main" id="{D0917696-A535-4488-A0A6-E9729919CA17}"/>
              </a:ext>
            </a:extLst>
          </p:cNvPr>
          <p:cNvCxnSpPr>
            <a:cxnSpLocks/>
          </p:cNvCxnSpPr>
          <p:nvPr/>
        </p:nvCxnSpPr>
        <p:spPr>
          <a:xfrm>
            <a:off x="4293885" y="4209995"/>
            <a:ext cx="36576" cy="1"/>
          </a:xfrm>
          <a:prstGeom prst="line">
            <a:avLst/>
          </a:prstGeom>
          <a:noFill/>
          <a:ln w="38100" cap="flat" cmpd="sng" algn="ctr">
            <a:solidFill>
              <a:srgbClr val="5B9BD5"/>
            </a:solidFill>
            <a:prstDash val="solid"/>
            <a:miter lim="800000"/>
          </a:ln>
          <a:effectLst/>
        </p:spPr>
      </p:cxnSp>
      <p:graphicFrame>
        <p:nvGraphicFramePr>
          <p:cNvPr id="35" name="Table 34">
            <a:extLst>
              <a:ext uri="{FF2B5EF4-FFF2-40B4-BE49-F238E27FC236}">
                <a16:creationId xmlns:a16="http://schemas.microsoft.com/office/drawing/2014/main" id="{061BF173-804A-48DB-A929-0EA108393175}"/>
              </a:ext>
            </a:extLst>
          </p:cNvPr>
          <p:cNvGraphicFramePr>
            <a:graphicFrameLocks noGrp="1"/>
          </p:cNvGraphicFramePr>
          <p:nvPr>
            <p:extLst>
              <p:ext uri="{D42A27DB-BD31-4B8C-83A1-F6EECF244321}">
                <p14:modId xmlns:p14="http://schemas.microsoft.com/office/powerpoint/2010/main" val="4172771676"/>
              </p:ext>
            </p:extLst>
          </p:nvPr>
        </p:nvGraphicFramePr>
        <p:xfrm>
          <a:off x="5775097" y="4705723"/>
          <a:ext cx="504334" cy="467640"/>
        </p:xfrm>
        <a:graphic>
          <a:graphicData uri="http://schemas.openxmlformats.org/drawingml/2006/table">
            <a:tbl>
              <a:tblPr firstRow="1" bandRow="1"/>
              <a:tblGrid>
                <a:gridCol w="504334">
                  <a:extLst>
                    <a:ext uri="{9D8B030D-6E8A-4147-A177-3AD203B41FA5}">
                      <a16:colId xmlns:a16="http://schemas.microsoft.com/office/drawing/2014/main" val="977120179"/>
                    </a:ext>
                  </a:extLst>
                </a:gridCol>
              </a:tblGrid>
              <a:tr h="4676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dirty="0">
                          <a:latin typeface="Times New Roman" panose="02020603050405020304" pitchFamily="18" charset="0"/>
                          <a:cs typeface="Times New Roman" panose="02020603050405020304" pitchFamily="18" charset="0"/>
                        </a:rPr>
                        <a:t>x</a:t>
                      </a: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95086859"/>
                  </a:ext>
                </a:extLst>
              </a:tr>
            </a:tbl>
          </a:graphicData>
        </a:graphic>
      </p:graphicFrame>
      <p:graphicFrame>
        <p:nvGraphicFramePr>
          <p:cNvPr id="36" name="Table 35">
            <a:extLst>
              <a:ext uri="{FF2B5EF4-FFF2-40B4-BE49-F238E27FC236}">
                <a16:creationId xmlns:a16="http://schemas.microsoft.com/office/drawing/2014/main" id="{75B02EBA-BEBF-4BE0-9894-2D10D4F9BEE2}"/>
              </a:ext>
            </a:extLst>
          </p:cNvPr>
          <p:cNvGraphicFramePr>
            <a:graphicFrameLocks noGrp="1"/>
          </p:cNvGraphicFramePr>
          <p:nvPr>
            <p:extLst>
              <p:ext uri="{D42A27DB-BD31-4B8C-83A1-F6EECF244321}">
                <p14:modId xmlns:p14="http://schemas.microsoft.com/office/powerpoint/2010/main" val="3632544572"/>
              </p:ext>
            </p:extLst>
          </p:nvPr>
        </p:nvGraphicFramePr>
        <p:xfrm>
          <a:off x="5775097" y="4057957"/>
          <a:ext cx="504334" cy="467640"/>
        </p:xfrm>
        <a:graphic>
          <a:graphicData uri="http://schemas.openxmlformats.org/drawingml/2006/table">
            <a:tbl>
              <a:tblPr firstRow="1" bandRow="1"/>
              <a:tblGrid>
                <a:gridCol w="504334">
                  <a:extLst>
                    <a:ext uri="{9D8B030D-6E8A-4147-A177-3AD203B41FA5}">
                      <a16:colId xmlns:a16="http://schemas.microsoft.com/office/drawing/2014/main" val="977120179"/>
                    </a:ext>
                  </a:extLst>
                </a:gridCol>
              </a:tblGrid>
              <a:tr h="4676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endParaRPr lang="en-US" dirty="0">
                        <a:latin typeface="Times New Roman" panose="02020603050405020304" pitchFamily="18" charset="0"/>
                        <a:cs typeface="Times New Roman" panose="02020603050405020304" pitchFamily="18" charset="0"/>
                      </a:endParaRPr>
                    </a:p>
                  </a:txBody>
                  <a:tcP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rgbClr val="5B9BD5"/>
                    </a:solidFill>
                  </a:tcPr>
                </a:tc>
                <a:extLst>
                  <a:ext uri="{0D108BD9-81ED-4DB2-BD59-A6C34878D82A}">
                    <a16:rowId xmlns:a16="http://schemas.microsoft.com/office/drawing/2014/main" val="3930137112"/>
                  </a:ext>
                </a:extLst>
              </a:tr>
            </a:tbl>
          </a:graphicData>
        </a:graphic>
      </p:graphicFrame>
      <p:sp>
        <p:nvSpPr>
          <p:cNvPr id="37" name="TextBox 36">
            <a:extLst>
              <a:ext uri="{FF2B5EF4-FFF2-40B4-BE49-F238E27FC236}">
                <a16:creationId xmlns:a16="http://schemas.microsoft.com/office/drawing/2014/main" id="{9664D15E-FF5C-41A9-A95B-51C8AA599075}"/>
              </a:ext>
            </a:extLst>
          </p:cNvPr>
          <p:cNvSpPr txBox="1"/>
          <p:nvPr/>
        </p:nvSpPr>
        <p:spPr>
          <a:xfrm>
            <a:off x="6600879" y="4057957"/>
            <a:ext cx="1624519" cy="369332"/>
          </a:xfrm>
          <a:prstGeom prst="rect">
            <a:avLst/>
          </a:prstGeom>
          <a:noFill/>
        </p:spPr>
        <p:txBody>
          <a:bodyPr wrap="square" rtlCol="0">
            <a:spAutoFit/>
          </a:bodyPr>
          <a:lstStyle/>
          <a:p>
            <a:r>
              <a:rPr lang="en-US" dirty="0">
                <a:solidFill>
                  <a:prstClr val="black"/>
                </a:solidFill>
                <a:latin typeface="Times New Roman" panose="02020603050405020304" pitchFamily="18" charset="0"/>
                <a:cs typeface="Times New Roman" panose="02020603050405020304" pitchFamily="18" charset="0"/>
              </a:rPr>
              <a:t>CPR reference </a:t>
            </a:r>
          </a:p>
        </p:txBody>
      </p:sp>
      <p:sp>
        <p:nvSpPr>
          <p:cNvPr id="38" name="TextBox 37">
            <a:extLst>
              <a:ext uri="{FF2B5EF4-FFF2-40B4-BE49-F238E27FC236}">
                <a16:creationId xmlns:a16="http://schemas.microsoft.com/office/drawing/2014/main" id="{81AFBC8B-D5A3-4C41-A638-C37F3091AECA}"/>
              </a:ext>
            </a:extLst>
          </p:cNvPr>
          <p:cNvSpPr txBox="1"/>
          <p:nvPr/>
        </p:nvSpPr>
        <p:spPr>
          <a:xfrm>
            <a:off x="6600878" y="4754877"/>
            <a:ext cx="1624519" cy="369332"/>
          </a:xfrm>
          <a:prstGeom prst="rect">
            <a:avLst/>
          </a:prstGeom>
          <a:noFill/>
        </p:spPr>
        <p:txBody>
          <a:bodyPr wrap="square" rtlCol="0">
            <a:spAutoFit/>
          </a:bodyPr>
          <a:lstStyle/>
          <a:p>
            <a:r>
              <a:rPr lang="en-US" dirty="0">
                <a:solidFill>
                  <a:prstClr val="black"/>
                </a:solidFill>
                <a:latin typeface="Times New Roman" panose="02020603050405020304" pitchFamily="18" charset="0"/>
                <a:cs typeface="Times New Roman" panose="02020603050405020304" pitchFamily="18" charset="0"/>
              </a:rPr>
              <a:t>Current PU</a:t>
            </a:r>
          </a:p>
        </p:txBody>
      </p:sp>
      <p:cxnSp>
        <p:nvCxnSpPr>
          <p:cNvPr id="7" name="Straight Arrow Connector 6">
            <a:extLst>
              <a:ext uri="{FF2B5EF4-FFF2-40B4-BE49-F238E27FC236}">
                <a16:creationId xmlns:a16="http://schemas.microsoft.com/office/drawing/2014/main" id="{031B64F0-C79C-44B7-8634-5157E37B0341}"/>
              </a:ext>
            </a:extLst>
          </p:cNvPr>
          <p:cNvCxnSpPr>
            <a:cxnSpLocks/>
          </p:cNvCxnSpPr>
          <p:nvPr/>
        </p:nvCxnSpPr>
        <p:spPr>
          <a:xfrm flipH="1">
            <a:off x="5010915" y="3123796"/>
            <a:ext cx="1478662" cy="1086199"/>
          </a:xfrm>
          <a:prstGeom prst="straightConnector1">
            <a:avLst/>
          </a:prstGeom>
          <a:ln>
            <a:headEnd w="lg" len="lg"/>
            <a:tailEnd type="triangle"/>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8FDC5704-C08E-45FC-A5F5-33817DA6E8D0}"/>
              </a:ext>
            </a:extLst>
          </p:cNvPr>
          <p:cNvSpPr txBox="1"/>
          <p:nvPr/>
        </p:nvSpPr>
        <p:spPr>
          <a:xfrm>
            <a:off x="6489577" y="2950232"/>
            <a:ext cx="1624519" cy="369332"/>
          </a:xfrm>
          <a:prstGeom prst="rect">
            <a:avLst/>
          </a:prstGeom>
          <a:noFill/>
        </p:spPr>
        <p:txBody>
          <a:bodyPr wrap="square" rtlCol="0">
            <a:spAutoFit/>
          </a:bodyPr>
          <a:lstStyle/>
          <a:p>
            <a:r>
              <a:rPr lang="en-US" dirty="0">
                <a:solidFill>
                  <a:prstClr val="black"/>
                </a:solidFill>
                <a:latin typeface="Times New Roman" panose="02020603050405020304" pitchFamily="18" charset="0"/>
                <a:cs typeface="Times New Roman" panose="02020603050405020304" pitchFamily="18" charset="0"/>
              </a:rPr>
              <a:t>Line buffer</a:t>
            </a:r>
          </a:p>
        </p:txBody>
      </p:sp>
    </p:spTree>
    <p:extLst>
      <p:ext uri="{BB962C8B-B14F-4D97-AF65-F5344CB8AC3E}">
        <p14:creationId xmlns:p14="http://schemas.microsoft.com/office/powerpoint/2010/main" val="162545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1318E-0355-46AE-88E5-072811352B80}"/>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1A3CE4AF-60A1-4477-9CC8-CDE7A3EC8576}"/>
              </a:ext>
            </a:extLst>
          </p:cNvPr>
          <p:cNvSpPr>
            <a:spLocks noGrp="1"/>
          </p:cNvSpPr>
          <p:nvPr>
            <p:ph type="subTitle" idx="1"/>
          </p:nvPr>
        </p:nvSpPr>
        <p:spPr/>
        <p:txBody>
          <a:bodyPr/>
          <a:lstStyle/>
          <a:p>
            <a:r>
              <a:rPr lang="en-US" dirty="0"/>
              <a:t>Thank LGE for cross-checking</a:t>
            </a:r>
          </a:p>
        </p:txBody>
      </p:sp>
      <p:sp>
        <p:nvSpPr>
          <p:cNvPr id="4" name="Footer Placeholder 3">
            <a:extLst>
              <a:ext uri="{FF2B5EF4-FFF2-40B4-BE49-F238E27FC236}">
                <a16:creationId xmlns:a16="http://schemas.microsoft.com/office/drawing/2014/main" id="{7D9D21CF-AFEF-4D07-A1E8-9A1C41AD1BBF}"/>
              </a:ext>
            </a:extLst>
          </p:cNvPr>
          <p:cNvSpPr>
            <a:spLocks noGrp="1"/>
          </p:cNvSpPr>
          <p:nvPr>
            <p:ph type="ftr" sz="quarter" idx="3"/>
          </p:nvPr>
        </p:nvSpPr>
        <p:spPr>
          <a:xfrm>
            <a:off x="472173" y="6494801"/>
            <a:ext cx="10223342" cy="189801"/>
          </a:xfrm>
        </p:spPr>
        <p:txBody>
          <a:bodyPr/>
          <a:lstStyle/>
          <a:p>
            <a:endParaRPr lang="en-US" dirty="0"/>
          </a:p>
        </p:txBody>
      </p:sp>
      <p:sp>
        <p:nvSpPr>
          <p:cNvPr id="8" name="Rectangle 7">
            <a:extLst>
              <a:ext uri="{FF2B5EF4-FFF2-40B4-BE49-F238E27FC236}">
                <a16:creationId xmlns:a16="http://schemas.microsoft.com/office/drawing/2014/main" id="{74A08CEA-3171-47A5-B3CC-F61F7F949DF7}"/>
              </a:ext>
            </a:extLst>
          </p:cNvPr>
          <p:cNvSpPr/>
          <p:nvPr/>
        </p:nvSpPr>
        <p:spPr>
          <a:xfrm>
            <a:off x="2480187" y="1809697"/>
            <a:ext cx="1854995" cy="369332"/>
          </a:xfrm>
          <a:prstGeom prst="rect">
            <a:avLst/>
          </a:prstGeom>
        </p:spPr>
        <p:txBody>
          <a:bodyPr wrap="none">
            <a:spAutoFit/>
          </a:bodyPr>
          <a:lstStyle/>
          <a:p>
            <a:r>
              <a:rPr lang="en-CA" b="1" dirty="0"/>
              <a:t>CPR on, PLT off</a:t>
            </a:r>
            <a:endParaRPr lang="en-US" dirty="0"/>
          </a:p>
        </p:txBody>
      </p:sp>
      <p:sp>
        <p:nvSpPr>
          <p:cNvPr id="9" name="Rectangle 8">
            <a:extLst>
              <a:ext uri="{FF2B5EF4-FFF2-40B4-BE49-F238E27FC236}">
                <a16:creationId xmlns:a16="http://schemas.microsoft.com/office/drawing/2014/main" id="{7A6DD56D-8C51-4174-A3BD-AB88D6B224D9}"/>
              </a:ext>
            </a:extLst>
          </p:cNvPr>
          <p:cNvSpPr/>
          <p:nvPr/>
        </p:nvSpPr>
        <p:spPr>
          <a:xfrm>
            <a:off x="8164081" y="1809697"/>
            <a:ext cx="1854995" cy="369332"/>
          </a:xfrm>
          <a:prstGeom prst="rect">
            <a:avLst/>
          </a:prstGeom>
        </p:spPr>
        <p:txBody>
          <a:bodyPr wrap="none">
            <a:spAutoFit/>
          </a:bodyPr>
          <a:lstStyle/>
          <a:p>
            <a:r>
              <a:rPr lang="en-CA" b="1" dirty="0"/>
              <a:t>CPR on, PLT on</a:t>
            </a:r>
            <a:endParaRPr lang="en-US" dirty="0"/>
          </a:p>
        </p:txBody>
      </p:sp>
      <p:graphicFrame>
        <p:nvGraphicFramePr>
          <p:cNvPr id="11" name="Table 10">
            <a:extLst>
              <a:ext uri="{FF2B5EF4-FFF2-40B4-BE49-F238E27FC236}">
                <a16:creationId xmlns:a16="http://schemas.microsoft.com/office/drawing/2014/main" id="{0592E6FE-8A6A-432A-BC9E-A9D86C62B9BE}"/>
              </a:ext>
            </a:extLst>
          </p:cNvPr>
          <p:cNvGraphicFramePr>
            <a:graphicFrameLocks noGrp="1"/>
          </p:cNvGraphicFramePr>
          <p:nvPr>
            <p:extLst>
              <p:ext uri="{D42A27DB-BD31-4B8C-83A1-F6EECF244321}">
                <p14:modId xmlns:p14="http://schemas.microsoft.com/office/powerpoint/2010/main" val="3273520742"/>
              </p:ext>
            </p:extLst>
          </p:nvPr>
        </p:nvGraphicFramePr>
        <p:xfrm>
          <a:off x="472173" y="2143443"/>
          <a:ext cx="5590723" cy="4394684"/>
        </p:xfrm>
        <a:graphic>
          <a:graphicData uri="http://schemas.openxmlformats.org/drawingml/2006/table">
            <a:tbl>
              <a:tblPr firstRow="1" firstCol="1" bandRow="1">
                <a:tableStyleId>{5940675A-B579-460E-94D1-54222C63F5DA}</a:tableStyleId>
              </a:tblPr>
              <a:tblGrid>
                <a:gridCol w="687291">
                  <a:extLst>
                    <a:ext uri="{9D8B030D-6E8A-4147-A177-3AD203B41FA5}">
                      <a16:colId xmlns:a16="http://schemas.microsoft.com/office/drawing/2014/main" val="3961357560"/>
                    </a:ext>
                  </a:extLst>
                </a:gridCol>
                <a:gridCol w="583571">
                  <a:extLst>
                    <a:ext uri="{9D8B030D-6E8A-4147-A177-3AD203B41FA5}">
                      <a16:colId xmlns:a16="http://schemas.microsoft.com/office/drawing/2014/main" val="859355051"/>
                    </a:ext>
                  </a:extLst>
                </a:gridCol>
                <a:gridCol w="584764">
                  <a:extLst>
                    <a:ext uri="{9D8B030D-6E8A-4147-A177-3AD203B41FA5}">
                      <a16:colId xmlns:a16="http://schemas.microsoft.com/office/drawing/2014/main" val="4166222918"/>
                    </a:ext>
                  </a:extLst>
                </a:gridCol>
                <a:gridCol w="584764">
                  <a:extLst>
                    <a:ext uri="{9D8B030D-6E8A-4147-A177-3AD203B41FA5}">
                      <a16:colId xmlns:a16="http://schemas.microsoft.com/office/drawing/2014/main" val="4188722365"/>
                    </a:ext>
                  </a:extLst>
                </a:gridCol>
                <a:gridCol w="409514">
                  <a:extLst>
                    <a:ext uri="{9D8B030D-6E8A-4147-A177-3AD203B41FA5}">
                      <a16:colId xmlns:a16="http://schemas.microsoft.com/office/drawing/2014/main" val="1788555597"/>
                    </a:ext>
                  </a:extLst>
                </a:gridCol>
                <a:gridCol w="413090">
                  <a:extLst>
                    <a:ext uri="{9D8B030D-6E8A-4147-A177-3AD203B41FA5}">
                      <a16:colId xmlns:a16="http://schemas.microsoft.com/office/drawing/2014/main" val="1445951843"/>
                    </a:ext>
                  </a:extLst>
                </a:gridCol>
                <a:gridCol w="501311">
                  <a:extLst>
                    <a:ext uri="{9D8B030D-6E8A-4147-A177-3AD203B41FA5}">
                      <a16:colId xmlns:a16="http://schemas.microsoft.com/office/drawing/2014/main" val="2504297221"/>
                    </a:ext>
                  </a:extLst>
                </a:gridCol>
                <a:gridCol w="501311">
                  <a:extLst>
                    <a:ext uri="{9D8B030D-6E8A-4147-A177-3AD203B41FA5}">
                      <a16:colId xmlns:a16="http://schemas.microsoft.com/office/drawing/2014/main" val="757290359"/>
                    </a:ext>
                  </a:extLst>
                </a:gridCol>
                <a:gridCol w="501311">
                  <a:extLst>
                    <a:ext uri="{9D8B030D-6E8A-4147-A177-3AD203B41FA5}">
                      <a16:colId xmlns:a16="http://schemas.microsoft.com/office/drawing/2014/main" val="3917770671"/>
                    </a:ext>
                  </a:extLst>
                </a:gridCol>
                <a:gridCol w="409514">
                  <a:extLst>
                    <a:ext uri="{9D8B030D-6E8A-4147-A177-3AD203B41FA5}">
                      <a16:colId xmlns:a16="http://schemas.microsoft.com/office/drawing/2014/main" val="767066498"/>
                    </a:ext>
                  </a:extLst>
                </a:gridCol>
                <a:gridCol w="414282">
                  <a:extLst>
                    <a:ext uri="{9D8B030D-6E8A-4147-A177-3AD203B41FA5}">
                      <a16:colId xmlns:a16="http://schemas.microsoft.com/office/drawing/2014/main" val="838793147"/>
                    </a:ext>
                  </a:extLst>
                </a:gridCol>
              </a:tblGrid>
              <a:tr h="142724">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22138">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22138">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127%</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7967465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-0.55%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-0.55%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134%</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8370791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-0.35%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138%</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5486754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C</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-0.17%</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142%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103%</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-0.03%</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3504135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-0.67%</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145%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104%</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-0.04%</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2700714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-0.29%</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-0.37%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-0.34%</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137%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103%</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0.02%</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-0.26%</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138%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-0.03%</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-0.03%</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-12.21%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-12.14%</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-12.19%</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159%</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104%</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-0.14%</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-0.14%</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102%</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104%</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-37.14%</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-36.32%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-36.57%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144%</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-0.37%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-0.33%</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-0.35%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103%</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0.24%</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6287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2876503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9657971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490457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2577562"/>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0.08%</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-0.01%</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-0.03%</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-0.37%</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-9.96%</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-10.10%</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-9.99%</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106%</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-0.09%</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102%</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104%</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-22.17%</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-21.75%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-22.27%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-0.19%</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-0.21%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-0.21%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3009125"/>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3429213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dirty="0">
                        <a:effectLst/>
                        <a:latin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4430894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108%</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0.17%</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6467988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0.37%</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104%</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084791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E</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0.24%</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-0.69%</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106%</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-0.50%</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7231496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0.13%</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0.27%</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109%</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102%</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0.15%</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0.98%</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110%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0.37%</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0.26%</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98%</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-5.18%</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-5.41%</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-5.56%</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108%</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99%</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-0.05%</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-0.09%</a:t>
                      </a:r>
                      <a:endParaRPr lang="en-US" sz="900" b="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98%</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-13.03%</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-13.23%</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-13.55%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108%</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0.07%</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0.15%</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0.09%</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graphicFrame>
        <p:nvGraphicFramePr>
          <p:cNvPr id="13" name="Table 12">
            <a:extLst>
              <a:ext uri="{FF2B5EF4-FFF2-40B4-BE49-F238E27FC236}">
                <a16:creationId xmlns:a16="http://schemas.microsoft.com/office/drawing/2014/main" id="{2B5D8B71-CE31-4CD8-AA4F-645A235326BB}"/>
              </a:ext>
            </a:extLst>
          </p:cNvPr>
          <p:cNvGraphicFramePr>
            <a:graphicFrameLocks noGrp="1"/>
          </p:cNvGraphicFramePr>
          <p:nvPr>
            <p:extLst>
              <p:ext uri="{D42A27DB-BD31-4B8C-83A1-F6EECF244321}">
                <p14:modId xmlns:p14="http://schemas.microsoft.com/office/powerpoint/2010/main" val="104540485"/>
              </p:ext>
            </p:extLst>
          </p:nvPr>
        </p:nvGraphicFramePr>
        <p:xfrm>
          <a:off x="6157433" y="2153697"/>
          <a:ext cx="5562396" cy="4389120"/>
        </p:xfrm>
        <a:graphic>
          <a:graphicData uri="http://schemas.openxmlformats.org/drawingml/2006/table">
            <a:tbl>
              <a:tblPr firstRow="1" firstCol="1" bandRow="1">
                <a:tableStyleId>{2D5ABB26-0587-4C30-8999-92F81FD0307C}</a:tableStyleId>
              </a:tblPr>
              <a:tblGrid>
                <a:gridCol w="662535">
                  <a:extLst>
                    <a:ext uri="{9D8B030D-6E8A-4147-A177-3AD203B41FA5}">
                      <a16:colId xmlns:a16="http://schemas.microsoft.com/office/drawing/2014/main" val="808709886"/>
                    </a:ext>
                  </a:extLst>
                </a:gridCol>
                <a:gridCol w="662535">
                  <a:extLst>
                    <a:ext uri="{9D8B030D-6E8A-4147-A177-3AD203B41FA5}">
                      <a16:colId xmlns:a16="http://schemas.microsoft.com/office/drawing/2014/main" val="4045126233"/>
                    </a:ext>
                  </a:extLst>
                </a:gridCol>
                <a:gridCol w="662535">
                  <a:extLst>
                    <a:ext uri="{9D8B030D-6E8A-4147-A177-3AD203B41FA5}">
                      <a16:colId xmlns:a16="http://schemas.microsoft.com/office/drawing/2014/main" val="1298635683"/>
                    </a:ext>
                  </a:extLst>
                </a:gridCol>
                <a:gridCol w="469265">
                  <a:extLst>
                    <a:ext uri="{9D8B030D-6E8A-4147-A177-3AD203B41FA5}">
                      <a16:colId xmlns:a16="http://schemas.microsoft.com/office/drawing/2014/main" val="501106888"/>
                    </a:ext>
                  </a:extLst>
                </a:gridCol>
                <a:gridCol w="469265">
                  <a:extLst>
                    <a:ext uri="{9D8B030D-6E8A-4147-A177-3AD203B41FA5}">
                      <a16:colId xmlns:a16="http://schemas.microsoft.com/office/drawing/2014/main" val="1980567680"/>
                    </a:ext>
                  </a:extLst>
                </a:gridCol>
                <a:gridCol w="200239">
                  <a:extLst>
                    <a:ext uri="{9D8B030D-6E8A-4147-A177-3AD203B41FA5}">
                      <a16:colId xmlns:a16="http://schemas.microsoft.com/office/drawing/2014/main" val="298111304"/>
                    </a:ext>
                  </a:extLst>
                </a:gridCol>
                <a:gridCol w="200239">
                  <a:extLst>
                    <a:ext uri="{9D8B030D-6E8A-4147-A177-3AD203B41FA5}">
                      <a16:colId xmlns:a16="http://schemas.microsoft.com/office/drawing/2014/main" val="4216542840"/>
                    </a:ext>
                  </a:extLst>
                </a:gridCol>
                <a:gridCol w="596486">
                  <a:extLst>
                    <a:ext uri="{9D8B030D-6E8A-4147-A177-3AD203B41FA5}">
                      <a16:colId xmlns:a16="http://schemas.microsoft.com/office/drawing/2014/main" val="231655158"/>
                    </a:ext>
                  </a:extLst>
                </a:gridCol>
                <a:gridCol w="596486">
                  <a:extLst>
                    <a:ext uri="{9D8B030D-6E8A-4147-A177-3AD203B41FA5}">
                      <a16:colId xmlns:a16="http://schemas.microsoft.com/office/drawing/2014/main" val="2375975461"/>
                    </a:ext>
                  </a:extLst>
                </a:gridCol>
                <a:gridCol w="518624">
                  <a:extLst>
                    <a:ext uri="{9D8B030D-6E8A-4147-A177-3AD203B41FA5}">
                      <a16:colId xmlns:a16="http://schemas.microsoft.com/office/drawing/2014/main" val="1912562922"/>
                    </a:ext>
                  </a:extLst>
                </a:gridCol>
                <a:gridCol w="524187">
                  <a:extLst>
                    <a:ext uri="{9D8B030D-6E8A-4147-A177-3AD203B41FA5}">
                      <a16:colId xmlns:a16="http://schemas.microsoft.com/office/drawing/2014/main" val="3984318945"/>
                    </a:ext>
                  </a:extLst>
                </a:gridCol>
              </a:tblGrid>
              <a:tr h="12097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2397773"/>
                  </a:ext>
                </a:extLst>
              </a:tr>
              <a:tr h="120978">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on</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1384969"/>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71874662"/>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96%</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594516172"/>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-0.39%</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-0.44%</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22729459"/>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-0.28%</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97%</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78988198"/>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147%</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296056796"/>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-0.52%</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-0.67%</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-0.53%</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27275317"/>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-0.19%</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56423483"/>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94%</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31748448"/>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-15.57%</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-14.12%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-14.27%</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171%</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96%</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-0.18%</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035555"/>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-44.89%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-41.21%</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-41.42%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157%</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77%</a:t>
                      </a:r>
                      <a:endParaRPr lang="en-US" sz="900" b="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-0.23%</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-0.24%</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-0.25%</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7760892"/>
                  </a:ext>
                </a:extLst>
              </a:tr>
              <a:tr h="12097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901905"/>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0.22%</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0.31%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102%</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61304472"/>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43702612"/>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-0.19%</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283293597"/>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0.36%</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107%</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97%</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59296216"/>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endParaRPr lang="en-US" sz="900">
                        <a:effectLst/>
                        <a:latin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endParaRPr lang="en-US" sz="900">
                        <a:effectLst/>
                        <a:latin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endParaRPr lang="en-US" sz="900">
                        <a:effectLst/>
                        <a:latin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7094378"/>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60888185"/>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0.41%</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97%</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77327166"/>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-12.00%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-11.84%</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-12.07%</a:t>
                      </a:r>
                      <a:endParaRPr lang="en-US" sz="900" b="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112%</a:t>
                      </a:r>
                      <a:endParaRPr lang="en-US" sz="900" b="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97%</a:t>
                      </a:r>
                      <a:endParaRPr lang="en-US" sz="900" b="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-0.05%</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-0.06%</a:t>
                      </a:r>
                      <a:endParaRPr lang="en-US" sz="900" b="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100%</a:t>
                      </a:r>
                      <a:endParaRPr lang="en-US" sz="900" b="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98%</a:t>
                      </a:r>
                      <a:endParaRPr lang="en-US" sz="900" b="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11501936"/>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-25.74%</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-24.58%</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-24.94%</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107%</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95%</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-0.10%</a:t>
                      </a:r>
                      <a:endParaRPr lang="en-US" sz="900" b="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-0.17%</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5668610"/>
                  </a:ext>
                </a:extLst>
              </a:tr>
              <a:tr h="12097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latin typeface="Times New Roman" panose="02020603050405020304" pitchFamily="18" charset="0"/>
                          <a:ea typeface="Times New Roman" panose="02020603050405020304" pitchFamily="18" charset="0"/>
                        </a:rPr>
                        <a:t>LDB</a:t>
                      </a: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51736588"/>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04099003"/>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endParaRPr lang="en-US" sz="900">
                        <a:effectLst/>
                        <a:latin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endParaRPr lang="en-US" sz="900">
                        <a:effectLst/>
                        <a:latin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endParaRPr lang="en-US" sz="900">
                        <a:effectLst/>
                        <a:latin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26807049"/>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60376964"/>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0.26%</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63766670"/>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0.45%</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-0.56%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78921624"/>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0.27%</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115%</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716961910"/>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0.32%</a:t>
                      </a:r>
                      <a:endParaRPr lang="en-US" sz="90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0.44%</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118%</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-0.30%</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90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9520487"/>
                  </a:ext>
                </a:extLst>
              </a:tr>
              <a:tr h="1233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-6.25%</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-7.17%</a:t>
                      </a:r>
                      <a:endParaRPr lang="en-US" sz="900" b="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-7.64%</a:t>
                      </a:r>
                      <a:endParaRPr lang="en-US" sz="900" b="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114%</a:t>
                      </a:r>
                      <a:endParaRPr lang="en-US" sz="900" b="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99%</a:t>
                      </a:r>
                      <a:endParaRPr lang="en-US" sz="900" b="0">
                        <a:effectLst/>
                        <a:latin typeface="Times New Roman" panose="02020603050405020304" pitchFamily="18" charset="0"/>
                        <a:ea typeface="Times New Roman" panose="02020603050405020304" pitchFamily="18" charset="0"/>
                      </a:endParaRPr>
                    </a:p>
                  </a:txBody>
                  <a:tcPr marL="13821" marR="13821" marT="0" marB="0" anchor="ct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-0.39%</a:t>
                      </a:r>
                      <a:endParaRPr lang="en-US" sz="900" b="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-0.51%</a:t>
                      </a:r>
                      <a:endParaRPr lang="en-US" sz="900" b="0">
                        <a:effectLst/>
                        <a:latin typeface="Times New Roman" panose="02020603050405020304" pitchFamily="18" charset="0"/>
                        <a:ea typeface="Times New Roman" panose="02020603050405020304" pitchFamily="18" charset="0"/>
                      </a:endParaRPr>
                    </a:p>
                  </a:txBody>
                  <a:tcPr marL="13821" marR="13821" marT="0" marB="0" anchor="ctr">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100%</a:t>
                      </a:r>
                      <a:endParaRPr lang="en-US" sz="900" b="0">
                        <a:effectLst/>
                        <a:latin typeface="Times New Roman" panose="02020603050405020304" pitchFamily="18" charset="0"/>
                        <a:ea typeface="Times New Roman" panose="02020603050405020304" pitchFamily="18" charset="0"/>
                      </a:endParaRPr>
                    </a:p>
                  </a:txBody>
                  <a:tcPr marL="13821" marR="13821"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100%</a:t>
                      </a:r>
                      <a:endParaRPr lang="en-US" sz="900" b="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8011041"/>
                  </a:ext>
                </a:extLst>
              </a:tr>
              <a:tr h="12097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-14.79%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-14.59%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-14.60%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110%</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a:effectLst/>
                        </a:rPr>
                        <a:t>95%</a:t>
                      </a:r>
                      <a:endParaRPr lang="en-US" sz="900" b="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0.05%</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0.13%</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0.19%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solidFill>
                      <a:srgbClr val="6ED48E"/>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99%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103%</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2509871"/>
                  </a:ext>
                </a:extLst>
              </a:tr>
            </a:tbl>
          </a:graphicData>
        </a:graphic>
      </p:graphicFrame>
    </p:spTree>
    <p:extLst>
      <p:ext uri="{BB962C8B-B14F-4D97-AF65-F5344CB8AC3E}">
        <p14:creationId xmlns:p14="http://schemas.microsoft.com/office/powerpoint/2010/main" val="1450695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p:txBody>
          <a:bodyPr/>
          <a:lstStyle/>
          <a:p>
            <a:r>
              <a:rPr lang="en-US" dirty="0"/>
              <a:t>Supplemental results (1)</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33257" y="1338350"/>
            <a:ext cx="11202619" cy="3595457"/>
          </a:xfrm>
        </p:spPr>
        <p:txBody>
          <a:bodyPr/>
          <a:lstStyle/>
          <a:p>
            <a:pPr marL="342900" indent="-342900">
              <a:buFont typeface="Arial" panose="020B0604020202020204" pitchFamily="34" charset="0"/>
              <a:buChar char="•"/>
            </a:pPr>
            <a:r>
              <a:rPr lang="en-US" dirty="0"/>
              <a:t>4 lines above and 4 columns to the left current CTU are added to CPR search</a:t>
            </a:r>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
        <p:nvSpPr>
          <p:cNvPr id="5" name="Rectangle 4">
            <a:extLst>
              <a:ext uri="{FF2B5EF4-FFF2-40B4-BE49-F238E27FC236}">
                <a16:creationId xmlns:a16="http://schemas.microsoft.com/office/drawing/2014/main" id="{69710082-7A42-4145-9810-FEAAAD4ED319}"/>
              </a:ext>
            </a:extLst>
          </p:cNvPr>
          <p:cNvSpPr/>
          <p:nvPr/>
        </p:nvSpPr>
        <p:spPr>
          <a:xfrm>
            <a:off x="5168502" y="1692386"/>
            <a:ext cx="1854995" cy="369332"/>
          </a:xfrm>
          <a:prstGeom prst="rect">
            <a:avLst/>
          </a:prstGeom>
        </p:spPr>
        <p:txBody>
          <a:bodyPr wrap="none">
            <a:spAutoFit/>
          </a:bodyPr>
          <a:lstStyle/>
          <a:p>
            <a:r>
              <a:rPr lang="en-CA" b="1" dirty="0"/>
              <a:t>CPR on, PLT off</a:t>
            </a:r>
            <a:endParaRPr lang="en-US" dirty="0"/>
          </a:p>
        </p:txBody>
      </p:sp>
      <p:graphicFrame>
        <p:nvGraphicFramePr>
          <p:cNvPr id="7" name="Table 6">
            <a:extLst>
              <a:ext uri="{FF2B5EF4-FFF2-40B4-BE49-F238E27FC236}">
                <a16:creationId xmlns:a16="http://schemas.microsoft.com/office/drawing/2014/main" id="{CD79EACA-C21A-4AAD-B045-746BEF6F54AB}"/>
              </a:ext>
            </a:extLst>
          </p:cNvPr>
          <p:cNvGraphicFramePr>
            <a:graphicFrameLocks noGrp="1"/>
          </p:cNvGraphicFramePr>
          <p:nvPr>
            <p:extLst>
              <p:ext uri="{D42A27DB-BD31-4B8C-83A1-F6EECF244321}">
                <p14:modId xmlns:p14="http://schemas.microsoft.com/office/powerpoint/2010/main" val="4284226338"/>
              </p:ext>
            </p:extLst>
          </p:nvPr>
        </p:nvGraphicFramePr>
        <p:xfrm>
          <a:off x="2651760" y="2026132"/>
          <a:ext cx="7101842" cy="4585184"/>
        </p:xfrm>
        <a:graphic>
          <a:graphicData uri="http://schemas.openxmlformats.org/drawingml/2006/table">
            <a:tbl>
              <a:tblPr firstRow="1" firstCol="1" bandRow="1">
                <a:tableStyleId>{5940675A-B579-460E-94D1-54222C63F5DA}</a:tableStyleId>
              </a:tblPr>
              <a:tblGrid>
                <a:gridCol w="873059">
                  <a:extLst>
                    <a:ext uri="{9D8B030D-6E8A-4147-A177-3AD203B41FA5}">
                      <a16:colId xmlns:a16="http://schemas.microsoft.com/office/drawing/2014/main" val="3961357560"/>
                    </a:ext>
                  </a:extLst>
                </a:gridCol>
                <a:gridCol w="741306">
                  <a:extLst>
                    <a:ext uri="{9D8B030D-6E8A-4147-A177-3AD203B41FA5}">
                      <a16:colId xmlns:a16="http://schemas.microsoft.com/office/drawing/2014/main" val="859355051"/>
                    </a:ext>
                  </a:extLst>
                </a:gridCol>
                <a:gridCol w="742820">
                  <a:extLst>
                    <a:ext uri="{9D8B030D-6E8A-4147-A177-3AD203B41FA5}">
                      <a16:colId xmlns:a16="http://schemas.microsoft.com/office/drawing/2014/main" val="4166222918"/>
                    </a:ext>
                  </a:extLst>
                </a:gridCol>
                <a:gridCol w="742820">
                  <a:extLst>
                    <a:ext uri="{9D8B030D-6E8A-4147-A177-3AD203B41FA5}">
                      <a16:colId xmlns:a16="http://schemas.microsoft.com/office/drawing/2014/main" val="4188722365"/>
                    </a:ext>
                  </a:extLst>
                </a:gridCol>
                <a:gridCol w="520201">
                  <a:extLst>
                    <a:ext uri="{9D8B030D-6E8A-4147-A177-3AD203B41FA5}">
                      <a16:colId xmlns:a16="http://schemas.microsoft.com/office/drawing/2014/main" val="1788555597"/>
                    </a:ext>
                  </a:extLst>
                </a:gridCol>
                <a:gridCol w="524744">
                  <a:extLst>
                    <a:ext uri="{9D8B030D-6E8A-4147-A177-3AD203B41FA5}">
                      <a16:colId xmlns:a16="http://schemas.microsoft.com/office/drawing/2014/main" val="1445951843"/>
                    </a:ext>
                  </a:extLst>
                </a:gridCol>
                <a:gridCol w="636811">
                  <a:extLst>
                    <a:ext uri="{9D8B030D-6E8A-4147-A177-3AD203B41FA5}">
                      <a16:colId xmlns:a16="http://schemas.microsoft.com/office/drawing/2014/main" val="2504297221"/>
                    </a:ext>
                  </a:extLst>
                </a:gridCol>
                <a:gridCol w="636811">
                  <a:extLst>
                    <a:ext uri="{9D8B030D-6E8A-4147-A177-3AD203B41FA5}">
                      <a16:colId xmlns:a16="http://schemas.microsoft.com/office/drawing/2014/main" val="757290359"/>
                    </a:ext>
                  </a:extLst>
                </a:gridCol>
                <a:gridCol w="636811">
                  <a:extLst>
                    <a:ext uri="{9D8B030D-6E8A-4147-A177-3AD203B41FA5}">
                      <a16:colId xmlns:a16="http://schemas.microsoft.com/office/drawing/2014/main" val="3917770671"/>
                    </a:ext>
                  </a:extLst>
                </a:gridCol>
                <a:gridCol w="520201">
                  <a:extLst>
                    <a:ext uri="{9D8B030D-6E8A-4147-A177-3AD203B41FA5}">
                      <a16:colId xmlns:a16="http://schemas.microsoft.com/office/drawing/2014/main" val="767066498"/>
                    </a:ext>
                  </a:extLst>
                </a:gridCol>
                <a:gridCol w="526258">
                  <a:extLst>
                    <a:ext uri="{9D8B030D-6E8A-4147-A177-3AD203B41FA5}">
                      <a16:colId xmlns:a16="http://schemas.microsoft.com/office/drawing/2014/main" val="838793147"/>
                    </a:ext>
                  </a:extLst>
                </a:gridCol>
              </a:tblGrid>
              <a:tr h="142724">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22138">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22138">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0.08%</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125%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7967465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-0.51%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-0.49%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-0.58%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131%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8370791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-0.42%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136%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75486754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C</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-0.34%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139%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3504135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-0.73%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-0.86%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-0.63%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142%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2700714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-0.41%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135%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136%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-12.69%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-12.62%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-12.62%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157%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-0.81%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-0.79%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-0.72%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-38.56%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-37.53%</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-37.80%</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141%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-2.78%</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-2.35%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-2.41%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0.13%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0.25%</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0.05%</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6287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A2</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2876503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B</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-0.17%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9657971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0.18%</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0.15%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490457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E</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endParaRPr lang="en-US" sz="900" kern="1200">
                        <a:solidFill>
                          <a:schemeClr val="tx1"/>
                        </a:solidFill>
                        <a:effectLst/>
                        <a:latin typeface="+mn-lt"/>
                        <a:ea typeface="+mn-ea"/>
                        <a:cs typeface="+mn-cs"/>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endParaRPr lang="en-US" sz="900" kern="1200">
                        <a:solidFill>
                          <a:schemeClr val="tx1"/>
                        </a:solidFill>
                        <a:effectLst/>
                        <a:latin typeface="+mn-lt"/>
                        <a:ea typeface="+mn-ea"/>
                        <a:cs typeface="+mn-cs"/>
                      </a:endParaRP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endParaRPr lang="en-US" sz="900" kern="1200">
                        <a:solidFill>
                          <a:schemeClr val="tx1"/>
                        </a:solidFill>
                        <a:effectLst/>
                        <a:latin typeface="+mn-lt"/>
                        <a:ea typeface="+mn-ea"/>
                        <a:cs typeface="+mn-cs"/>
                      </a:endParaRP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 </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92577562"/>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0.18%</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96%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-10.35%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-10.24%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-10.38%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103%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-0.62%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-0.42%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-0.54%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-23.12%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-22.57%</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-23.14%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102%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-1.51%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-1.35%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-1.42%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3009125"/>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A1</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83429213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A2</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 </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dirty="0">
                        <a:effectLst/>
                        <a:latin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900">
                        <a:effectLst/>
                        <a:latin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 </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4430894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0.08%</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-0.11%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0.40%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6467988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C</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0.38%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0.29%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0847913"/>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E</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17231496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106%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110%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0.37%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-0.58%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-5.42%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-5.69%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-5.35%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-0.34%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-0.37%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0.08%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-13.71%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-14.02%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-14.29%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a:solidFill>
                            <a:schemeClr val="tx1"/>
                          </a:solidFill>
                          <a:effectLst/>
                          <a:latin typeface="+mn-lt"/>
                          <a:ea typeface="+mn-ea"/>
                          <a:cs typeface="+mn-cs"/>
                        </a:rPr>
                        <a:t>108%</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a:solidFill>
                            <a:schemeClr val="tx1"/>
                          </a:solidFill>
                          <a:effectLst/>
                          <a:latin typeface="+mn-lt"/>
                          <a:ea typeface="+mn-ea"/>
                          <a:cs typeface="+mn-cs"/>
                        </a:rPr>
                        <a:t>-0.74%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-0.78%</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-0.79%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kern="1200" dirty="0">
                          <a:solidFill>
                            <a:schemeClr val="tx1"/>
                          </a:solidFill>
                          <a:effectLst/>
                          <a:latin typeface="+mn-lt"/>
                          <a:ea typeface="+mn-ea"/>
                          <a:cs typeface="+mn-cs"/>
                        </a:rPr>
                        <a:t>99%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kern="1200" dirty="0">
                          <a:solidFill>
                            <a:schemeClr val="tx1"/>
                          </a:solidFill>
                          <a:effectLst/>
                          <a:latin typeface="+mn-lt"/>
                          <a:ea typeface="+mn-ea"/>
                          <a:cs typeface="+mn-cs"/>
                        </a:rPr>
                        <a:t>98%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spTree>
    <p:extLst>
      <p:ext uri="{BB962C8B-B14F-4D97-AF65-F5344CB8AC3E}">
        <p14:creationId xmlns:p14="http://schemas.microsoft.com/office/powerpoint/2010/main" val="255939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a:xfrm>
            <a:off x="472173" y="575576"/>
            <a:ext cx="11818887" cy="429028"/>
          </a:xfrm>
        </p:spPr>
        <p:txBody>
          <a:bodyPr/>
          <a:lstStyle/>
          <a:p>
            <a:r>
              <a:rPr lang="en-US" dirty="0"/>
              <a:t>Supplemental results (2) – CPR area = current 64x64 VDPU</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33257" y="1338350"/>
            <a:ext cx="11202619" cy="3595457"/>
          </a:xfrm>
        </p:spPr>
        <p:txBody>
          <a:bodyPr/>
          <a:lstStyle/>
          <a:p>
            <a:pPr marL="342900" indent="-342900">
              <a:buFont typeface="Arial" panose="020B0604020202020204" pitchFamily="34" charset="0"/>
              <a:buChar char="•"/>
            </a:pPr>
            <a:endParaRPr lang="en-US" dirty="0"/>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
        <p:nvSpPr>
          <p:cNvPr id="8" name="Rectangle 7">
            <a:extLst>
              <a:ext uri="{FF2B5EF4-FFF2-40B4-BE49-F238E27FC236}">
                <a16:creationId xmlns:a16="http://schemas.microsoft.com/office/drawing/2014/main" id="{7E6CA1B9-479C-4598-A7AA-DE97B786F344}"/>
              </a:ext>
            </a:extLst>
          </p:cNvPr>
          <p:cNvSpPr/>
          <p:nvPr/>
        </p:nvSpPr>
        <p:spPr>
          <a:xfrm>
            <a:off x="2480187" y="1809697"/>
            <a:ext cx="1854995" cy="369332"/>
          </a:xfrm>
          <a:prstGeom prst="rect">
            <a:avLst/>
          </a:prstGeom>
        </p:spPr>
        <p:txBody>
          <a:bodyPr wrap="none">
            <a:spAutoFit/>
          </a:bodyPr>
          <a:lstStyle/>
          <a:p>
            <a:r>
              <a:rPr lang="en-CA" b="1" dirty="0"/>
              <a:t>CPR on, PLT off</a:t>
            </a:r>
            <a:endParaRPr lang="en-US" dirty="0"/>
          </a:p>
        </p:txBody>
      </p:sp>
      <p:sp>
        <p:nvSpPr>
          <p:cNvPr id="9" name="Rectangle 8">
            <a:extLst>
              <a:ext uri="{FF2B5EF4-FFF2-40B4-BE49-F238E27FC236}">
                <a16:creationId xmlns:a16="http://schemas.microsoft.com/office/drawing/2014/main" id="{842E474E-73C8-4933-819D-487B2E13A78B}"/>
              </a:ext>
            </a:extLst>
          </p:cNvPr>
          <p:cNvSpPr/>
          <p:nvPr/>
        </p:nvSpPr>
        <p:spPr>
          <a:xfrm>
            <a:off x="8164081" y="1809697"/>
            <a:ext cx="1854995" cy="369332"/>
          </a:xfrm>
          <a:prstGeom prst="rect">
            <a:avLst/>
          </a:prstGeom>
        </p:spPr>
        <p:txBody>
          <a:bodyPr wrap="none">
            <a:spAutoFit/>
          </a:bodyPr>
          <a:lstStyle/>
          <a:p>
            <a:r>
              <a:rPr lang="en-CA" b="1" dirty="0"/>
              <a:t>CPR on, PLT on</a:t>
            </a:r>
            <a:endParaRPr lang="en-US" dirty="0"/>
          </a:p>
        </p:txBody>
      </p:sp>
      <p:graphicFrame>
        <p:nvGraphicFramePr>
          <p:cNvPr id="10" name="Table 9">
            <a:extLst>
              <a:ext uri="{FF2B5EF4-FFF2-40B4-BE49-F238E27FC236}">
                <a16:creationId xmlns:a16="http://schemas.microsoft.com/office/drawing/2014/main" id="{BBE72CAD-9B15-4E88-986B-1F49E06C614B}"/>
              </a:ext>
            </a:extLst>
          </p:cNvPr>
          <p:cNvGraphicFramePr>
            <a:graphicFrameLocks noGrp="1"/>
          </p:cNvGraphicFramePr>
          <p:nvPr>
            <p:extLst>
              <p:ext uri="{D42A27DB-BD31-4B8C-83A1-F6EECF244321}">
                <p14:modId xmlns:p14="http://schemas.microsoft.com/office/powerpoint/2010/main" val="3068053950"/>
              </p:ext>
            </p:extLst>
          </p:nvPr>
        </p:nvGraphicFramePr>
        <p:xfrm>
          <a:off x="752474" y="2143443"/>
          <a:ext cx="5310422" cy="2817344"/>
        </p:xfrm>
        <a:graphic>
          <a:graphicData uri="http://schemas.openxmlformats.org/drawingml/2006/table">
            <a:tbl>
              <a:tblPr firstRow="1" firstCol="1" bandRow="1">
                <a:tableStyleId>{5940675A-B579-460E-94D1-54222C63F5DA}</a:tableStyleId>
              </a:tblPr>
              <a:tblGrid>
                <a:gridCol w="652832">
                  <a:extLst>
                    <a:ext uri="{9D8B030D-6E8A-4147-A177-3AD203B41FA5}">
                      <a16:colId xmlns:a16="http://schemas.microsoft.com/office/drawing/2014/main" val="3961357560"/>
                    </a:ext>
                  </a:extLst>
                </a:gridCol>
                <a:gridCol w="554313">
                  <a:extLst>
                    <a:ext uri="{9D8B030D-6E8A-4147-A177-3AD203B41FA5}">
                      <a16:colId xmlns:a16="http://schemas.microsoft.com/office/drawing/2014/main" val="859355051"/>
                    </a:ext>
                  </a:extLst>
                </a:gridCol>
                <a:gridCol w="555446">
                  <a:extLst>
                    <a:ext uri="{9D8B030D-6E8A-4147-A177-3AD203B41FA5}">
                      <a16:colId xmlns:a16="http://schemas.microsoft.com/office/drawing/2014/main" val="4166222918"/>
                    </a:ext>
                  </a:extLst>
                </a:gridCol>
                <a:gridCol w="555446">
                  <a:extLst>
                    <a:ext uri="{9D8B030D-6E8A-4147-A177-3AD203B41FA5}">
                      <a16:colId xmlns:a16="http://schemas.microsoft.com/office/drawing/2014/main" val="4188722365"/>
                    </a:ext>
                  </a:extLst>
                </a:gridCol>
                <a:gridCol w="388982">
                  <a:extLst>
                    <a:ext uri="{9D8B030D-6E8A-4147-A177-3AD203B41FA5}">
                      <a16:colId xmlns:a16="http://schemas.microsoft.com/office/drawing/2014/main" val="1788555597"/>
                    </a:ext>
                  </a:extLst>
                </a:gridCol>
                <a:gridCol w="392379">
                  <a:extLst>
                    <a:ext uri="{9D8B030D-6E8A-4147-A177-3AD203B41FA5}">
                      <a16:colId xmlns:a16="http://schemas.microsoft.com/office/drawing/2014/main" val="1445951843"/>
                    </a:ext>
                  </a:extLst>
                </a:gridCol>
                <a:gridCol w="476177">
                  <a:extLst>
                    <a:ext uri="{9D8B030D-6E8A-4147-A177-3AD203B41FA5}">
                      <a16:colId xmlns:a16="http://schemas.microsoft.com/office/drawing/2014/main" val="2504297221"/>
                    </a:ext>
                  </a:extLst>
                </a:gridCol>
                <a:gridCol w="476177">
                  <a:extLst>
                    <a:ext uri="{9D8B030D-6E8A-4147-A177-3AD203B41FA5}">
                      <a16:colId xmlns:a16="http://schemas.microsoft.com/office/drawing/2014/main" val="757290359"/>
                    </a:ext>
                  </a:extLst>
                </a:gridCol>
                <a:gridCol w="476177">
                  <a:extLst>
                    <a:ext uri="{9D8B030D-6E8A-4147-A177-3AD203B41FA5}">
                      <a16:colId xmlns:a16="http://schemas.microsoft.com/office/drawing/2014/main" val="3917770671"/>
                    </a:ext>
                  </a:extLst>
                </a:gridCol>
                <a:gridCol w="388982">
                  <a:extLst>
                    <a:ext uri="{9D8B030D-6E8A-4147-A177-3AD203B41FA5}">
                      <a16:colId xmlns:a16="http://schemas.microsoft.com/office/drawing/2014/main" val="767066498"/>
                    </a:ext>
                  </a:extLst>
                </a:gridCol>
                <a:gridCol w="393511">
                  <a:extLst>
                    <a:ext uri="{9D8B030D-6E8A-4147-A177-3AD203B41FA5}">
                      <a16:colId xmlns:a16="http://schemas.microsoft.com/office/drawing/2014/main" val="838793147"/>
                    </a:ext>
                  </a:extLst>
                </a:gridCol>
              </a:tblGrid>
              <a:tr h="142724">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22138">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22138">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-0.06%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127%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0.28%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128%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0.17%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0.33%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0.07%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94%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-8.42%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kern="1200" dirty="0">
                          <a:solidFill>
                            <a:schemeClr val="tx1"/>
                          </a:solidFill>
                          <a:effectLst/>
                          <a:latin typeface="+mn-lt"/>
                          <a:ea typeface="+mn-ea"/>
                          <a:cs typeface="+mn-cs"/>
                        </a:rPr>
                        <a:t>-8.52%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kern="1200" dirty="0">
                          <a:solidFill>
                            <a:schemeClr val="tx1"/>
                          </a:solidFill>
                          <a:effectLst/>
                          <a:latin typeface="+mn-lt"/>
                          <a:ea typeface="+mn-ea"/>
                          <a:cs typeface="+mn-cs"/>
                        </a:rPr>
                        <a:t>-8.49%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kern="1200" dirty="0">
                          <a:solidFill>
                            <a:schemeClr val="tx1"/>
                          </a:solidFill>
                          <a:effectLst/>
                          <a:latin typeface="+mn-lt"/>
                          <a:ea typeface="+mn-ea"/>
                          <a:cs typeface="+mn-cs"/>
                        </a:rPr>
                        <a:t>143%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106%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4.96%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kern="1200" dirty="0">
                          <a:solidFill>
                            <a:schemeClr val="tx1"/>
                          </a:solidFill>
                          <a:effectLst/>
                          <a:latin typeface="+mn-lt"/>
                          <a:ea typeface="+mn-ea"/>
                          <a:cs typeface="+mn-cs"/>
                        </a:rPr>
                        <a:t>4.72%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kern="1200" dirty="0">
                          <a:solidFill>
                            <a:schemeClr val="tx1"/>
                          </a:solidFill>
                          <a:effectLst/>
                          <a:latin typeface="+mn-lt"/>
                          <a:ea typeface="+mn-ea"/>
                          <a:cs typeface="+mn-cs"/>
                        </a:rPr>
                        <a:t>4.84%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kern="1200" dirty="0">
                          <a:solidFill>
                            <a:schemeClr val="tx1"/>
                          </a:solidFill>
                          <a:effectLst/>
                          <a:latin typeface="+mn-lt"/>
                          <a:ea typeface="+mn-ea"/>
                          <a:cs typeface="+mn-cs"/>
                        </a:rPr>
                        <a:t>92%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kern="1200">
                          <a:solidFill>
                            <a:schemeClr val="tx1"/>
                          </a:solidFill>
                          <a:effectLst/>
                          <a:latin typeface="+mn-lt"/>
                          <a:ea typeface="+mn-ea"/>
                          <a:cs typeface="+mn-cs"/>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-26.37%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kern="1200" dirty="0">
                          <a:solidFill>
                            <a:schemeClr val="tx1"/>
                          </a:solidFill>
                          <a:effectLst/>
                          <a:latin typeface="+mn-lt"/>
                          <a:ea typeface="+mn-ea"/>
                          <a:cs typeface="+mn-cs"/>
                        </a:rPr>
                        <a:t>-25.67%</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kern="1200" dirty="0">
                          <a:solidFill>
                            <a:schemeClr val="tx1"/>
                          </a:solidFill>
                          <a:effectLst/>
                          <a:latin typeface="+mn-lt"/>
                          <a:ea typeface="+mn-ea"/>
                          <a:cs typeface="+mn-cs"/>
                        </a:rPr>
                        <a:t>-25.84%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kern="1200" dirty="0">
                          <a:solidFill>
                            <a:schemeClr val="tx1"/>
                          </a:solidFill>
                          <a:effectLst/>
                          <a:latin typeface="+mn-lt"/>
                          <a:ea typeface="+mn-ea"/>
                          <a:cs typeface="+mn-cs"/>
                        </a:rPr>
                        <a:t>142%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104%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17.70%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kern="1200" dirty="0">
                          <a:solidFill>
                            <a:schemeClr val="tx1"/>
                          </a:solidFill>
                          <a:effectLst/>
                          <a:latin typeface="+mn-lt"/>
                          <a:ea typeface="+mn-ea"/>
                          <a:cs typeface="+mn-cs"/>
                        </a:rPr>
                        <a:t>17.26%</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kern="1200" dirty="0">
                          <a:solidFill>
                            <a:schemeClr val="tx1"/>
                          </a:solidFill>
                          <a:effectLst/>
                          <a:latin typeface="+mn-lt"/>
                          <a:ea typeface="+mn-ea"/>
                          <a:cs typeface="+mn-cs"/>
                        </a:rPr>
                        <a:t>17.44%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kern="1200" dirty="0">
                          <a:solidFill>
                            <a:schemeClr val="tx1"/>
                          </a:solidFill>
                          <a:effectLst/>
                          <a:latin typeface="+mn-lt"/>
                          <a:ea typeface="+mn-ea"/>
                          <a:cs typeface="+mn-cs"/>
                        </a:rPr>
                        <a:t>101%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kern="1200" dirty="0">
                          <a:solidFill>
                            <a:schemeClr val="tx1"/>
                          </a:solidFill>
                          <a:effectLst/>
                          <a:latin typeface="+mn-lt"/>
                          <a:ea typeface="+mn-ea"/>
                          <a:cs typeface="+mn-cs"/>
                        </a:rPr>
                        <a:t>106%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-0.49%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-6.95%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-6.99%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-7.08%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3.97%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3.95%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3.92%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-15.03%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-14.66%</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-15.04%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9.63%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9.45%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9.66%</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3009125"/>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0.49%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112%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0.39%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-3.33%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-3.61%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-4.10%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2.14%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2.07%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1.66%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-8.15%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-8.36%</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-8.52%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6.07%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6.15%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6.27%</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graphicFrame>
        <p:nvGraphicFramePr>
          <p:cNvPr id="11" name="Table 10">
            <a:extLst>
              <a:ext uri="{FF2B5EF4-FFF2-40B4-BE49-F238E27FC236}">
                <a16:creationId xmlns:a16="http://schemas.microsoft.com/office/drawing/2014/main" id="{1C2477DF-95EF-4BC8-8E7F-4827ABBD8552}"/>
              </a:ext>
            </a:extLst>
          </p:cNvPr>
          <p:cNvGraphicFramePr>
            <a:graphicFrameLocks noGrp="1"/>
          </p:cNvGraphicFramePr>
          <p:nvPr>
            <p:extLst>
              <p:ext uri="{D42A27DB-BD31-4B8C-83A1-F6EECF244321}">
                <p14:modId xmlns:p14="http://schemas.microsoft.com/office/powerpoint/2010/main" val="2098866888"/>
              </p:ext>
            </p:extLst>
          </p:nvPr>
        </p:nvGraphicFramePr>
        <p:xfrm>
          <a:off x="6157434" y="2118185"/>
          <a:ext cx="5108090" cy="2817339"/>
        </p:xfrm>
        <a:graphic>
          <a:graphicData uri="http://schemas.openxmlformats.org/drawingml/2006/table">
            <a:tbl>
              <a:tblPr firstRow="1" firstCol="1" bandRow="1">
                <a:tableStyleId>{2D5ABB26-0587-4C30-8999-92F81FD0307C}</a:tableStyleId>
              </a:tblPr>
              <a:tblGrid>
                <a:gridCol w="598490">
                  <a:extLst>
                    <a:ext uri="{9D8B030D-6E8A-4147-A177-3AD203B41FA5}">
                      <a16:colId xmlns:a16="http://schemas.microsoft.com/office/drawing/2014/main" val="808709886"/>
                    </a:ext>
                  </a:extLst>
                </a:gridCol>
                <a:gridCol w="598490">
                  <a:extLst>
                    <a:ext uri="{9D8B030D-6E8A-4147-A177-3AD203B41FA5}">
                      <a16:colId xmlns:a16="http://schemas.microsoft.com/office/drawing/2014/main" val="4045126233"/>
                    </a:ext>
                  </a:extLst>
                </a:gridCol>
                <a:gridCol w="598490">
                  <a:extLst>
                    <a:ext uri="{9D8B030D-6E8A-4147-A177-3AD203B41FA5}">
                      <a16:colId xmlns:a16="http://schemas.microsoft.com/office/drawing/2014/main" val="1298635683"/>
                    </a:ext>
                  </a:extLst>
                </a:gridCol>
                <a:gridCol w="423903">
                  <a:extLst>
                    <a:ext uri="{9D8B030D-6E8A-4147-A177-3AD203B41FA5}">
                      <a16:colId xmlns:a16="http://schemas.microsoft.com/office/drawing/2014/main" val="501106888"/>
                    </a:ext>
                  </a:extLst>
                </a:gridCol>
                <a:gridCol w="423903">
                  <a:extLst>
                    <a:ext uri="{9D8B030D-6E8A-4147-A177-3AD203B41FA5}">
                      <a16:colId xmlns:a16="http://schemas.microsoft.com/office/drawing/2014/main" val="1980567680"/>
                    </a:ext>
                  </a:extLst>
                </a:gridCol>
                <a:gridCol w="180882">
                  <a:extLst>
                    <a:ext uri="{9D8B030D-6E8A-4147-A177-3AD203B41FA5}">
                      <a16:colId xmlns:a16="http://schemas.microsoft.com/office/drawing/2014/main" val="298111304"/>
                    </a:ext>
                  </a:extLst>
                </a:gridCol>
                <a:gridCol w="264272">
                  <a:extLst>
                    <a:ext uri="{9D8B030D-6E8A-4147-A177-3AD203B41FA5}">
                      <a16:colId xmlns:a16="http://schemas.microsoft.com/office/drawing/2014/main" val="4216542840"/>
                    </a:ext>
                  </a:extLst>
                </a:gridCol>
                <a:gridCol w="538826">
                  <a:extLst>
                    <a:ext uri="{9D8B030D-6E8A-4147-A177-3AD203B41FA5}">
                      <a16:colId xmlns:a16="http://schemas.microsoft.com/office/drawing/2014/main" val="231655158"/>
                    </a:ext>
                  </a:extLst>
                </a:gridCol>
                <a:gridCol w="538826">
                  <a:extLst>
                    <a:ext uri="{9D8B030D-6E8A-4147-A177-3AD203B41FA5}">
                      <a16:colId xmlns:a16="http://schemas.microsoft.com/office/drawing/2014/main" val="2375975461"/>
                    </a:ext>
                  </a:extLst>
                </a:gridCol>
                <a:gridCol w="468491">
                  <a:extLst>
                    <a:ext uri="{9D8B030D-6E8A-4147-A177-3AD203B41FA5}">
                      <a16:colId xmlns:a16="http://schemas.microsoft.com/office/drawing/2014/main" val="1912562922"/>
                    </a:ext>
                  </a:extLst>
                </a:gridCol>
                <a:gridCol w="473517">
                  <a:extLst>
                    <a:ext uri="{9D8B030D-6E8A-4147-A177-3AD203B41FA5}">
                      <a16:colId xmlns:a16="http://schemas.microsoft.com/office/drawing/2014/main" val="3984318945"/>
                    </a:ext>
                  </a:extLst>
                </a:gridCol>
              </a:tblGrid>
              <a:tr h="159537">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2397773"/>
                  </a:ext>
                </a:extLst>
              </a:tr>
              <a:tr h="159537">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on</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1384969"/>
                  </a:ext>
                </a:extLst>
              </a:tr>
              <a:tr h="159537">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71874662"/>
                  </a:ext>
                </a:extLst>
              </a:tr>
              <a:tr h="168400">
                <a:tc>
                  <a:txBody>
                    <a:bodyPr/>
                    <a:lstStyle/>
                    <a:p>
                      <a:pPr algn="ctr" fontAlgn="ctr"/>
                      <a:r>
                        <a:rPr lang="en-US" sz="900" kern="1200" dirty="0">
                          <a:solidFill>
                            <a:schemeClr val="tx1"/>
                          </a:solidFill>
                          <a:effectLst/>
                          <a:latin typeface="+mn-lt"/>
                          <a:ea typeface="+mn-ea"/>
                          <a:cs typeface="+mn-cs"/>
                        </a:rPr>
                        <a:t>0.02%</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kern="1200" dirty="0">
                          <a:solidFill>
                            <a:schemeClr val="tx1"/>
                          </a:solidFill>
                          <a:effectLst/>
                          <a:latin typeface="+mn-lt"/>
                          <a:ea typeface="+mn-ea"/>
                          <a:cs typeface="+mn-cs"/>
                        </a:rPr>
                        <a:t>-0.05%</a:t>
                      </a:r>
                    </a:p>
                  </a:txBody>
                  <a:tcPr marL="7620" marR="7620" marT="7620" marB="0" anchor="ctr"/>
                </a:tc>
                <a:tc>
                  <a:txBody>
                    <a:bodyPr/>
                    <a:lstStyle/>
                    <a:p>
                      <a:pPr algn="ctr" fontAlgn="ctr"/>
                      <a:r>
                        <a:rPr lang="en-US" sz="900" kern="1200" dirty="0">
                          <a:solidFill>
                            <a:schemeClr val="tx1"/>
                          </a:solidFill>
                          <a:effectLst/>
                          <a:latin typeface="+mn-lt"/>
                          <a:ea typeface="+mn-ea"/>
                          <a:cs typeface="+mn-cs"/>
                        </a:rPr>
                        <a:t>-0.07%</a:t>
                      </a:r>
                    </a:p>
                  </a:txBody>
                  <a:tcPr marL="7620" marR="7620" marT="7620" marB="0" anchor="ctr"/>
                </a:tc>
                <a:tc>
                  <a:txBody>
                    <a:bodyPr/>
                    <a:lstStyle/>
                    <a:p>
                      <a:pPr algn="ctr" fontAlgn="ctr"/>
                      <a:r>
                        <a:rPr lang="en-US" sz="900" kern="1200">
                          <a:solidFill>
                            <a:schemeClr val="tx1"/>
                          </a:solidFill>
                          <a:effectLst/>
                          <a:latin typeface="+mn-lt"/>
                          <a:ea typeface="+mn-ea"/>
                          <a:cs typeface="+mn-cs"/>
                        </a:rPr>
                        <a:t>134%</a:t>
                      </a:r>
                    </a:p>
                  </a:txBody>
                  <a:tcPr marL="7620" marR="7620" marT="7620" marB="0" anchor="ctr"/>
                </a:tc>
                <a:tc>
                  <a:txBody>
                    <a:bodyPr/>
                    <a:lstStyle/>
                    <a:p>
                      <a:pPr algn="ctr" fontAlgn="ctr"/>
                      <a:r>
                        <a:rPr lang="en-US" sz="900" kern="1200">
                          <a:solidFill>
                            <a:schemeClr val="tx1"/>
                          </a:solidFill>
                          <a:effectLst/>
                          <a:latin typeface="+mn-lt"/>
                          <a:ea typeface="+mn-ea"/>
                          <a:cs typeface="+mn-cs"/>
                        </a:rPr>
                        <a:t>103%</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a:solidFill>
                            <a:schemeClr val="tx1"/>
                          </a:solidFill>
                          <a:effectLst/>
                          <a:latin typeface="+mn-lt"/>
                          <a:ea typeface="+mn-ea"/>
                          <a:cs typeface="+mn-cs"/>
                        </a:rPr>
                        <a:t>0.21%</a:t>
                      </a: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kern="1200" dirty="0">
                          <a:solidFill>
                            <a:schemeClr val="tx1"/>
                          </a:solidFill>
                          <a:effectLst/>
                          <a:latin typeface="+mn-lt"/>
                          <a:ea typeface="+mn-ea"/>
                          <a:cs typeface="+mn-cs"/>
                        </a:rPr>
                        <a:t>0.21%</a:t>
                      </a:r>
                    </a:p>
                  </a:txBody>
                  <a:tcPr marL="7620" marR="7620" marT="7620" marB="0" anchor="ctr"/>
                </a:tc>
                <a:tc>
                  <a:txBody>
                    <a:bodyPr/>
                    <a:lstStyle/>
                    <a:p>
                      <a:pPr algn="ctr" fontAlgn="ctr"/>
                      <a:r>
                        <a:rPr lang="en-US" sz="900" kern="1200" dirty="0">
                          <a:solidFill>
                            <a:schemeClr val="tx1"/>
                          </a:solidFill>
                          <a:effectLst/>
                          <a:latin typeface="+mn-lt"/>
                          <a:ea typeface="+mn-ea"/>
                          <a:cs typeface="+mn-cs"/>
                        </a:rPr>
                        <a:t>0.19%</a:t>
                      </a:r>
                    </a:p>
                  </a:txBody>
                  <a:tcPr marL="7620" marR="7620" marT="7620" marB="0" anchor="ctr"/>
                </a:tc>
                <a:tc>
                  <a:txBody>
                    <a:bodyPr/>
                    <a:lstStyle/>
                    <a:p>
                      <a:pPr algn="ctr" fontAlgn="ctr"/>
                      <a:r>
                        <a:rPr lang="en-US" sz="900" kern="1200">
                          <a:solidFill>
                            <a:schemeClr val="tx1"/>
                          </a:solidFill>
                          <a:effectLst/>
                          <a:latin typeface="+mn-lt"/>
                          <a:ea typeface="+mn-ea"/>
                          <a:cs typeface="+mn-cs"/>
                        </a:rPr>
                        <a:t>93%</a:t>
                      </a:r>
                    </a:p>
                  </a:txBody>
                  <a:tcPr marL="7620" marR="7620" marT="7620" marB="0" anchor="ctr"/>
                </a:tc>
                <a:tc>
                  <a:txBody>
                    <a:bodyPr/>
                    <a:lstStyle/>
                    <a:p>
                      <a:pPr algn="ctr" fontAlgn="ctr"/>
                      <a:r>
                        <a:rPr lang="en-US" sz="900" kern="1200">
                          <a:solidFill>
                            <a:schemeClr val="tx1"/>
                          </a:solidFill>
                          <a:effectLst/>
                          <a:latin typeface="+mn-lt"/>
                          <a:ea typeface="+mn-ea"/>
                          <a:cs typeface="+mn-cs"/>
                        </a:rPr>
                        <a:t>99%</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56423483"/>
                  </a:ext>
                </a:extLst>
              </a:tr>
              <a:tr h="168400">
                <a:tc>
                  <a:txBody>
                    <a:bodyPr/>
                    <a:lstStyle/>
                    <a:p>
                      <a:pPr algn="ctr" fontAlgn="ctr"/>
                      <a:r>
                        <a:rPr lang="en-US" sz="900" kern="1200">
                          <a:solidFill>
                            <a:schemeClr val="tx1"/>
                          </a:solidFill>
                          <a:effectLst/>
                          <a:latin typeface="+mn-lt"/>
                          <a:ea typeface="+mn-ea"/>
                          <a:cs typeface="+mn-cs"/>
                        </a:rPr>
                        <a:t>0.17%</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kern="1200" dirty="0">
                          <a:solidFill>
                            <a:schemeClr val="tx1"/>
                          </a:solidFill>
                          <a:effectLst/>
                          <a:latin typeface="+mn-lt"/>
                          <a:ea typeface="+mn-ea"/>
                          <a:cs typeface="+mn-cs"/>
                        </a:rPr>
                        <a:t>0.17%</a:t>
                      </a:r>
                    </a:p>
                  </a:txBody>
                  <a:tcPr marL="7620" marR="7620" marT="7620" marB="0" anchor="ctr"/>
                </a:tc>
                <a:tc>
                  <a:txBody>
                    <a:bodyPr/>
                    <a:lstStyle/>
                    <a:p>
                      <a:pPr algn="ctr" fontAlgn="ctr"/>
                      <a:r>
                        <a:rPr lang="en-US" sz="900" kern="1200" dirty="0">
                          <a:solidFill>
                            <a:schemeClr val="tx1"/>
                          </a:solidFill>
                          <a:effectLst/>
                          <a:latin typeface="+mn-lt"/>
                          <a:ea typeface="+mn-ea"/>
                          <a:cs typeface="+mn-cs"/>
                        </a:rPr>
                        <a:t>0.29%</a:t>
                      </a:r>
                    </a:p>
                  </a:txBody>
                  <a:tcPr marL="7620" marR="7620" marT="7620" marB="0" anchor="ctr"/>
                </a:tc>
                <a:tc>
                  <a:txBody>
                    <a:bodyPr/>
                    <a:lstStyle/>
                    <a:p>
                      <a:pPr algn="ctr" fontAlgn="ctr"/>
                      <a:r>
                        <a:rPr lang="en-US" sz="900" kern="1200">
                          <a:solidFill>
                            <a:schemeClr val="tx1"/>
                          </a:solidFill>
                          <a:effectLst/>
                          <a:latin typeface="+mn-lt"/>
                          <a:ea typeface="+mn-ea"/>
                          <a:cs typeface="+mn-cs"/>
                        </a:rPr>
                        <a:t>134%</a:t>
                      </a:r>
                    </a:p>
                  </a:txBody>
                  <a:tcPr marL="7620" marR="7620" marT="7620" marB="0" anchor="ctr"/>
                </a:tc>
                <a:tc>
                  <a:txBody>
                    <a:bodyPr/>
                    <a:lstStyle/>
                    <a:p>
                      <a:pPr algn="ctr" fontAlgn="ctr"/>
                      <a:r>
                        <a:rPr lang="en-US" sz="900" kern="1200">
                          <a:solidFill>
                            <a:schemeClr val="tx1"/>
                          </a:solidFill>
                          <a:effectLst/>
                          <a:latin typeface="+mn-lt"/>
                          <a:ea typeface="+mn-ea"/>
                          <a:cs typeface="+mn-cs"/>
                        </a:rPr>
                        <a:t>106%</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0.19%</a:t>
                      </a: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kern="1200">
                          <a:solidFill>
                            <a:schemeClr val="tx1"/>
                          </a:solidFill>
                          <a:effectLst/>
                          <a:latin typeface="+mn-lt"/>
                          <a:ea typeface="+mn-ea"/>
                          <a:cs typeface="+mn-cs"/>
                        </a:rPr>
                        <a:t>0.21%</a:t>
                      </a:r>
                    </a:p>
                  </a:txBody>
                  <a:tcPr marL="7620" marR="7620" marT="7620" marB="0" anchor="ctr"/>
                </a:tc>
                <a:tc>
                  <a:txBody>
                    <a:bodyPr/>
                    <a:lstStyle/>
                    <a:p>
                      <a:pPr algn="ctr" fontAlgn="ctr"/>
                      <a:r>
                        <a:rPr lang="en-US" sz="900" kern="1200">
                          <a:solidFill>
                            <a:schemeClr val="tx1"/>
                          </a:solidFill>
                          <a:effectLst/>
                          <a:latin typeface="+mn-lt"/>
                          <a:ea typeface="+mn-ea"/>
                          <a:cs typeface="+mn-cs"/>
                        </a:rPr>
                        <a:t>0.12%</a:t>
                      </a:r>
                    </a:p>
                  </a:txBody>
                  <a:tcPr marL="7620" marR="7620" marT="7620" marB="0" anchor="ctr"/>
                </a:tc>
                <a:tc>
                  <a:txBody>
                    <a:bodyPr/>
                    <a:lstStyle/>
                    <a:p>
                      <a:pPr algn="ctr" fontAlgn="ctr"/>
                      <a:r>
                        <a:rPr lang="en-US" sz="900" kern="1200">
                          <a:solidFill>
                            <a:schemeClr val="tx1"/>
                          </a:solidFill>
                          <a:effectLst/>
                          <a:latin typeface="+mn-lt"/>
                          <a:ea typeface="+mn-ea"/>
                          <a:cs typeface="+mn-cs"/>
                        </a:rPr>
                        <a:t>93%</a:t>
                      </a:r>
                    </a:p>
                  </a:txBody>
                  <a:tcPr marL="7620" marR="7620" marT="7620" marB="0" anchor="ctr"/>
                </a:tc>
                <a:tc>
                  <a:txBody>
                    <a:bodyPr/>
                    <a:lstStyle/>
                    <a:p>
                      <a:pPr algn="ctr" fontAlgn="ctr"/>
                      <a:r>
                        <a:rPr lang="en-US" sz="900" kern="1200">
                          <a:solidFill>
                            <a:schemeClr val="tx1"/>
                          </a:solidFill>
                          <a:effectLst/>
                          <a:latin typeface="+mn-lt"/>
                          <a:ea typeface="+mn-ea"/>
                          <a:cs typeface="+mn-cs"/>
                        </a:rPr>
                        <a:t>99%</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31748448"/>
                  </a:ext>
                </a:extLst>
              </a:tr>
              <a:tr h="174470">
                <a:tc>
                  <a:txBody>
                    <a:bodyPr/>
                    <a:lstStyle/>
                    <a:p>
                      <a:pPr algn="ctr" fontAlgn="ctr"/>
                      <a:r>
                        <a:rPr lang="en-US" sz="900" kern="1200" dirty="0">
                          <a:solidFill>
                            <a:schemeClr val="tx1"/>
                          </a:solidFill>
                          <a:effectLst/>
                          <a:latin typeface="+mn-lt"/>
                          <a:ea typeface="+mn-ea"/>
                          <a:cs typeface="+mn-cs"/>
                        </a:rPr>
                        <a:t>-13.25%</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kern="1200" dirty="0">
                          <a:solidFill>
                            <a:schemeClr val="tx1"/>
                          </a:solidFill>
                          <a:effectLst/>
                          <a:latin typeface="+mn-lt"/>
                          <a:ea typeface="+mn-ea"/>
                          <a:cs typeface="+mn-cs"/>
                        </a:rPr>
                        <a:t>-11.48%</a:t>
                      </a:r>
                    </a:p>
                  </a:txBody>
                  <a:tcPr marL="7620" marR="7620" marT="7620" marB="0" anchor="ctr">
                    <a:solidFill>
                      <a:srgbClr val="6ED48E"/>
                    </a:solidFill>
                  </a:tcPr>
                </a:tc>
                <a:tc>
                  <a:txBody>
                    <a:bodyPr/>
                    <a:lstStyle/>
                    <a:p>
                      <a:pPr algn="ctr" fontAlgn="ctr"/>
                      <a:r>
                        <a:rPr lang="en-US" sz="900" kern="1200" dirty="0">
                          <a:solidFill>
                            <a:schemeClr val="tx1"/>
                          </a:solidFill>
                          <a:effectLst/>
                          <a:latin typeface="+mn-lt"/>
                          <a:ea typeface="+mn-ea"/>
                          <a:cs typeface="+mn-cs"/>
                        </a:rPr>
                        <a:t>-11.57%</a:t>
                      </a:r>
                    </a:p>
                  </a:txBody>
                  <a:tcPr marL="7620" marR="7620" marT="7620" marB="0" anchor="ctr">
                    <a:solidFill>
                      <a:srgbClr val="6ED48E"/>
                    </a:solidFill>
                  </a:tcPr>
                </a:tc>
                <a:tc>
                  <a:txBody>
                    <a:bodyPr/>
                    <a:lstStyle/>
                    <a:p>
                      <a:pPr algn="ctr" fontAlgn="ctr"/>
                      <a:r>
                        <a:rPr lang="en-US" sz="900" kern="1200">
                          <a:solidFill>
                            <a:schemeClr val="tx1"/>
                          </a:solidFill>
                          <a:effectLst/>
                          <a:latin typeface="+mn-lt"/>
                          <a:ea typeface="+mn-ea"/>
                          <a:cs typeface="+mn-cs"/>
                        </a:rPr>
                        <a:t>158%</a:t>
                      </a:r>
                    </a:p>
                  </a:txBody>
                  <a:tcPr marL="7620" marR="7620" marT="7620" marB="0" anchor="ctr"/>
                </a:tc>
                <a:tc>
                  <a:txBody>
                    <a:bodyPr/>
                    <a:lstStyle/>
                    <a:p>
                      <a:pPr algn="ctr" fontAlgn="ctr"/>
                      <a:r>
                        <a:rPr lang="en-US" sz="900" kern="1200" dirty="0">
                          <a:solidFill>
                            <a:schemeClr val="tx1"/>
                          </a:solidFill>
                          <a:effectLst/>
                          <a:latin typeface="+mn-lt"/>
                          <a:ea typeface="+mn-ea"/>
                          <a:cs typeface="+mn-cs"/>
                        </a:rPr>
                        <a:t>95%</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3.31%</a:t>
                      </a: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kern="1200">
                          <a:solidFill>
                            <a:schemeClr val="tx1"/>
                          </a:solidFill>
                          <a:effectLst/>
                          <a:latin typeface="+mn-lt"/>
                          <a:ea typeface="+mn-ea"/>
                          <a:cs typeface="+mn-cs"/>
                        </a:rPr>
                        <a:t>3.57%</a:t>
                      </a:r>
                    </a:p>
                  </a:txBody>
                  <a:tcPr marL="7620" marR="7620" marT="7620" marB="0" anchor="ctr">
                    <a:solidFill>
                      <a:schemeClr val="bg2">
                        <a:lumMod val="40000"/>
                        <a:lumOff val="60000"/>
                      </a:schemeClr>
                    </a:solidFill>
                  </a:tcPr>
                </a:tc>
                <a:tc>
                  <a:txBody>
                    <a:bodyPr/>
                    <a:lstStyle/>
                    <a:p>
                      <a:pPr algn="ctr" fontAlgn="ctr"/>
                      <a:r>
                        <a:rPr lang="en-US" sz="900" kern="1200" dirty="0">
                          <a:solidFill>
                            <a:schemeClr val="tx1"/>
                          </a:solidFill>
                          <a:effectLst/>
                          <a:latin typeface="+mn-lt"/>
                          <a:ea typeface="+mn-ea"/>
                          <a:cs typeface="+mn-cs"/>
                        </a:rPr>
                        <a:t>3.55%</a:t>
                      </a:r>
                    </a:p>
                  </a:txBody>
                  <a:tcPr marL="7620" marR="7620" marT="7620" marB="0" anchor="ctr">
                    <a:solidFill>
                      <a:schemeClr val="bg2">
                        <a:lumMod val="40000"/>
                        <a:lumOff val="60000"/>
                      </a:schemeClr>
                    </a:solidFill>
                  </a:tcPr>
                </a:tc>
                <a:tc>
                  <a:txBody>
                    <a:bodyPr/>
                    <a:lstStyle/>
                    <a:p>
                      <a:pPr algn="ctr" fontAlgn="ctr"/>
                      <a:r>
                        <a:rPr lang="en-US" sz="900" kern="1200">
                          <a:solidFill>
                            <a:schemeClr val="tx1"/>
                          </a:solidFill>
                          <a:effectLst/>
                          <a:latin typeface="+mn-lt"/>
                          <a:ea typeface="+mn-ea"/>
                          <a:cs typeface="+mn-cs"/>
                        </a:rPr>
                        <a:t>92%</a:t>
                      </a:r>
                    </a:p>
                  </a:txBody>
                  <a:tcPr marL="7620" marR="7620" marT="7620" marB="0" anchor="ctr"/>
                </a:tc>
                <a:tc>
                  <a:txBody>
                    <a:bodyPr/>
                    <a:lstStyle/>
                    <a:p>
                      <a:pPr algn="ctr" fontAlgn="ctr"/>
                      <a:r>
                        <a:rPr lang="en-US" sz="900" kern="1200">
                          <a:solidFill>
                            <a:schemeClr val="tx1"/>
                          </a:solidFill>
                          <a:effectLst/>
                          <a:latin typeface="+mn-lt"/>
                          <a:ea typeface="+mn-ea"/>
                          <a:cs typeface="+mn-cs"/>
                        </a:rPr>
                        <a:t>99%</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035555"/>
                  </a:ext>
                </a:extLst>
              </a:tr>
              <a:tr h="161184">
                <a:tc>
                  <a:txBody>
                    <a:bodyPr/>
                    <a:lstStyle/>
                    <a:p>
                      <a:pPr algn="ctr" fontAlgn="ctr"/>
                      <a:r>
                        <a:rPr lang="en-US" sz="900" kern="1200" dirty="0">
                          <a:solidFill>
                            <a:schemeClr val="tx1"/>
                          </a:solidFill>
                          <a:effectLst/>
                          <a:latin typeface="+mn-lt"/>
                          <a:ea typeface="+mn-ea"/>
                          <a:cs typeface="+mn-cs"/>
                        </a:rPr>
                        <a:t>-38.52%</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kern="1200" dirty="0">
                          <a:solidFill>
                            <a:schemeClr val="tx1"/>
                          </a:solidFill>
                          <a:effectLst/>
                          <a:latin typeface="+mn-lt"/>
                          <a:ea typeface="+mn-ea"/>
                          <a:cs typeface="+mn-cs"/>
                        </a:rPr>
                        <a:t>-34.16%</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kern="1200" dirty="0">
                          <a:solidFill>
                            <a:schemeClr val="tx1"/>
                          </a:solidFill>
                          <a:effectLst/>
                          <a:latin typeface="+mn-lt"/>
                          <a:ea typeface="+mn-ea"/>
                          <a:cs typeface="+mn-cs"/>
                        </a:rPr>
                        <a:t>-34.31%</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kern="1200" dirty="0">
                          <a:solidFill>
                            <a:schemeClr val="tx1"/>
                          </a:solidFill>
                          <a:effectLst/>
                          <a:latin typeface="+mn-lt"/>
                          <a:ea typeface="+mn-ea"/>
                          <a:cs typeface="+mn-cs"/>
                        </a:rPr>
                        <a:t>162%</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kern="1200" dirty="0">
                          <a:solidFill>
                            <a:schemeClr val="tx1"/>
                          </a:solidFill>
                          <a:effectLst/>
                          <a:latin typeface="+mn-lt"/>
                          <a:ea typeface="+mn-ea"/>
                          <a:cs typeface="+mn-cs"/>
                        </a:rPr>
                        <a:t>75%</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11.76%</a:t>
                      </a: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kern="1200" dirty="0">
                          <a:solidFill>
                            <a:schemeClr val="tx1"/>
                          </a:solidFill>
                          <a:effectLst/>
                          <a:latin typeface="+mn-lt"/>
                          <a:ea typeface="+mn-ea"/>
                          <a:cs typeface="+mn-cs"/>
                        </a:rPr>
                        <a:t>12.06%</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kern="1200" dirty="0">
                          <a:solidFill>
                            <a:schemeClr val="tx1"/>
                          </a:solidFill>
                          <a:effectLst/>
                          <a:latin typeface="+mn-lt"/>
                          <a:ea typeface="+mn-ea"/>
                          <a:cs typeface="+mn-cs"/>
                        </a:rPr>
                        <a:t>12.18%</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kern="1200" dirty="0">
                          <a:solidFill>
                            <a:schemeClr val="tx1"/>
                          </a:solidFill>
                          <a:effectLst/>
                          <a:latin typeface="+mn-lt"/>
                          <a:ea typeface="+mn-ea"/>
                          <a:cs typeface="+mn-cs"/>
                        </a:rPr>
                        <a:t>103%</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kern="1200" dirty="0">
                          <a:solidFill>
                            <a:schemeClr val="tx1"/>
                          </a:solidFill>
                          <a:effectLst/>
                          <a:latin typeface="+mn-lt"/>
                          <a:ea typeface="+mn-ea"/>
                          <a:cs typeface="+mn-cs"/>
                        </a:rPr>
                        <a:t>99%</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7760892"/>
                  </a:ext>
                </a:extLst>
              </a:tr>
              <a:tr h="159537">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901905"/>
                  </a:ext>
                </a:extLst>
              </a:tr>
              <a:tr h="168400">
                <a:tc>
                  <a:txBody>
                    <a:bodyPr/>
                    <a:lstStyle/>
                    <a:p>
                      <a:pPr algn="ctr" fontAlgn="ctr"/>
                      <a:r>
                        <a:rPr lang="en-US" sz="900" b="0" i="0" u="none" strike="noStrike" dirty="0">
                          <a:solidFill>
                            <a:srgbClr val="000000"/>
                          </a:solidFill>
                          <a:effectLst/>
                          <a:latin typeface="Arial" panose="020B0604020202020204" pitchFamily="34" charset="0"/>
                        </a:rPr>
                        <a:t>0.28%</a:t>
                      </a:r>
                    </a:p>
                  </a:txBody>
                  <a:tcPr marL="7620" marR="7620" marT="762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0.09%</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0.08%</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60888185"/>
                  </a:ext>
                </a:extLst>
              </a:tr>
              <a:tr h="168400">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dirty="0">
                          <a:solidFill>
                            <a:srgbClr val="000000"/>
                          </a:solidFill>
                          <a:effectLst/>
                          <a:latin typeface="Arial" panose="020B0604020202020204" pitchFamily="34" charset="0"/>
                        </a:rPr>
                        <a:t>0.09%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tc>
                <a:tc>
                  <a:txBody>
                    <a:bodyPr/>
                    <a:lstStyle/>
                    <a:p>
                      <a:pPr algn="ctr" fontAlgn="ctr"/>
                      <a:r>
                        <a:rPr lang="en-US" sz="900" b="0" i="0" u="none" strike="noStrike" dirty="0">
                          <a:solidFill>
                            <a:srgbClr val="000000"/>
                          </a:solidFill>
                          <a:effectLst/>
                          <a:latin typeface="Arial" panose="020B0604020202020204" pitchFamily="34" charset="0"/>
                        </a:rPr>
                        <a:t>109%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0.02%</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0.48%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77327166"/>
                  </a:ext>
                </a:extLst>
              </a:tr>
              <a:tr h="168400">
                <a:tc>
                  <a:txBody>
                    <a:bodyPr/>
                    <a:lstStyle/>
                    <a:p>
                      <a:pPr algn="ctr" fontAlgn="ctr"/>
                      <a:r>
                        <a:rPr lang="en-US" sz="900" b="0" i="0" u="none" strike="noStrike" dirty="0">
                          <a:solidFill>
                            <a:srgbClr val="000000"/>
                          </a:solidFill>
                          <a:effectLst/>
                          <a:latin typeface="Arial" panose="020B0604020202020204" pitchFamily="34" charset="0"/>
                        </a:rPr>
                        <a:t>-10.09%</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-9.78%</a:t>
                      </a:r>
                    </a:p>
                  </a:txBody>
                  <a:tcPr marL="7620" marR="7620" marT="7620" marB="0" anchor="c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-10.06%</a:t>
                      </a:r>
                    </a:p>
                  </a:txBody>
                  <a:tcPr marL="7620" marR="7620" marT="7620" marB="0" anchor="c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110%</a:t>
                      </a:r>
                    </a:p>
                  </a:txBody>
                  <a:tcPr marL="7620" marR="7620" marT="7620" marB="0" anchor="ct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2.59%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2.84%</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2.77%</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11501936"/>
                  </a:ext>
                </a:extLst>
              </a:tr>
              <a:tr h="168400">
                <a:tc>
                  <a:txBody>
                    <a:bodyPr/>
                    <a:lstStyle/>
                    <a:p>
                      <a:pPr algn="ctr" fontAlgn="ctr"/>
                      <a:r>
                        <a:rPr lang="en-US" sz="900" b="0" i="0" u="none" strike="noStrike">
                          <a:solidFill>
                            <a:srgbClr val="000000"/>
                          </a:solidFill>
                          <a:effectLst/>
                          <a:latin typeface="Arial" panose="020B0604020202020204" pitchFamily="34" charset="0"/>
                        </a:rPr>
                        <a:t>-21.01%</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-19.83%</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-19.96%</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109%</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95%</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6.73%</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6.56%</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6.81%</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5668610"/>
                  </a:ext>
                </a:extLst>
              </a:tr>
              <a:tr h="159537">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51736588"/>
                  </a:ext>
                </a:extLst>
              </a:tr>
              <a:tr h="168400">
                <a:tc>
                  <a:txBody>
                    <a:bodyPr/>
                    <a:lstStyle/>
                    <a:p>
                      <a:pPr algn="ctr" fontAlgn="ctr"/>
                      <a:r>
                        <a:rPr lang="en-US" sz="900" b="0" i="0" u="none" strike="noStrike" dirty="0">
                          <a:solidFill>
                            <a:srgbClr val="000000"/>
                          </a:solidFill>
                          <a:effectLst/>
                          <a:latin typeface="Arial" panose="020B0604020202020204" pitchFamily="34" charset="0"/>
                        </a:rPr>
                        <a:t>0.28%</a:t>
                      </a:r>
                    </a:p>
                  </a:txBody>
                  <a:tcPr marL="7620" marR="7620" marT="762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0.37%</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113%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0.03%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16961910"/>
                  </a:ext>
                </a:extLst>
              </a:tr>
              <a:tr h="168400">
                <a:tc>
                  <a:txBody>
                    <a:bodyPr/>
                    <a:lstStyle/>
                    <a:p>
                      <a:pPr algn="ctr" fontAlgn="ctr"/>
                      <a:r>
                        <a:rPr lang="en-US" sz="900" b="0" i="0" u="none" strike="noStrike">
                          <a:solidFill>
                            <a:srgbClr val="000000"/>
                          </a:solidFill>
                          <a:effectLst/>
                          <a:latin typeface="Arial" panose="020B0604020202020204" pitchFamily="34" charset="0"/>
                        </a:rPr>
                        <a:t>0.34%</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0.78%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1.15%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116%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-0.05%</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0.48%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9520487"/>
                  </a:ext>
                </a:extLst>
              </a:tr>
              <a:tr h="168400">
                <a:tc>
                  <a:txBody>
                    <a:bodyPr/>
                    <a:lstStyle/>
                    <a:p>
                      <a:pPr algn="ctr" fontAlgn="ctr"/>
                      <a:r>
                        <a:rPr lang="en-US" sz="900" b="0" i="0" u="none" strike="noStrike" dirty="0">
                          <a:solidFill>
                            <a:srgbClr val="000000"/>
                          </a:solidFill>
                          <a:effectLst/>
                          <a:latin typeface="Arial" panose="020B0604020202020204" pitchFamily="34" charset="0"/>
                        </a:rPr>
                        <a:t>-4.94%</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-5.76%</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-6.38%</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1.47%</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1.30%</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8011041"/>
                  </a:ext>
                </a:extLst>
              </a:tr>
              <a:tr h="168400">
                <a:tc>
                  <a:txBody>
                    <a:bodyPr/>
                    <a:lstStyle/>
                    <a:p>
                      <a:pPr algn="ctr" fontAlgn="ctr"/>
                      <a:r>
                        <a:rPr lang="en-US" sz="900" b="0" i="0" u="none" strike="noStrike">
                          <a:solidFill>
                            <a:srgbClr val="000000"/>
                          </a:solidFill>
                          <a:effectLst/>
                          <a:latin typeface="Arial" panose="020B0604020202020204" pitchFamily="34" charset="0"/>
                        </a:rPr>
                        <a:t>-11.28%</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-11.04%</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-10.84%</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90%</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4.43%</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4.52%</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4.82%</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2509871"/>
                  </a:ext>
                </a:extLst>
              </a:tr>
            </a:tbl>
          </a:graphicData>
        </a:graphic>
      </p:graphicFrame>
    </p:spTree>
    <p:extLst>
      <p:ext uri="{BB962C8B-B14F-4D97-AF65-F5344CB8AC3E}">
        <p14:creationId xmlns:p14="http://schemas.microsoft.com/office/powerpoint/2010/main" val="1815390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a:xfrm>
            <a:off x="472173" y="575576"/>
            <a:ext cx="11818887" cy="429028"/>
          </a:xfrm>
        </p:spPr>
        <p:txBody>
          <a:bodyPr/>
          <a:lstStyle/>
          <a:p>
            <a:r>
              <a:rPr lang="en-US" dirty="0"/>
              <a:t>Supplemental results (3) – CPR area = current 64x64 VDPU</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33257" y="1338350"/>
            <a:ext cx="11202619" cy="3595457"/>
          </a:xfrm>
        </p:spPr>
        <p:txBody>
          <a:bodyPr/>
          <a:lstStyle/>
          <a:p>
            <a:pPr marL="342900" indent="-342900">
              <a:buFont typeface="Arial" panose="020B0604020202020204" pitchFamily="34" charset="0"/>
              <a:buChar char="•"/>
            </a:pPr>
            <a:r>
              <a:rPr lang="en-US" dirty="0"/>
              <a:t>With 1 line above and 1 left column</a:t>
            </a:r>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
        <p:nvSpPr>
          <p:cNvPr id="8" name="Rectangle 7">
            <a:extLst>
              <a:ext uri="{FF2B5EF4-FFF2-40B4-BE49-F238E27FC236}">
                <a16:creationId xmlns:a16="http://schemas.microsoft.com/office/drawing/2014/main" id="{7E6CA1B9-479C-4598-A7AA-DE97B786F344}"/>
              </a:ext>
            </a:extLst>
          </p:cNvPr>
          <p:cNvSpPr/>
          <p:nvPr/>
        </p:nvSpPr>
        <p:spPr>
          <a:xfrm>
            <a:off x="2480187" y="1809697"/>
            <a:ext cx="1854995" cy="369332"/>
          </a:xfrm>
          <a:prstGeom prst="rect">
            <a:avLst/>
          </a:prstGeom>
        </p:spPr>
        <p:txBody>
          <a:bodyPr wrap="none">
            <a:spAutoFit/>
          </a:bodyPr>
          <a:lstStyle/>
          <a:p>
            <a:r>
              <a:rPr lang="en-CA" b="1" dirty="0"/>
              <a:t>CPR on, PLT off</a:t>
            </a:r>
            <a:endParaRPr lang="en-US" dirty="0"/>
          </a:p>
        </p:txBody>
      </p:sp>
      <p:sp>
        <p:nvSpPr>
          <p:cNvPr id="9" name="Rectangle 8">
            <a:extLst>
              <a:ext uri="{FF2B5EF4-FFF2-40B4-BE49-F238E27FC236}">
                <a16:creationId xmlns:a16="http://schemas.microsoft.com/office/drawing/2014/main" id="{842E474E-73C8-4933-819D-487B2E13A78B}"/>
              </a:ext>
            </a:extLst>
          </p:cNvPr>
          <p:cNvSpPr/>
          <p:nvPr/>
        </p:nvSpPr>
        <p:spPr>
          <a:xfrm>
            <a:off x="8164081" y="1809697"/>
            <a:ext cx="1854995" cy="369332"/>
          </a:xfrm>
          <a:prstGeom prst="rect">
            <a:avLst/>
          </a:prstGeom>
        </p:spPr>
        <p:txBody>
          <a:bodyPr wrap="none">
            <a:spAutoFit/>
          </a:bodyPr>
          <a:lstStyle/>
          <a:p>
            <a:r>
              <a:rPr lang="en-CA" b="1" dirty="0"/>
              <a:t>CPR on, PLT on</a:t>
            </a:r>
            <a:endParaRPr lang="en-US" dirty="0"/>
          </a:p>
        </p:txBody>
      </p:sp>
      <p:graphicFrame>
        <p:nvGraphicFramePr>
          <p:cNvPr id="10" name="Table 9">
            <a:extLst>
              <a:ext uri="{FF2B5EF4-FFF2-40B4-BE49-F238E27FC236}">
                <a16:creationId xmlns:a16="http://schemas.microsoft.com/office/drawing/2014/main" id="{BBE72CAD-9B15-4E88-986B-1F49E06C614B}"/>
              </a:ext>
            </a:extLst>
          </p:cNvPr>
          <p:cNvGraphicFramePr>
            <a:graphicFrameLocks noGrp="1"/>
          </p:cNvGraphicFramePr>
          <p:nvPr>
            <p:extLst>
              <p:ext uri="{D42A27DB-BD31-4B8C-83A1-F6EECF244321}">
                <p14:modId xmlns:p14="http://schemas.microsoft.com/office/powerpoint/2010/main" val="146278011"/>
              </p:ext>
            </p:extLst>
          </p:nvPr>
        </p:nvGraphicFramePr>
        <p:xfrm>
          <a:off x="752474" y="2143443"/>
          <a:ext cx="5310422" cy="2817344"/>
        </p:xfrm>
        <a:graphic>
          <a:graphicData uri="http://schemas.openxmlformats.org/drawingml/2006/table">
            <a:tbl>
              <a:tblPr firstRow="1" firstCol="1" bandRow="1">
                <a:tableStyleId>{5940675A-B579-460E-94D1-54222C63F5DA}</a:tableStyleId>
              </a:tblPr>
              <a:tblGrid>
                <a:gridCol w="652832">
                  <a:extLst>
                    <a:ext uri="{9D8B030D-6E8A-4147-A177-3AD203B41FA5}">
                      <a16:colId xmlns:a16="http://schemas.microsoft.com/office/drawing/2014/main" val="3961357560"/>
                    </a:ext>
                  </a:extLst>
                </a:gridCol>
                <a:gridCol w="554313">
                  <a:extLst>
                    <a:ext uri="{9D8B030D-6E8A-4147-A177-3AD203B41FA5}">
                      <a16:colId xmlns:a16="http://schemas.microsoft.com/office/drawing/2014/main" val="859355051"/>
                    </a:ext>
                  </a:extLst>
                </a:gridCol>
                <a:gridCol w="555446">
                  <a:extLst>
                    <a:ext uri="{9D8B030D-6E8A-4147-A177-3AD203B41FA5}">
                      <a16:colId xmlns:a16="http://schemas.microsoft.com/office/drawing/2014/main" val="4166222918"/>
                    </a:ext>
                  </a:extLst>
                </a:gridCol>
                <a:gridCol w="555446">
                  <a:extLst>
                    <a:ext uri="{9D8B030D-6E8A-4147-A177-3AD203B41FA5}">
                      <a16:colId xmlns:a16="http://schemas.microsoft.com/office/drawing/2014/main" val="4188722365"/>
                    </a:ext>
                  </a:extLst>
                </a:gridCol>
                <a:gridCol w="388982">
                  <a:extLst>
                    <a:ext uri="{9D8B030D-6E8A-4147-A177-3AD203B41FA5}">
                      <a16:colId xmlns:a16="http://schemas.microsoft.com/office/drawing/2014/main" val="1788555597"/>
                    </a:ext>
                  </a:extLst>
                </a:gridCol>
                <a:gridCol w="392379">
                  <a:extLst>
                    <a:ext uri="{9D8B030D-6E8A-4147-A177-3AD203B41FA5}">
                      <a16:colId xmlns:a16="http://schemas.microsoft.com/office/drawing/2014/main" val="1445951843"/>
                    </a:ext>
                  </a:extLst>
                </a:gridCol>
                <a:gridCol w="476177">
                  <a:extLst>
                    <a:ext uri="{9D8B030D-6E8A-4147-A177-3AD203B41FA5}">
                      <a16:colId xmlns:a16="http://schemas.microsoft.com/office/drawing/2014/main" val="2504297221"/>
                    </a:ext>
                  </a:extLst>
                </a:gridCol>
                <a:gridCol w="476177">
                  <a:extLst>
                    <a:ext uri="{9D8B030D-6E8A-4147-A177-3AD203B41FA5}">
                      <a16:colId xmlns:a16="http://schemas.microsoft.com/office/drawing/2014/main" val="757290359"/>
                    </a:ext>
                  </a:extLst>
                </a:gridCol>
                <a:gridCol w="476177">
                  <a:extLst>
                    <a:ext uri="{9D8B030D-6E8A-4147-A177-3AD203B41FA5}">
                      <a16:colId xmlns:a16="http://schemas.microsoft.com/office/drawing/2014/main" val="3917770671"/>
                    </a:ext>
                  </a:extLst>
                </a:gridCol>
                <a:gridCol w="388982">
                  <a:extLst>
                    <a:ext uri="{9D8B030D-6E8A-4147-A177-3AD203B41FA5}">
                      <a16:colId xmlns:a16="http://schemas.microsoft.com/office/drawing/2014/main" val="767066498"/>
                    </a:ext>
                  </a:extLst>
                </a:gridCol>
                <a:gridCol w="393511">
                  <a:extLst>
                    <a:ext uri="{9D8B030D-6E8A-4147-A177-3AD203B41FA5}">
                      <a16:colId xmlns:a16="http://schemas.microsoft.com/office/drawing/2014/main" val="838793147"/>
                    </a:ext>
                  </a:extLst>
                </a:gridCol>
              </a:tblGrid>
              <a:tr h="142724">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22138">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22138">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-0.08%</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128%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0.20%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129%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0.32%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-8.65%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-8.75%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-8.74%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144%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4.64%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4.42%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4.50%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-26.79%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-26.08%</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-26.26%</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143%</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17.00%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16.60%</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16.75%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-0.35%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-7.12%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-7.31%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-7.35%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3.73%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3.56%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3.57%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-15.24%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-14.88%</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-15.22%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9.33%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9.14%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9.41%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3009125"/>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0.59%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113%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0.32%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-3.37%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-3.79%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-3.48%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2.10%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1.90%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2.31%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-8.19%</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-8.30%</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-8.43%</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6.01%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6.20%</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6.35%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graphicFrame>
        <p:nvGraphicFramePr>
          <p:cNvPr id="11" name="Table 10">
            <a:extLst>
              <a:ext uri="{FF2B5EF4-FFF2-40B4-BE49-F238E27FC236}">
                <a16:creationId xmlns:a16="http://schemas.microsoft.com/office/drawing/2014/main" id="{1C2477DF-95EF-4BC8-8E7F-4827ABBD8552}"/>
              </a:ext>
            </a:extLst>
          </p:cNvPr>
          <p:cNvGraphicFramePr>
            <a:graphicFrameLocks noGrp="1"/>
          </p:cNvGraphicFramePr>
          <p:nvPr>
            <p:extLst>
              <p:ext uri="{D42A27DB-BD31-4B8C-83A1-F6EECF244321}">
                <p14:modId xmlns:p14="http://schemas.microsoft.com/office/powerpoint/2010/main" val="197500037"/>
              </p:ext>
            </p:extLst>
          </p:nvPr>
        </p:nvGraphicFramePr>
        <p:xfrm>
          <a:off x="6157434" y="2143537"/>
          <a:ext cx="5108090" cy="2780109"/>
        </p:xfrm>
        <a:graphic>
          <a:graphicData uri="http://schemas.openxmlformats.org/drawingml/2006/table">
            <a:tbl>
              <a:tblPr firstRow="1" firstCol="1" bandRow="1">
                <a:tableStyleId>{2D5ABB26-0587-4C30-8999-92F81FD0307C}</a:tableStyleId>
              </a:tblPr>
              <a:tblGrid>
                <a:gridCol w="598490">
                  <a:extLst>
                    <a:ext uri="{9D8B030D-6E8A-4147-A177-3AD203B41FA5}">
                      <a16:colId xmlns:a16="http://schemas.microsoft.com/office/drawing/2014/main" val="808709886"/>
                    </a:ext>
                  </a:extLst>
                </a:gridCol>
                <a:gridCol w="598490">
                  <a:extLst>
                    <a:ext uri="{9D8B030D-6E8A-4147-A177-3AD203B41FA5}">
                      <a16:colId xmlns:a16="http://schemas.microsoft.com/office/drawing/2014/main" val="4045126233"/>
                    </a:ext>
                  </a:extLst>
                </a:gridCol>
                <a:gridCol w="598490">
                  <a:extLst>
                    <a:ext uri="{9D8B030D-6E8A-4147-A177-3AD203B41FA5}">
                      <a16:colId xmlns:a16="http://schemas.microsoft.com/office/drawing/2014/main" val="1298635683"/>
                    </a:ext>
                  </a:extLst>
                </a:gridCol>
                <a:gridCol w="423903">
                  <a:extLst>
                    <a:ext uri="{9D8B030D-6E8A-4147-A177-3AD203B41FA5}">
                      <a16:colId xmlns:a16="http://schemas.microsoft.com/office/drawing/2014/main" val="501106888"/>
                    </a:ext>
                  </a:extLst>
                </a:gridCol>
                <a:gridCol w="423903">
                  <a:extLst>
                    <a:ext uri="{9D8B030D-6E8A-4147-A177-3AD203B41FA5}">
                      <a16:colId xmlns:a16="http://schemas.microsoft.com/office/drawing/2014/main" val="1980567680"/>
                    </a:ext>
                  </a:extLst>
                </a:gridCol>
                <a:gridCol w="180882">
                  <a:extLst>
                    <a:ext uri="{9D8B030D-6E8A-4147-A177-3AD203B41FA5}">
                      <a16:colId xmlns:a16="http://schemas.microsoft.com/office/drawing/2014/main" val="298111304"/>
                    </a:ext>
                  </a:extLst>
                </a:gridCol>
                <a:gridCol w="264272">
                  <a:extLst>
                    <a:ext uri="{9D8B030D-6E8A-4147-A177-3AD203B41FA5}">
                      <a16:colId xmlns:a16="http://schemas.microsoft.com/office/drawing/2014/main" val="4216542840"/>
                    </a:ext>
                  </a:extLst>
                </a:gridCol>
                <a:gridCol w="538826">
                  <a:extLst>
                    <a:ext uri="{9D8B030D-6E8A-4147-A177-3AD203B41FA5}">
                      <a16:colId xmlns:a16="http://schemas.microsoft.com/office/drawing/2014/main" val="231655158"/>
                    </a:ext>
                  </a:extLst>
                </a:gridCol>
                <a:gridCol w="538826">
                  <a:extLst>
                    <a:ext uri="{9D8B030D-6E8A-4147-A177-3AD203B41FA5}">
                      <a16:colId xmlns:a16="http://schemas.microsoft.com/office/drawing/2014/main" val="2375975461"/>
                    </a:ext>
                  </a:extLst>
                </a:gridCol>
                <a:gridCol w="468491">
                  <a:extLst>
                    <a:ext uri="{9D8B030D-6E8A-4147-A177-3AD203B41FA5}">
                      <a16:colId xmlns:a16="http://schemas.microsoft.com/office/drawing/2014/main" val="1912562922"/>
                    </a:ext>
                  </a:extLst>
                </a:gridCol>
                <a:gridCol w="473517">
                  <a:extLst>
                    <a:ext uri="{9D8B030D-6E8A-4147-A177-3AD203B41FA5}">
                      <a16:colId xmlns:a16="http://schemas.microsoft.com/office/drawing/2014/main" val="3984318945"/>
                    </a:ext>
                  </a:extLst>
                </a:gridCol>
              </a:tblGrid>
              <a:tr h="157365">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2397773"/>
                  </a:ext>
                </a:extLst>
              </a:tr>
              <a:tr h="157365">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on</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1384969"/>
                  </a:ext>
                </a:extLst>
              </a:tr>
              <a:tr h="15736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71874662"/>
                  </a:ext>
                </a:extLst>
              </a:tr>
              <a:tr h="166107">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135%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0.20%</a:t>
                      </a: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0.19%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56423483"/>
                  </a:ext>
                </a:extLst>
              </a:tr>
              <a:tr h="166107">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0.32%</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135%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106%</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0.17%</a:t>
                      </a: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31748448"/>
                  </a:ext>
                </a:extLst>
              </a:tr>
              <a:tr h="166107">
                <a:tc>
                  <a:txBody>
                    <a:bodyPr/>
                    <a:lstStyle/>
                    <a:p>
                      <a:pPr algn="ctr" fontAlgn="ctr"/>
                      <a:r>
                        <a:rPr lang="en-US" sz="900" b="0" i="0" u="none" strike="noStrike">
                          <a:solidFill>
                            <a:srgbClr val="000000"/>
                          </a:solidFill>
                          <a:effectLst/>
                          <a:latin typeface="Arial" panose="020B0604020202020204" pitchFamily="34" charset="0"/>
                        </a:rPr>
                        <a:t>-13.37%</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-11.48%</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-11.59%</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159%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3.14%</a:t>
                      </a: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3.53%</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3.50%</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035555"/>
                  </a:ext>
                </a:extLst>
              </a:tr>
              <a:tr h="166107">
                <a:tc>
                  <a:txBody>
                    <a:bodyPr/>
                    <a:lstStyle/>
                    <a:p>
                      <a:pPr algn="ctr" fontAlgn="ctr"/>
                      <a:r>
                        <a:rPr lang="en-US" sz="900" b="0" i="0" u="none" strike="noStrike">
                          <a:solidFill>
                            <a:srgbClr val="000000"/>
                          </a:solidFill>
                          <a:effectLst/>
                          <a:latin typeface="Arial" panose="020B0604020202020204" pitchFamily="34" charset="0"/>
                        </a:rPr>
                        <a:t>-38.67%</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-34.37%</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-34.51%</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163%</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76%</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11.49%</a:t>
                      </a: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11.72%</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11.86%</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7760892"/>
                  </a:ext>
                </a:extLst>
              </a:tr>
              <a:tr h="157365">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901905"/>
                  </a:ext>
                </a:extLst>
              </a:tr>
              <a:tr h="166107">
                <a:tc>
                  <a:txBody>
                    <a:bodyPr/>
                    <a:lstStyle/>
                    <a:p>
                      <a:pPr algn="ctr" fontAlgn="ctr"/>
                      <a:r>
                        <a:rPr lang="en-US" sz="900" b="0" i="0" u="none" strike="noStrike" dirty="0">
                          <a:solidFill>
                            <a:srgbClr val="000000"/>
                          </a:solidFill>
                          <a:effectLst/>
                          <a:latin typeface="Arial" panose="020B0604020202020204" pitchFamily="34" charset="0"/>
                        </a:rPr>
                        <a:t>0.28%</a:t>
                      </a:r>
                    </a:p>
                  </a:txBody>
                  <a:tcPr marL="7620" marR="7620" marT="762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0.08%</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0.06%</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60888185"/>
                  </a:ext>
                </a:extLst>
              </a:tr>
              <a:tr h="166107">
                <a:tc>
                  <a:txBody>
                    <a:bodyPr/>
                    <a:lstStyle/>
                    <a:p>
                      <a:pPr algn="ctr" fontAlgn="ctr"/>
                      <a:r>
                        <a:rPr lang="en-US" sz="900" b="0" i="0" u="none" strike="noStrike">
                          <a:solidFill>
                            <a:srgbClr val="000000"/>
                          </a:solidFill>
                          <a:effectLst/>
                          <a:latin typeface="Arial" panose="020B0604020202020204" pitchFamily="34" charset="0"/>
                        </a:rPr>
                        <a:t>0.43%</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77327166"/>
                  </a:ext>
                </a:extLst>
              </a:tr>
              <a:tr h="166107">
                <a:tc>
                  <a:txBody>
                    <a:bodyPr/>
                    <a:lstStyle/>
                    <a:p>
                      <a:pPr algn="ctr" fontAlgn="ctr"/>
                      <a:r>
                        <a:rPr lang="en-US" sz="900" b="0" i="0" u="none" strike="noStrike">
                          <a:solidFill>
                            <a:srgbClr val="000000"/>
                          </a:solidFill>
                          <a:effectLst/>
                          <a:latin typeface="Arial" panose="020B0604020202020204" pitchFamily="34" charset="0"/>
                        </a:rPr>
                        <a:t>-10.18%</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-9.85%</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-10.27%</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2.46%</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2.73%</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2.52%</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11501936"/>
                  </a:ext>
                </a:extLst>
              </a:tr>
              <a:tr h="166107">
                <a:tc>
                  <a:txBody>
                    <a:bodyPr/>
                    <a:lstStyle/>
                    <a:p>
                      <a:pPr algn="ctr" fontAlgn="ctr"/>
                      <a:r>
                        <a:rPr lang="en-US" sz="900" b="0" i="0" u="none" strike="noStrike">
                          <a:solidFill>
                            <a:srgbClr val="000000"/>
                          </a:solidFill>
                          <a:effectLst/>
                          <a:latin typeface="Arial" panose="020B0604020202020204" pitchFamily="34" charset="0"/>
                        </a:rPr>
                        <a:t>-21.14%</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-19.87%</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-20.04%</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93%</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6.54%</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6.49%</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6.69%</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5668610"/>
                  </a:ext>
                </a:extLst>
              </a:tr>
              <a:tr h="157365">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51736588"/>
                  </a:ext>
                </a:extLst>
              </a:tr>
              <a:tr h="166107">
                <a:tc>
                  <a:txBody>
                    <a:bodyPr/>
                    <a:lstStyle/>
                    <a:p>
                      <a:pPr algn="ctr" fontAlgn="ctr"/>
                      <a:r>
                        <a:rPr lang="en-US" sz="900" b="0" i="0" u="none" strike="noStrike" dirty="0">
                          <a:solidFill>
                            <a:srgbClr val="000000"/>
                          </a:solidFill>
                          <a:effectLst/>
                          <a:latin typeface="Arial" panose="020B0604020202020204" pitchFamily="34" charset="0"/>
                        </a:rPr>
                        <a:t>0.26%</a:t>
                      </a:r>
                    </a:p>
                  </a:txBody>
                  <a:tcPr marL="7620" marR="7620" marT="762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113%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-0.02%</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0.35%</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16961910"/>
                  </a:ext>
                </a:extLst>
              </a:tr>
              <a:tr h="166107">
                <a:tc>
                  <a:txBody>
                    <a:bodyPr/>
                    <a:lstStyle/>
                    <a:p>
                      <a:pPr algn="ctr" fontAlgn="ctr"/>
                      <a:r>
                        <a:rPr lang="en-US" sz="900" b="0" i="0" u="none" strike="noStrike">
                          <a:solidFill>
                            <a:srgbClr val="000000"/>
                          </a:solidFill>
                          <a:effectLst/>
                          <a:latin typeface="Arial" panose="020B0604020202020204" pitchFamily="34" charset="0"/>
                        </a:rPr>
                        <a:t>0.42%</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0.60%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0.66%</a:t>
                      </a:r>
                    </a:p>
                  </a:txBody>
                  <a:tcPr marL="7620" marR="7620" marT="7620" marB="0" anchor="ctr"/>
                </a:tc>
                <a:tc>
                  <a:txBody>
                    <a:bodyPr/>
                    <a:lstStyle/>
                    <a:p>
                      <a:pPr algn="ctr" fontAlgn="ctr"/>
                      <a:r>
                        <a:rPr lang="en-US" sz="900" b="0" i="0" u="none" strike="noStrike" dirty="0">
                          <a:solidFill>
                            <a:srgbClr val="000000"/>
                          </a:solidFill>
                          <a:effectLst/>
                          <a:latin typeface="Arial" panose="020B0604020202020204" pitchFamily="34" charset="0"/>
                        </a:rPr>
                        <a:t>116%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0.04%</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9520487"/>
                  </a:ext>
                </a:extLst>
              </a:tr>
              <a:tr h="166107">
                <a:tc>
                  <a:txBody>
                    <a:bodyPr/>
                    <a:lstStyle/>
                    <a:p>
                      <a:pPr algn="ctr" fontAlgn="ctr"/>
                      <a:r>
                        <a:rPr lang="en-US" sz="900" b="0" i="0" u="none" strike="noStrike">
                          <a:solidFill>
                            <a:srgbClr val="000000"/>
                          </a:solidFill>
                          <a:effectLst/>
                          <a:latin typeface="Arial" panose="020B0604020202020204" pitchFamily="34" charset="0"/>
                        </a:rPr>
                        <a:t>-5.10%</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-5.85%</a:t>
                      </a:r>
                    </a:p>
                  </a:txBody>
                  <a:tcPr marL="7620" marR="7620" marT="7620" marB="0" anchor="ctr">
                    <a:solidFill>
                      <a:srgbClr val="6ED48E"/>
                    </a:solidFill>
                  </a:tcPr>
                </a:tc>
                <a:tc>
                  <a:txBody>
                    <a:bodyPr/>
                    <a:lstStyle/>
                    <a:p>
                      <a:pPr algn="ctr" fontAlgn="ctr"/>
                      <a:r>
                        <a:rPr lang="en-US" sz="900" b="0" i="0" u="none" strike="noStrike" dirty="0">
                          <a:solidFill>
                            <a:srgbClr val="000000"/>
                          </a:solidFill>
                          <a:effectLst/>
                          <a:latin typeface="Arial" panose="020B0604020202020204" pitchFamily="34" charset="0"/>
                        </a:rPr>
                        <a:t>-6.20%</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1.29%</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1.23%</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1.22%</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8011041"/>
                  </a:ext>
                </a:extLst>
              </a:tr>
              <a:tr h="166107">
                <a:tc>
                  <a:txBody>
                    <a:bodyPr/>
                    <a:lstStyle/>
                    <a:p>
                      <a:pPr algn="ctr" fontAlgn="ctr"/>
                      <a:r>
                        <a:rPr lang="en-US" sz="900" b="0" i="0" u="none" strike="noStrike">
                          <a:solidFill>
                            <a:srgbClr val="000000"/>
                          </a:solidFill>
                          <a:effectLst/>
                          <a:latin typeface="Arial" panose="020B0604020202020204" pitchFamily="34" charset="0"/>
                        </a:rPr>
                        <a:t>-11.11%</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-10.84%</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-10.72%</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109%</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89%</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4.61%</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4.75%</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4.96%</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2509871"/>
                  </a:ext>
                </a:extLst>
              </a:tr>
            </a:tbl>
          </a:graphicData>
        </a:graphic>
      </p:graphicFrame>
    </p:spTree>
    <p:extLst>
      <p:ext uri="{BB962C8B-B14F-4D97-AF65-F5344CB8AC3E}">
        <p14:creationId xmlns:p14="http://schemas.microsoft.com/office/powerpoint/2010/main" val="1901614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a:xfrm>
            <a:off x="472173" y="575576"/>
            <a:ext cx="11818887" cy="429028"/>
          </a:xfrm>
        </p:spPr>
        <p:txBody>
          <a:bodyPr/>
          <a:lstStyle/>
          <a:p>
            <a:r>
              <a:rPr lang="en-US" dirty="0"/>
              <a:t>Supplemental results (4) – CPR area = current 64x64 VDPU</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33257" y="1338350"/>
            <a:ext cx="11202619" cy="3595457"/>
          </a:xfrm>
        </p:spPr>
        <p:txBody>
          <a:bodyPr/>
          <a:lstStyle/>
          <a:p>
            <a:pPr marL="342900" indent="-342900">
              <a:buFont typeface="Arial" panose="020B0604020202020204" pitchFamily="34" charset="0"/>
              <a:buChar char="•"/>
            </a:pPr>
            <a:r>
              <a:rPr lang="en-US" dirty="0"/>
              <a:t>With 4 lines above and 4 left columns</a:t>
            </a:r>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
        <p:nvSpPr>
          <p:cNvPr id="8" name="Rectangle 7">
            <a:extLst>
              <a:ext uri="{FF2B5EF4-FFF2-40B4-BE49-F238E27FC236}">
                <a16:creationId xmlns:a16="http://schemas.microsoft.com/office/drawing/2014/main" id="{7E6CA1B9-479C-4598-A7AA-DE97B786F344}"/>
              </a:ext>
            </a:extLst>
          </p:cNvPr>
          <p:cNvSpPr/>
          <p:nvPr/>
        </p:nvSpPr>
        <p:spPr>
          <a:xfrm>
            <a:off x="2480187" y="1809697"/>
            <a:ext cx="1854995" cy="369332"/>
          </a:xfrm>
          <a:prstGeom prst="rect">
            <a:avLst/>
          </a:prstGeom>
        </p:spPr>
        <p:txBody>
          <a:bodyPr wrap="none">
            <a:spAutoFit/>
          </a:bodyPr>
          <a:lstStyle/>
          <a:p>
            <a:r>
              <a:rPr lang="en-CA" b="1" dirty="0"/>
              <a:t>CPR on, PLT off</a:t>
            </a:r>
            <a:endParaRPr lang="en-US" dirty="0"/>
          </a:p>
        </p:txBody>
      </p:sp>
      <p:sp>
        <p:nvSpPr>
          <p:cNvPr id="9" name="Rectangle 8">
            <a:extLst>
              <a:ext uri="{FF2B5EF4-FFF2-40B4-BE49-F238E27FC236}">
                <a16:creationId xmlns:a16="http://schemas.microsoft.com/office/drawing/2014/main" id="{842E474E-73C8-4933-819D-487B2E13A78B}"/>
              </a:ext>
            </a:extLst>
          </p:cNvPr>
          <p:cNvSpPr/>
          <p:nvPr/>
        </p:nvSpPr>
        <p:spPr>
          <a:xfrm>
            <a:off x="8164081" y="1809697"/>
            <a:ext cx="1854995" cy="369332"/>
          </a:xfrm>
          <a:prstGeom prst="rect">
            <a:avLst/>
          </a:prstGeom>
        </p:spPr>
        <p:txBody>
          <a:bodyPr wrap="none">
            <a:spAutoFit/>
          </a:bodyPr>
          <a:lstStyle/>
          <a:p>
            <a:r>
              <a:rPr lang="en-CA" b="1" dirty="0"/>
              <a:t>CPR on, PLT on</a:t>
            </a:r>
            <a:endParaRPr lang="en-US" dirty="0"/>
          </a:p>
        </p:txBody>
      </p:sp>
      <p:graphicFrame>
        <p:nvGraphicFramePr>
          <p:cNvPr id="10" name="Table 9">
            <a:extLst>
              <a:ext uri="{FF2B5EF4-FFF2-40B4-BE49-F238E27FC236}">
                <a16:creationId xmlns:a16="http://schemas.microsoft.com/office/drawing/2014/main" id="{BBE72CAD-9B15-4E88-986B-1F49E06C614B}"/>
              </a:ext>
            </a:extLst>
          </p:cNvPr>
          <p:cNvGraphicFramePr>
            <a:graphicFrameLocks noGrp="1"/>
          </p:cNvGraphicFramePr>
          <p:nvPr>
            <p:extLst>
              <p:ext uri="{D42A27DB-BD31-4B8C-83A1-F6EECF244321}">
                <p14:modId xmlns:p14="http://schemas.microsoft.com/office/powerpoint/2010/main" val="2565780843"/>
              </p:ext>
            </p:extLst>
          </p:nvPr>
        </p:nvGraphicFramePr>
        <p:xfrm>
          <a:off x="752474" y="2143443"/>
          <a:ext cx="5310422" cy="2817344"/>
        </p:xfrm>
        <a:graphic>
          <a:graphicData uri="http://schemas.openxmlformats.org/drawingml/2006/table">
            <a:tbl>
              <a:tblPr firstRow="1" firstCol="1" bandRow="1">
                <a:tableStyleId>{5940675A-B579-460E-94D1-54222C63F5DA}</a:tableStyleId>
              </a:tblPr>
              <a:tblGrid>
                <a:gridCol w="652832">
                  <a:extLst>
                    <a:ext uri="{9D8B030D-6E8A-4147-A177-3AD203B41FA5}">
                      <a16:colId xmlns:a16="http://schemas.microsoft.com/office/drawing/2014/main" val="3961357560"/>
                    </a:ext>
                  </a:extLst>
                </a:gridCol>
                <a:gridCol w="554313">
                  <a:extLst>
                    <a:ext uri="{9D8B030D-6E8A-4147-A177-3AD203B41FA5}">
                      <a16:colId xmlns:a16="http://schemas.microsoft.com/office/drawing/2014/main" val="859355051"/>
                    </a:ext>
                  </a:extLst>
                </a:gridCol>
                <a:gridCol w="555446">
                  <a:extLst>
                    <a:ext uri="{9D8B030D-6E8A-4147-A177-3AD203B41FA5}">
                      <a16:colId xmlns:a16="http://schemas.microsoft.com/office/drawing/2014/main" val="4166222918"/>
                    </a:ext>
                  </a:extLst>
                </a:gridCol>
                <a:gridCol w="555446">
                  <a:extLst>
                    <a:ext uri="{9D8B030D-6E8A-4147-A177-3AD203B41FA5}">
                      <a16:colId xmlns:a16="http://schemas.microsoft.com/office/drawing/2014/main" val="4188722365"/>
                    </a:ext>
                  </a:extLst>
                </a:gridCol>
                <a:gridCol w="388982">
                  <a:extLst>
                    <a:ext uri="{9D8B030D-6E8A-4147-A177-3AD203B41FA5}">
                      <a16:colId xmlns:a16="http://schemas.microsoft.com/office/drawing/2014/main" val="1788555597"/>
                    </a:ext>
                  </a:extLst>
                </a:gridCol>
                <a:gridCol w="392379">
                  <a:extLst>
                    <a:ext uri="{9D8B030D-6E8A-4147-A177-3AD203B41FA5}">
                      <a16:colId xmlns:a16="http://schemas.microsoft.com/office/drawing/2014/main" val="1445951843"/>
                    </a:ext>
                  </a:extLst>
                </a:gridCol>
                <a:gridCol w="476177">
                  <a:extLst>
                    <a:ext uri="{9D8B030D-6E8A-4147-A177-3AD203B41FA5}">
                      <a16:colId xmlns:a16="http://schemas.microsoft.com/office/drawing/2014/main" val="2504297221"/>
                    </a:ext>
                  </a:extLst>
                </a:gridCol>
                <a:gridCol w="476177">
                  <a:extLst>
                    <a:ext uri="{9D8B030D-6E8A-4147-A177-3AD203B41FA5}">
                      <a16:colId xmlns:a16="http://schemas.microsoft.com/office/drawing/2014/main" val="757290359"/>
                    </a:ext>
                  </a:extLst>
                </a:gridCol>
                <a:gridCol w="476177">
                  <a:extLst>
                    <a:ext uri="{9D8B030D-6E8A-4147-A177-3AD203B41FA5}">
                      <a16:colId xmlns:a16="http://schemas.microsoft.com/office/drawing/2014/main" val="3917770671"/>
                    </a:ext>
                  </a:extLst>
                </a:gridCol>
                <a:gridCol w="388982">
                  <a:extLst>
                    <a:ext uri="{9D8B030D-6E8A-4147-A177-3AD203B41FA5}">
                      <a16:colId xmlns:a16="http://schemas.microsoft.com/office/drawing/2014/main" val="767066498"/>
                    </a:ext>
                  </a:extLst>
                </a:gridCol>
                <a:gridCol w="393511">
                  <a:extLst>
                    <a:ext uri="{9D8B030D-6E8A-4147-A177-3AD203B41FA5}">
                      <a16:colId xmlns:a16="http://schemas.microsoft.com/office/drawing/2014/main" val="838793147"/>
                    </a:ext>
                  </a:extLst>
                </a:gridCol>
              </a:tblGrid>
              <a:tr h="142724">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gridSpan="10">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22291407"/>
                  </a:ext>
                </a:extLst>
              </a:tr>
              <a:tr h="122138">
                <a:tc>
                  <a:txBody>
                    <a:bodyPr/>
                    <a:lstStyle/>
                    <a:p>
                      <a:endParaRPr lang="en-US" sz="900" dirty="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off</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3566009"/>
                  </a:ext>
                </a:extLst>
              </a:tr>
              <a:tr h="122138">
                <a:tc>
                  <a:txBody>
                    <a:bodyPr/>
                    <a:lstStyle/>
                    <a:p>
                      <a:endParaRPr lang="en-US" sz="900">
                        <a:effectLst/>
                        <a:latin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EncT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DecT</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2664056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r>
                        <a:rPr lang="en-US" sz="900" b="0" dirty="0">
                          <a:effectLst/>
                        </a:rPr>
                        <a:t> </a:t>
                      </a:r>
                      <a:endParaRPr lang="en-US" sz="900" b="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130%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81251174"/>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D</a:t>
                      </a:r>
                      <a:endParaRPr lang="en-US" sz="90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131%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106%</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19031259"/>
                  </a:ext>
                </a:extLst>
              </a:tr>
              <a:tr h="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-9.37%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-9.40%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-9.41%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146%</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3.65%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3.51%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3.59%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92051592"/>
                  </a:ext>
                </a:extLst>
              </a:tr>
              <a:tr h="119264">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-29.45%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-28.41%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-28.65%</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141%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12.44%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12.67%</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12.72%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108%</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8210956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latin typeface="Times New Roman" panose="02020603050405020304" pitchFamily="18" charset="0"/>
                          <a:ea typeface="Times New Roman" panose="02020603050405020304" pitchFamily="18" charset="0"/>
                        </a:rPr>
                        <a:t>RA</a:t>
                      </a: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434638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0.13%</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36860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0.30%</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3170220"/>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-7.76%</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-7.73%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-7.78%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2.87%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2.94%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2.95%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81097206"/>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effectLst/>
                        </a:rPr>
                        <a:t>Class SCC</a:t>
                      </a:r>
                      <a:endParaRPr lang="en-US" sz="900" b="1">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-16.92%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-16.44%</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-16.87%</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7.01%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7.02%</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7.16%</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4107978"/>
                  </a:ext>
                </a:extLst>
              </a:tr>
              <a:tr h="122138">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8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3009125"/>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Overall</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0.14%</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108%</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849049"/>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D</a:t>
                      </a:r>
                      <a:endParaRPr lang="en-US" sz="900"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0.57%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113%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44957258"/>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F</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-3.80%</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-3.78%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-4.43%</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107%</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1.61%</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1.85%</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1.28%</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92894541"/>
                  </a:ext>
                </a:extLst>
              </a:tr>
              <a:tr h="12213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dirty="0">
                          <a:effectLst/>
                        </a:rPr>
                        <a:t>Class SCC</a:t>
                      </a:r>
                      <a:endParaRPr lang="en-US" sz="900" b="1" dirty="0">
                        <a:effectLst/>
                        <a:latin typeface="Times New Roman" panose="02020603050405020304" pitchFamily="18" charset="0"/>
                        <a:ea typeface="Times New Roman" panose="02020603050405020304" pitchFamily="18" charset="0"/>
                      </a:endParaRPr>
                    </a:p>
                  </a:txBody>
                  <a:tcPr marL="51729" marR="517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-9.17%</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-9.23%</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-9.47%</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109%</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rPr>
                        <a:t>4.82%</a:t>
                      </a:r>
                    </a:p>
                  </a:txBody>
                  <a:tcPr marL="7620" marR="7620" marT="7620" marB="0" anchor="ctr">
                    <a:lnL w="12700" cap="flat" cmpd="sng" algn="ctr">
                      <a:solidFill>
                        <a:schemeClr val="tx1"/>
                      </a:solid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5.08%</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5.11%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lumMod val="60000"/>
                        <a:lumOff val="40000"/>
                        <a:alpha val="90000"/>
                      </a:schemeClr>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dirty="0">
                          <a:solidFill>
                            <a:srgbClr val="000000"/>
                          </a:solidFill>
                          <a:effectLst/>
                          <a:latin typeface="Arial" panose="020B0604020202020204" pitchFamily="34" charset="0"/>
                        </a:rPr>
                        <a:t>105%</a:t>
                      </a:r>
                    </a:p>
                  </a:txBody>
                  <a:tcPr marL="7620" marR="7620" marT="7620" marB="0" anchor="ct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063663"/>
                  </a:ext>
                </a:extLst>
              </a:tr>
            </a:tbl>
          </a:graphicData>
        </a:graphic>
      </p:graphicFrame>
      <p:graphicFrame>
        <p:nvGraphicFramePr>
          <p:cNvPr id="11" name="Table 10">
            <a:extLst>
              <a:ext uri="{FF2B5EF4-FFF2-40B4-BE49-F238E27FC236}">
                <a16:creationId xmlns:a16="http://schemas.microsoft.com/office/drawing/2014/main" id="{1C2477DF-95EF-4BC8-8E7F-4827ABBD8552}"/>
              </a:ext>
            </a:extLst>
          </p:cNvPr>
          <p:cNvGraphicFramePr>
            <a:graphicFrameLocks noGrp="1"/>
          </p:cNvGraphicFramePr>
          <p:nvPr>
            <p:extLst>
              <p:ext uri="{D42A27DB-BD31-4B8C-83A1-F6EECF244321}">
                <p14:modId xmlns:p14="http://schemas.microsoft.com/office/powerpoint/2010/main" val="284585484"/>
              </p:ext>
            </p:extLst>
          </p:nvPr>
        </p:nvGraphicFramePr>
        <p:xfrm>
          <a:off x="6157434" y="2153697"/>
          <a:ext cx="5065228" cy="2780109"/>
        </p:xfrm>
        <a:graphic>
          <a:graphicData uri="http://schemas.openxmlformats.org/drawingml/2006/table">
            <a:tbl>
              <a:tblPr firstRow="1" firstCol="1" bandRow="1">
                <a:tableStyleId>{2D5ABB26-0587-4C30-8999-92F81FD0307C}</a:tableStyleId>
              </a:tblPr>
              <a:tblGrid>
                <a:gridCol w="598490">
                  <a:extLst>
                    <a:ext uri="{9D8B030D-6E8A-4147-A177-3AD203B41FA5}">
                      <a16:colId xmlns:a16="http://schemas.microsoft.com/office/drawing/2014/main" val="808709886"/>
                    </a:ext>
                  </a:extLst>
                </a:gridCol>
                <a:gridCol w="598490">
                  <a:extLst>
                    <a:ext uri="{9D8B030D-6E8A-4147-A177-3AD203B41FA5}">
                      <a16:colId xmlns:a16="http://schemas.microsoft.com/office/drawing/2014/main" val="4045126233"/>
                    </a:ext>
                  </a:extLst>
                </a:gridCol>
                <a:gridCol w="598490">
                  <a:extLst>
                    <a:ext uri="{9D8B030D-6E8A-4147-A177-3AD203B41FA5}">
                      <a16:colId xmlns:a16="http://schemas.microsoft.com/office/drawing/2014/main" val="1298635683"/>
                    </a:ext>
                  </a:extLst>
                </a:gridCol>
                <a:gridCol w="423903">
                  <a:extLst>
                    <a:ext uri="{9D8B030D-6E8A-4147-A177-3AD203B41FA5}">
                      <a16:colId xmlns:a16="http://schemas.microsoft.com/office/drawing/2014/main" val="501106888"/>
                    </a:ext>
                  </a:extLst>
                </a:gridCol>
                <a:gridCol w="423903">
                  <a:extLst>
                    <a:ext uri="{9D8B030D-6E8A-4147-A177-3AD203B41FA5}">
                      <a16:colId xmlns:a16="http://schemas.microsoft.com/office/drawing/2014/main" val="1980567680"/>
                    </a:ext>
                  </a:extLst>
                </a:gridCol>
                <a:gridCol w="180882">
                  <a:extLst>
                    <a:ext uri="{9D8B030D-6E8A-4147-A177-3AD203B41FA5}">
                      <a16:colId xmlns:a16="http://schemas.microsoft.com/office/drawing/2014/main" val="298111304"/>
                    </a:ext>
                  </a:extLst>
                </a:gridCol>
                <a:gridCol w="221410">
                  <a:extLst>
                    <a:ext uri="{9D8B030D-6E8A-4147-A177-3AD203B41FA5}">
                      <a16:colId xmlns:a16="http://schemas.microsoft.com/office/drawing/2014/main" val="4216542840"/>
                    </a:ext>
                  </a:extLst>
                </a:gridCol>
                <a:gridCol w="538826">
                  <a:extLst>
                    <a:ext uri="{9D8B030D-6E8A-4147-A177-3AD203B41FA5}">
                      <a16:colId xmlns:a16="http://schemas.microsoft.com/office/drawing/2014/main" val="231655158"/>
                    </a:ext>
                  </a:extLst>
                </a:gridCol>
                <a:gridCol w="538826">
                  <a:extLst>
                    <a:ext uri="{9D8B030D-6E8A-4147-A177-3AD203B41FA5}">
                      <a16:colId xmlns:a16="http://schemas.microsoft.com/office/drawing/2014/main" val="2375975461"/>
                    </a:ext>
                  </a:extLst>
                </a:gridCol>
                <a:gridCol w="468491">
                  <a:extLst>
                    <a:ext uri="{9D8B030D-6E8A-4147-A177-3AD203B41FA5}">
                      <a16:colId xmlns:a16="http://schemas.microsoft.com/office/drawing/2014/main" val="1912562922"/>
                    </a:ext>
                  </a:extLst>
                </a:gridCol>
                <a:gridCol w="473517">
                  <a:extLst>
                    <a:ext uri="{9D8B030D-6E8A-4147-A177-3AD203B41FA5}">
                      <a16:colId xmlns:a16="http://schemas.microsoft.com/office/drawing/2014/main" val="3984318945"/>
                    </a:ext>
                  </a:extLst>
                </a:gridCol>
              </a:tblGrid>
              <a:tr h="157365">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AI</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2397773"/>
                  </a:ext>
                </a:extLst>
              </a:tr>
              <a:tr h="157365">
                <a:tc gridSpan="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VTM-3.0</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VTM-3 + CPR on + PLT on</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81384969"/>
                  </a:ext>
                </a:extLst>
              </a:tr>
              <a:tr h="15736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900">
                        <a:effectLst/>
                        <a:latin typeface="Times New Roman" panose="02020603050405020304" pitchFamily="18" charset="0"/>
                        <a:ea typeface="Times New Roman" panose="02020603050405020304" pitchFamily="18" charset="0"/>
                      </a:endParaRPr>
                    </a:p>
                  </a:txBody>
                  <a:tcPr marL="13821" marR="13821" marT="0" marB="0" anchor="ctr">
                    <a:lnT w="12700" cap="flat" cmpd="sng" algn="ctr">
                      <a:solidFill>
                        <a:schemeClr val="tx1"/>
                      </a:solidFill>
                      <a:prstDash val="solid"/>
                      <a:round/>
                      <a:headEnd type="none" w="med" len="med"/>
                      <a:tailEnd type="none" w="med" len="med"/>
                    </a:lnT>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900">
                        <a:effectLst/>
                        <a:latin typeface="Times New Roman" panose="02020603050405020304" pitchFamily="18" charset="0"/>
                        <a:ea typeface="Times New Roman" panose="02020603050405020304" pitchFamily="18" charset="0"/>
                      </a:endParaRPr>
                    </a:p>
                  </a:txBody>
                  <a:tcPr marL="13821" marR="13821"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171874662"/>
                  </a:ext>
                </a:extLst>
              </a:tr>
              <a:tr h="166107">
                <a:tc>
                  <a:txBody>
                    <a:bodyPr/>
                    <a:lstStyle/>
                    <a:p>
                      <a:pPr algn="ctr" fontAlgn="ctr"/>
                      <a:r>
                        <a:rPr lang="en-US" sz="900" b="0" i="0" u="none" strike="noStrike" dirty="0">
                          <a:solidFill>
                            <a:srgbClr val="000000"/>
                          </a:solidFill>
                          <a:effectLst/>
                          <a:latin typeface="Arial" panose="020B0604020202020204" pitchFamily="34" charset="0"/>
                        </a:rPr>
                        <a:t>-0.03%</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136%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0.16%</a:t>
                      </a: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0.16%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56423483"/>
                  </a:ext>
                </a:extLst>
              </a:tr>
              <a:tr h="166107">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136%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0.15%</a:t>
                      </a: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31748448"/>
                  </a:ext>
                </a:extLst>
              </a:tr>
              <a:tr h="166107">
                <a:tc>
                  <a:txBody>
                    <a:bodyPr/>
                    <a:lstStyle/>
                    <a:p>
                      <a:pPr algn="ctr" fontAlgn="ctr"/>
                      <a:r>
                        <a:rPr lang="en-US" sz="900" b="0" i="0" u="none" strike="noStrike">
                          <a:solidFill>
                            <a:srgbClr val="000000"/>
                          </a:solidFill>
                          <a:effectLst/>
                          <a:latin typeface="Arial" panose="020B0604020202020204" pitchFamily="34" charset="0"/>
                        </a:rPr>
                        <a:t>-13.59%</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-11.82%</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-11.95%</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160%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2.80%</a:t>
                      </a: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3.06%</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3.00%</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6035555"/>
                  </a:ext>
                </a:extLst>
              </a:tr>
              <a:tr h="166107">
                <a:tc>
                  <a:txBody>
                    <a:bodyPr/>
                    <a:lstStyle/>
                    <a:p>
                      <a:pPr algn="ctr" fontAlgn="ctr"/>
                      <a:r>
                        <a:rPr lang="en-US" sz="900" b="0" i="0" u="none" strike="noStrike">
                          <a:solidFill>
                            <a:srgbClr val="000000"/>
                          </a:solidFill>
                          <a:effectLst/>
                          <a:latin typeface="Arial" panose="020B0604020202020204" pitchFamily="34" charset="0"/>
                        </a:rPr>
                        <a:t>-39.57%</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-35.42%</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-35.60%</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161%</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75%</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kern="1200" dirty="0">
                          <a:solidFill>
                            <a:schemeClr val="tx1"/>
                          </a:solidFill>
                          <a:effectLst/>
                          <a:latin typeface="+mn-lt"/>
                          <a:ea typeface="+mn-ea"/>
                          <a:cs typeface="+mn-cs"/>
                        </a:rPr>
                        <a:t>9.73%</a:t>
                      </a: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9.85%</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7760892"/>
                  </a:ext>
                </a:extLst>
              </a:tr>
              <a:tr h="157365">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901905"/>
                  </a:ext>
                </a:extLst>
              </a:tr>
              <a:tr h="166107">
                <a:tc>
                  <a:txBody>
                    <a:bodyPr/>
                    <a:lstStyle/>
                    <a:p>
                      <a:pPr algn="ctr" fontAlgn="ctr"/>
                      <a:r>
                        <a:rPr lang="en-US" sz="900" b="0" i="0" u="none" strike="noStrike" dirty="0">
                          <a:solidFill>
                            <a:srgbClr val="000000"/>
                          </a:solidFill>
                          <a:effectLst/>
                          <a:latin typeface="Arial" panose="020B0604020202020204" pitchFamily="34" charset="0"/>
                        </a:rPr>
                        <a:t>0.26%</a:t>
                      </a:r>
                    </a:p>
                  </a:txBody>
                  <a:tcPr marL="7620" marR="7620" marT="762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0.06%</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0.07%</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60888185"/>
                  </a:ext>
                </a:extLst>
              </a:tr>
              <a:tr h="166107">
                <a:tc>
                  <a:txBody>
                    <a:bodyPr/>
                    <a:lstStyle/>
                    <a:p>
                      <a:pPr algn="ctr" fontAlgn="ctr"/>
                      <a:r>
                        <a:rPr lang="en-US" sz="900" b="0" i="0" u="none" strike="noStrike">
                          <a:solidFill>
                            <a:srgbClr val="000000"/>
                          </a:solidFill>
                          <a:effectLst/>
                          <a:latin typeface="Arial" panose="020B0604020202020204" pitchFamily="34" charset="0"/>
                        </a:rPr>
                        <a:t>0.42%</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0.46%</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110%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0.00%</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0.50%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77327166"/>
                  </a:ext>
                </a:extLst>
              </a:tr>
              <a:tr h="166107">
                <a:tc>
                  <a:txBody>
                    <a:bodyPr/>
                    <a:lstStyle/>
                    <a:p>
                      <a:pPr algn="ctr" fontAlgn="ctr"/>
                      <a:r>
                        <a:rPr lang="en-US" sz="900" b="0" i="0" u="none" strike="noStrike">
                          <a:solidFill>
                            <a:srgbClr val="000000"/>
                          </a:solidFill>
                          <a:effectLst/>
                          <a:latin typeface="Arial" panose="020B0604020202020204" pitchFamily="34" charset="0"/>
                        </a:rPr>
                        <a:t>-10.43%</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-10.06%</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-10.23%</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2.11%</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2.43%</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2.49%</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11501936"/>
                  </a:ext>
                </a:extLst>
              </a:tr>
              <a:tr h="166107">
                <a:tc>
                  <a:txBody>
                    <a:bodyPr/>
                    <a:lstStyle/>
                    <a:p>
                      <a:pPr algn="ctr" fontAlgn="ctr"/>
                      <a:r>
                        <a:rPr lang="en-US" sz="900" b="0" i="0" u="none" strike="noStrike">
                          <a:solidFill>
                            <a:srgbClr val="000000"/>
                          </a:solidFill>
                          <a:effectLst/>
                          <a:latin typeface="Arial" panose="020B0604020202020204" pitchFamily="34" charset="0"/>
                        </a:rPr>
                        <a:t>-21.98%</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-20.79%</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-21.02%</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106%</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93%</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5.32%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5.20%</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5.34%</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5668610"/>
                  </a:ext>
                </a:extLst>
              </a:tr>
              <a:tr h="157365">
                <a:tc gridSpan="11">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LDB</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51736588"/>
                  </a:ext>
                </a:extLst>
              </a:tr>
              <a:tr h="166107">
                <a:tc>
                  <a:txBody>
                    <a:bodyPr/>
                    <a:lstStyle/>
                    <a:p>
                      <a:pPr algn="ctr" fontAlgn="ctr"/>
                      <a:r>
                        <a:rPr lang="en-US" sz="900" b="0" i="0" u="none" strike="noStrike" dirty="0">
                          <a:solidFill>
                            <a:srgbClr val="000000"/>
                          </a:solidFill>
                          <a:effectLst/>
                          <a:latin typeface="Arial" panose="020B0604020202020204" pitchFamily="34" charset="0"/>
                        </a:rPr>
                        <a:t>0.28%</a:t>
                      </a:r>
                    </a:p>
                  </a:txBody>
                  <a:tcPr marL="7620" marR="7620" marT="762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0.32%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0.26%</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114%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-0.02%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716961910"/>
                  </a:ext>
                </a:extLst>
              </a:tr>
              <a:tr h="166107">
                <a:tc>
                  <a:txBody>
                    <a:bodyPr/>
                    <a:lstStyle/>
                    <a:p>
                      <a:pPr algn="ctr" fontAlgn="ctr"/>
                      <a:r>
                        <a:rPr lang="en-US" sz="900" b="0" i="0" u="none" strike="noStrike">
                          <a:solidFill>
                            <a:srgbClr val="000000"/>
                          </a:solidFill>
                          <a:effectLst/>
                          <a:latin typeface="Arial" panose="020B0604020202020204" pitchFamily="34" charset="0"/>
                        </a:rPr>
                        <a:t>0.39%</a:t>
                      </a: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fontAlgn="ctr"/>
                      <a:r>
                        <a:rPr lang="en-US" sz="900" b="0" i="0" u="none" strike="noStrike">
                          <a:solidFill>
                            <a:srgbClr val="000000"/>
                          </a:solidFill>
                          <a:effectLst/>
                          <a:latin typeface="Arial" panose="020B0604020202020204" pitchFamily="34" charset="0"/>
                        </a:rPr>
                        <a:t>0.74%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0.87%</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121%</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0.00%</a:t>
                      </a:r>
                      <a:endParaRPr lang="en-US" sz="90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89520487"/>
                  </a:ext>
                </a:extLst>
              </a:tr>
              <a:tr h="166107">
                <a:tc>
                  <a:txBody>
                    <a:bodyPr/>
                    <a:lstStyle/>
                    <a:p>
                      <a:pPr algn="ctr" fontAlgn="ctr"/>
                      <a:r>
                        <a:rPr lang="en-US" sz="900" b="0" i="0" u="none" strike="noStrike">
                          <a:solidFill>
                            <a:srgbClr val="000000"/>
                          </a:solidFill>
                          <a:effectLst/>
                          <a:latin typeface="Arial" panose="020B0604020202020204" pitchFamily="34" charset="0"/>
                        </a:rPr>
                        <a:t>-5.13%</a:t>
                      </a:r>
                    </a:p>
                  </a:txBody>
                  <a:tcPr marL="7620" marR="7620" marT="7620" marB="0" anchor="ctr">
                    <a:lnL w="12700" cap="flat" cmpd="sng" algn="ctr">
                      <a:solidFill>
                        <a:schemeClr val="tx1"/>
                      </a:solidFill>
                      <a:prstDash val="solid"/>
                      <a:round/>
                      <a:headEnd type="none" w="med" len="med"/>
                      <a:tailEnd type="none" w="med" len="med"/>
                    </a:lnL>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-6.05%</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-6.52%</a:t>
                      </a:r>
                    </a:p>
                  </a:txBody>
                  <a:tcPr marL="7620" marR="7620" marT="7620" marB="0" anchor="ctr">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114%</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1.25%</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a:solidFill>
                            <a:srgbClr val="000000"/>
                          </a:solidFill>
                          <a:effectLst/>
                          <a:latin typeface="Arial" panose="020B0604020202020204" pitchFamily="34" charset="0"/>
                        </a:rPr>
                        <a:t>0.98%</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0.84%</a:t>
                      </a:r>
                    </a:p>
                  </a:txBody>
                  <a:tcPr marL="7620" marR="7620" marT="7620" marB="0" anchor="ctr">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8011041"/>
                  </a:ext>
                </a:extLst>
              </a:tr>
              <a:tr h="166107">
                <a:tc>
                  <a:txBody>
                    <a:bodyPr/>
                    <a:lstStyle/>
                    <a:p>
                      <a:pPr algn="ctr" fontAlgn="ctr"/>
                      <a:r>
                        <a:rPr lang="en-US" sz="900" b="0" i="0" u="none" strike="noStrike">
                          <a:solidFill>
                            <a:srgbClr val="000000"/>
                          </a:solidFill>
                          <a:effectLst/>
                          <a:latin typeface="Arial" panose="020B0604020202020204" pitchFamily="34" charset="0"/>
                        </a:rPr>
                        <a:t>-11.92%</a:t>
                      </a:r>
                    </a:p>
                  </a:txBody>
                  <a:tcPr marL="7620" marR="7620" marT="762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-11.70%</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-11.63%</a:t>
                      </a:r>
                    </a:p>
                  </a:txBody>
                  <a:tcPr marL="7620" marR="7620" marT="7620" marB="0" anchor="ctr">
                    <a:lnB w="12700" cap="flat" cmpd="sng" algn="ctr">
                      <a:solidFill>
                        <a:schemeClr val="tx1"/>
                      </a:solidFill>
                      <a:prstDash val="solid"/>
                      <a:round/>
                      <a:headEnd type="none" w="med" len="med"/>
                      <a:tailEnd type="none" w="med" len="med"/>
                    </a:lnB>
                    <a:solidFill>
                      <a:srgbClr val="6ED48E"/>
                    </a:solidFill>
                  </a:tcPr>
                </a:tc>
                <a:tc>
                  <a:txBody>
                    <a:bodyPr/>
                    <a:lstStyle/>
                    <a:p>
                      <a:pPr algn="ctr" fontAlgn="ctr"/>
                      <a:r>
                        <a:rPr lang="en-US" sz="900" b="0" i="0" u="none" strike="noStrike">
                          <a:solidFill>
                            <a:srgbClr val="000000"/>
                          </a:solidFill>
                          <a:effectLst/>
                          <a:latin typeface="Arial" panose="020B0604020202020204" pitchFamily="34" charset="0"/>
                        </a:rPr>
                        <a:t>112%</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94%</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gridSpan="2">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0" dirty="0">
                          <a:effectLst/>
                        </a:rPr>
                        <a:t>3.62%</a:t>
                      </a:r>
                      <a:endParaRPr lang="en-US" sz="900" b="0" dirty="0">
                        <a:effectLst/>
                        <a:latin typeface="Times New Roman" panose="02020603050405020304" pitchFamily="18" charset="0"/>
                        <a:ea typeface="Times New Roman" panose="02020603050405020304" pitchFamily="18" charset="0"/>
                      </a:endParaRPr>
                    </a:p>
                  </a:txBody>
                  <a:tcPr marL="13821" marR="13821"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n-US"/>
                    </a:p>
                  </a:txBody>
                  <a:tcPr/>
                </a:tc>
                <a:tc>
                  <a:txBody>
                    <a:bodyPr/>
                    <a:lstStyle/>
                    <a:p>
                      <a:pPr algn="ctr" fontAlgn="ctr"/>
                      <a:r>
                        <a:rPr lang="en-US" sz="900" b="0" i="0" u="none" strike="noStrike" dirty="0">
                          <a:solidFill>
                            <a:srgbClr val="000000"/>
                          </a:solidFill>
                          <a:effectLst/>
                          <a:latin typeface="Arial" panose="020B0604020202020204" pitchFamily="34" charset="0"/>
                        </a:rPr>
                        <a:t>3.71%</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3.87%</a:t>
                      </a:r>
                    </a:p>
                  </a:txBody>
                  <a:tcPr marL="7620" marR="7620" marT="7620" marB="0" anchor="ctr">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7620" marR="7620" marT="762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2509871"/>
                  </a:ext>
                </a:extLst>
              </a:tr>
            </a:tbl>
          </a:graphicData>
        </a:graphic>
      </p:graphicFrame>
    </p:spTree>
    <p:extLst>
      <p:ext uri="{BB962C8B-B14F-4D97-AF65-F5344CB8AC3E}">
        <p14:creationId xmlns:p14="http://schemas.microsoft.com/office/powerpoint/2010/main" val="3201614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A8227-8F95-43FF-9F7B-0AA7073BFBDD}"/>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9F54CA17-A290-40B0-948A-4952FEF00449}"/>
              </a:ext>
            </a:extLst>
          </p:cNvPr>
          <p:cNvSpPr>
            <a:spLocks noGrp="1"/>
          </p:cNvSpPr>
          <p:nvPr>
            <p:ph type="subTitle" idx="1"/>
          </p:nvPr>
        </p:nvSpPr>
        <p:spPr>
          <a:xfrm>
            <a:off x="479793" y="1132232"/>
            <a:ext cx="11202619" cy="4648808"/>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Result of CE2.4.3 has been reported</a:t>
            </a:r>
          </a:p>
          <a:p>
            <a:r>
              <a:rPr lang="en-US" dirty="0"/>
              <a:t>	Gain for AI and RA are reported without additional memory cost</a:t>
            </a:r>
          </a:p>
          <a:p>
            <a:pPr marL="342900" indent="-342900">
              <a:buFont typeface="Arial" panose="020B0604020202020204" pitchFamily="34" charset="0"/>
              <a:buChar char="•"/>
            </a:pPr>
            <a:r>
              <a:rPr lang="en-US" dirty="0"/>
              <a:t>Results of different CPR areas with VDPU have been reported </a:t>
            </a:r>
          </a:p>
          <a:p>
            <a:endParaRPr lang="en-US" dirty="0"/>
          </a:p>
        </p:txBody>
      </p:sp>
      <p:sp>
        <p:nvSpPr>
          <p:cNvPr id="4" name="Footer Placeholder 3">
            <a:extLst>
              <a:ext uri="{FF2B5EF4-FFF2-40B4-BE49-F238E27FC236}">
                <a16:creationId xmlns:a16="http://schemas.microsoft.com/office/drawing/2014/main" id="{A5E45CC0-82BB-4FEB-899C-30377B80650F}"/>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2519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183</TotalTime>
  <Words>3851</Words>
  <Application>Microsoft Office PowerPoint</Application>
  <PresentationFormat>Widescreen</PresentationFormat>
  <Paragraphs>1779</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Century Gothic</vt:lpstr>
      <vt:lpstr>Lucida Grande</vt:lpstr>
      <vt:lpstr>Microsoft Sans Serif</vt:lpstr>
      <vt:lpstr>Times New Roman</vt:lpstr>
      <vt:lpstr>Qualcomm</vt:lpstr>
      <vt:lpstr>JVET-M0474 – CE8.1.3: Extended CPR reference with 1 buffer line</vt:lpstr>
      <vt:lpstr>Proposed method – CE8.1.3</vt:lpstr>
      <vt:lpstr>Experimental results</vt:lpstr>
      <vt:lpstr>Supplemental results (1)</vt:lpstr>
      <vt:lpstr>Supplemental results (2) – CPR area = current 64x64 VDPU</vt:lpstr>
      <vt:lpstr>Supplemental results (3) – CPR area = current 64x64 VDPU</vt:lpstr>
      <vt:lpstr>Supplemental results (4) – CPR area = current 64x64 VDPU</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41</cp:revision>
  <dcterms:created xsi:type="dcterms:W3CDTF">2018-11-06T17:03:09Z</dcterms:created>
  <dcterms:modified xsi:type="dcterms:W3CDTF">2019-01-09T00:33:31Z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