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74" r:id="rId1"/>
    <p:sldMasterId id="2147483938" r:id="rId2"/>
    <p:sldMasterId id="2147483953" r:id="rId3"/>
  </p:sldMasterIdLst>
  <p:notesMasterIdLst>
    <p:notesMasterId r:id="rId16"/>
  </p:notesMasterIdLst>
  <p:handoutMasterIdLst>
    <p:handoutMasterId r:id="rId17"/>
  </p:handoutMasterIdLst>
  <p:sldIdLst>
    <p:sldId id="396" r:id="rId4"/>
    <p:sldId id="544" r:id="rId5"/>
    <p:sldId id="552" r:id="rId6"/>
    <p:sldId id="549" r:id="rId7"/>
    <p:sldId id="556" r:id="rId8"/>
    <p:sldId id="557" r:id="rId9"/>
    <p:sldId id="558" r:id="rId10"/>
    <p:sldId id="260" r:id="rId11"/>
    <p:sldId id="546" r:id="rId12"/>
    <p:sldId id="548" r:id="rId13"/>
    <p:sldId id="547" r:id="rId14"/>
    <p:sldId id="554" r:id="rId15"/>
  </p:sldIdLst>
  <p:sldSz cx="6858000" cy="5143500"/>
  <p:notesSz cx="6858000" cy="9144000"/>
  <p:defaultTextStyle>
    <a:defPPr>
      <a:defRPr lang="zh-CN"/>
    </a:defPPr>
    <a:lvl1pPr algn="l" rtl="0" fontAlgn="base">
      <a:spcBef>
        <a:spcPct val="0"/>
      </a:spcBef>
      <a:spcAft>
        <a:spcPct val="0"/>
      </a:spcAft>
      <a:defRPr kern="1200">
        <a:solidFill>
          <a:schemeClr val="tx1"/>
        </a:solidFill>
        <a:latin typeface="Calibri" charset="0"/>
        <a:ea typeface="宋体" charset="-122"/>
        <a:cs typeface="+mn-cs"/>
      </a:defRPr>
    </a:lvl1pPr>
    <a:lvl2pPr marL="457135" algn="l" rtl="0" fontAlgn="base">
      <a:spcBef>
        <a:spcPct val="0"/>
      </a:spcBef>
      <a:spcAft>
        <a:spcPct val="0"/>
      </a:spcAft>
      <a:defRPr kern="1200">
        <a:solidFill>
          <a:schemeClr val="tx1"/>
        </a:solidFill>
        <a:latin typeface="Calibri" charset="0"/>
        <a:ea typeface="宋体" charset="-122"/>
        <a:cs typeface="+mn-cs"/>
      </a:defRPr>
    </a:lvl2pPr>
    <a:lvl3pPr marL="914270" algn="l" rtl="0" fontAlgn="base">
      <a:spcBef>
        <a:spcPct val="0"/>
      </a:spcBef>
      <a:spcAft>
        <a:spcPct val="0"/>
      </a:spcAft>
      <a:defRPr kern="1200">
        <a:solidFill>
          <a:schemeClr val="tx1"/>
        </a:solidFill>
        <a:latin typeface="Calibri" charset="0"/>
        <a:ea typeface="宋体" charset="-122"/>
        <a:cs typeface="+mn-cs"/>
      </a:defRPr>
    </a:lvl3pPr>
    <a:lvl4pPr marL="1371406" algn="l" rtl="0" fontAlgn="base">
      <a:spcBef>
        <a:spcPct val="0"/>
      </a:spcBef>
      <a:spcAft>
        <a:spcPct val="0"/>
      </a:spcAft>
      <a:defRPr kern="1200">
        <a:solidFill>
          <a:schemeClr val="tx1"/>
        </a:solidFill>
        <a:latin typeface="Calibri" charset="0"/>
        <a:ea typeface="宋体" charset="-122"/>
        <a:cs typeface="+mn-cs"/>
      </a:defRPr>
    </a:lvl4pPr>
    <a:lvl5pPr marL="1828541" algn="l" rtl="0" fontAlgn="base">
      <a:spcBef>
        <a:spcPct val="0"/>
      </a:spcBef>
      <a:spcAft>
        <a:spcPct val="0"/>
      </a:spcAft>
      <a:defRPr kern="1200">
        <a:solidFill>
          <a:schemeClr val="tx1"/>
        </a:solidFill>
        <a:latin typeface="Calibri" charset="0"/>
        <a:ea typeface="宋体" charset="-122"/>
        <a:cs typeface="+mn-cs"/>
      </a:defRPr>
    </a:lvl5pPr>
    <a:lvl6pPr marL="2285676" algn="l" defTabSz="914270" rtl="0" eaLnBrk="1" latinLnBrk="0" hangingPunct="1">
      <a:defRPr kern="1200">
        <a:solidFill>
          <a:schemeClr val="tx1"/>
        </a:solidFill>
        <a:latin typeface="Calibri" charset="0"/>
        <a:ea typeface="宋体" charset="-122"/>
        <a:cs typeface="+mn-cs"/>
      </a:defRPr>
    </a:lvl6pPr>
    <a:lvl7pPr marL="2742811" algn="l" defTabSz="914270" rtl="0" eaLnBrk="1" latinLnBrk="0" hangingPunct="1">
      <a:defRPr kern="1200">
        <a:solidFill>
          <a:schemeClr val="tx1"/>
        </a:solidFill>
        <a:latin typeface="Calibri" charset="0"/>
        <a:ea typeface="宋体" charset="-122"/>
        <a:cs typeface="+mn-cs"/>
      </a:defRPr>
    </a:lvl7pPr>
    <a:lvl8pPr marL="3199946" algn="l" defTabSz="914270" rtl="0" eaLnBrk="1" latinLnBrk="0" hangingPunct="1">
      <a:defRPr kern="1200">
        <a:solidFill>
          <a:schemeClr val="tx1"/>
        </a:solidFill>
        <a:latin typeface="Calibri" charset="0"/>
        <a:ea typeface="宋体" charset="-122"/>
        <a:cs typeface="+mn-cs"/>
      </a:defRPr>
    </a:lvl8pPr>
    <a:lvl9pPr marL="3657082" algn="l" defTabSz="914270" rtl="0" eaLnBrk="1" latinLnBrk="0" hangingPunct="1">
      <a:defRPr kern="1200">
        <a:solidFill>
          <a:schemeClr val="tx1"/>
        </a:solidFill>
        <a:latin typeface="Calibri" charset="0"/>
        <a:ea typeface="宋体" charset="-122"/>
        <a:cs typeface="+mn-cs"/>
      </a:defRPr>
    </a:lvl9pPr>
  </p:defaultTextStyle>
  <p:extLst>
    <p:ext uri="{EFAFB233-063F-42B5-8137-9DF3F51BA10A}">
      <p15:sldGuideLst xmlns:p15="http://schemas.microsoft.com/office/powerpoint/2012/main">
        <p15:guide id="1" orient="horz" pos="3080" userDrawn="1">
          <p15:clr>
            <a:srgbClr val="A4A3A4"/>
          </p15:clr>
        </p15:guide>
        <p15:guide id="2" orient="horz" pos="486" userDrawn="1">
          <p15:clr>
            <a:srgbClr val="A4A3A4"/>
          </p15:clr>
        </p15:guide>
        <p15:guide id="3" orient="horz" pos="2845" userDrawn="1">
          <p15:clr>
            <a:srgbClr val="A4A3A4"/>
          </p15:clr>
        </p15:guide>
        <p15:guide id="4" orient="horz" pos="1393" userDrawn="1">
          <p15:clr>
            <a:srgbClr val="A4A3A4"/>
          </p15:clr>
        </p15:guide>
        <p15:guide id="5" orient="horz" pos="1746" userDrawn="1">
          <p15:clr>
            <a:srgbClr val="A4A3A4"/>
          </p15:clr>
        </p15:guide>
        <p15:guide id="6" orient="horz" pos="2245" userDrawn="1">
          <p15:clr>
            <a:srgbClr val="A4A3A4"/>
          </p15:clr>
        </p15:guide>
        <p15:guide id="7" orient="horz" pos="1973" userDrawn="1">
          <p15:clr>
            <a:srgbClr val="A4A3A4"/>
          </p15:clr>
        </p15:guide>
        <p15:guide id="8" pos="380" userDrawn="1">
          <p15:clr>
            <a:srgbClr val="A4A3A4"/>
          </p15:clr>
        </p15:guide>
        <p15:guide id="9" pos="3963" userDrawn="1">
          <p15:clr>
            <a:srgbClr val="A4A3A4"/>
          </p15:clr>
        </p15:guide>
        <p15:guide id="10" pos="1956" userDrawn="1">
          <p15:clr>
            <a:srgbClr val="A4A3A4"/>
          </p15:clr>
        </p15:guide>
        <p15:guide id="11" orient="horz" pos="78" userDrawn="1">
          <p15:clr>
            <a:srgbClr val="A4A3A4"/>
          </p15:clr>
        </p15:guide>
        <p15:guide id="12" pos="51" userDrawn="1">
          <p15:clr>
            <a:srgbClr val="A4A3A4"/>
          </p15:clr>
        </p15:guide>
        <p15:guide id="13" pos="423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55881"/>
    <a:srgbClr val="404040"/>
    <a:srgbClr val="33CCFF"/>
    <a:srgbClr val="4790BD"/>
    <a:srgbClr val="1F85C3"/>
    <a:srgbClr val="0000FF"/>
    <a:srgbClr val="00CC00"/>
    <a:srgbClr val="08070C"/>
    <a:srgbClr val="36404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62" autoAdjust="0"/>
    <p:restoredTop sz="97087" autoAdjust="0"/>
  </p:normalViewPr>
  <p:slideViewPr>
    <p:cSldViewPr>
      <p:cViewPr varScale="1">
        <p:scale>
          <a:sx n="100" d="100"/>
          <a:sy n="100" d="100"/>
        </p:scale>
        <p:origin x="1044" y="16"/>
      </p:cViewPr>
      <p:guideLst>
        <p:guide orient="horz" pos="3080"/>
        <p:guide orient="horz" pos="486"/>
        <p:guide orient="horz" pos="2845"/>
        <p:guide orient="horz" pos="1393"/>
        <p:guide orient="horz" pos="1746"/>
        <p:guide orient="horz" pos="2245"/>
        <p:guide orient="horz" pos="1973"/>
        <p:guide pos="380"/>
        <p:guide pos="3963"/>
        <p:guide pos="1956"/>
        <p:guide orient="horz" pos="78"/>
        <p:guide pos="51"/>
        <p:guide pos="4235"/>
      </p:guideLst>
    </p:cSldViewPr>
  </p:slideViewPr>
  <p:outlineViewPr>
    <p:cViewPr>
      <p:scale>
        <a:sx n="33" d="100"/>
        <a:sy n="33" d="100"/>
      </p:scale>
      <p:origin x="0" y="7308"/>
    </p:cViewPr>
  </p:outlineViewPr>
  <p:notesTextViewPr>
    <p:cViewPr>
      <p:scale>
        <a:sx n="1" d="1"/>
        <a:sy n="1" d="1"/>
      </p:scale>
      <p:origin x="0" y="0"/>
    </p:cViewPr>
  </p:notesTextViewPr>
  <p:sorterViewPr>
    <p:cViewPr>
      <p:scale>
        <a:sx n="150" d="100"/>
        <a:sy n="150" d="100"/>
      </p:scale>
      <p:origin x="0" y="144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atin typeface="Calibri" pitchFamily="34" charset="0"/>
                <a:ea typeface="宋体" pitchFamily="2" charset="-122"/>
              </a:defRPr>
            </a:lvl1pPr>
          </a:lstStyle>
          <a:p>
            <a:pPr>
              <a:defRPr/>
            </a:pPr>
            <a:endParaRPr lang="zh-CN" altLang="en-US">
              <a:latin typeface="Arial"/>
            </a:endParaRPr>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atin typeface="Calibri" pitchFamily="34" charset="0"/>
                <a:ea typeface="宋体" pitchFamily="2" charset="-122"/>
              </a:defRPr>
            </a:lvl1pPr>
          </a:lstStyle>
          <a:p>
            <a:pPr>
              <a:defRPr/>
            </a:pPr>
            <a:fld id="{E73FC00E-6BFB-4608-9A91-43B3358BB33A}" type="datetimeFigureOut">
              <a:rPr lang="zh-CN" altLang="en-US">
                <a:latin typeface="Arial"/>
              </a:rPr>
              <a:pPr>
                <a:defRPr/>
              </a:pPr>
              <a:t>2019/1/11</a:t>
            </a:fld>
            <a:endParaRPr lang="en-US" altLang="zh-CN" dirty="0">
              <a:latin typeface="Arial"/>
            </a:endParaRPr>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atin typeface="Calibri" pitchFamily="34" charset="0"/>
                <a:ea typeface="宋体" pitchFamily="2" charset="-122"/>
              </a:defRPr>
            </a:lvl1pPr>
          </a:lstStyle>
          <a:p>
            <a:pPr>
              <a:defRPr/>
            </a:pPr>
            <a:endParaRPr lang="en-US" altLang="zh-CN" dirty="0">
              <a:latin typeface="Arial"/>
            </a:endParaRPr>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atin typeface="Calibri" pitchFamily="34" charset="0"/>
                <a:ea typeface="宋体" pitchFamily="2" charset="-122"/>
              </a:defRPr>
            </a:lvl1pPr>
          </a:lstStyle>
          <a:p>
            <a:pPr>
              <a:defRPr/>
            </a:pPr>
            <a:fld id="{50DB1281-ADFA-4A86-A8C6-4940C92465A9}" type="slidenum">
              <a:rPr lang="zh-CN" altLang="en-US">
                <a:latin typeface="Arial"/>
              </a:rPr>
              <a:pPr>
                <a:defRPr/>
              </a:pPr>
              <a:t>‹#›</a:t>
            </a:fld>
            <a:endParaRPr lang="en-US" altLang="zh-CN" dirty="0">
              <a:latin typeface="Arial"/>
            </a:endParaRPr>
          </a:p>
        </p:txBody>
      </p:sp>
    </p:spTree>
    <p:extLst>
      <p:ext uri="{BB962C8B-B14F-4D97-AF65-F5344CB8AC3E}">
        <p14:creationId xmlns:p14="http://schemas.microsoft.com/office/powerpoint/2010/main" val="26760036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Arial"/>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EC1F56-E5C7-4F6A-BA64-2EDB760A404F}" type="datetimeFigureOut">
              <a:rPr lang="zh-CN" altLang="en-US" smtClean="0">
                <a:latin typeface="Arial"/>
              </a:rPr>
              <a:pPr/>
              <a:t>2019/1/11</a:t>
            </a:fld>
            <a:endParaRPr lang="zh-CN" altLang="en-US">
              <a:latin typeface="Arial"/>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latin typeface="Arial"/>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Arial"/>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D558AB-A232-4C67-86F8-1421CB6ABF84}" type="slidenum">
              <a:rPr lang="zh-CN" altLang="en-US" smtClean="0">
                <a:latin typeface="Arial"/>
              </a:rPr>
              <a:pPr/>
              <a:t>‹#›</a:t>
            </a:fld>
            <a:endParaRPr lang="zh-CN" altLang="en-US">
              <a:latin typeface="Arial"/>
            </a:endParaRPr>
          </a:p>
        </p:txBody>
      </p:sp>
    </p:spTree>
    <p:extLst>
      <p:ext uri="{BB962C8B-B14F-4D97-AF65-F5344CB8AC3E}">
        <p14:creationId xmlns:p14="http://schemas.microsoft.com/office/powerpoint/2010/main" val="1297162847"/>
      </p:ext>
    </p:extLst>
  </p:cSld>
  <p:clrMap bg1="lt1" tx1="dk1" bg2="lt2" tx2="dk2" accent1="accent1" accent2="accent2" accent3="accent3" accent4="accent4" accent5="accent5" accent6="accent6" hlink="hlink" folHlink="folHlink"/>
  <p:notesStyle>
    <a:lvl1pPr marL="0" algn="l" defTabSz="914270" rtl="0" eaLnBrk="1" latinLnBrk="0" hangingPunct="1">
      <a:defRPr sz="1200" kern="1200">
        <a:solidFill>
          <a:schemeClr val="tx1"/>
        </a:solidFill>
        <a:latin typeface="+mn-lt"/>
        <a:ea typeface="+mn-ea"/>
        <a:cs typeface="+mn-cs"/>
      </a:defRPr>
    </a:lvl1pPr>
    <a:lvl2pPr marL="457135" algn="l" defTabSz="914270" rtl="0" eaLnBrk="1" latinLnBrk="0" hangingPunct="1">
      <a:defRPr sz="1200" kern="1200">
        <a:solidFill>
          <a:schemeClr val="tx1"/>
        </a:solidFill>
        <a:latin typeface="+mn-lt"/>
        <a:ea typeface="+mn-ea"/>
        <a:cs typeface="+mn-cs"/>
      </a:defRPr>
    </a:lvl2pPr>
    <a:lvl3pPr marL="914270" algn="l" defTabSz="914270" rtl="0" eaLnBrk="1" latinLnBrk="0" hangingPunct="1">
      <a:defRPr sz="1200" kern="1200">
        <a:solidFill>
          <a:schemeClr val="tx1"/>
        </a:solidFill>
        <a:latin typeface="+mn-lt"/>
        <a:ea typeface="+mn-ea"/>
        <a:cs typeface="+mn-cs"/>
      </a:defRPr>
    </a:lvl3pPr>
    <a:lvl4pPr marL="1371406" algn="l" defTabSz="914270" rtl="0" eaLnBrk="1" latinLnBrk="0" hangingPunct="1">
      <a:defRPr sz="1200" kern="1200">
        <a:solidFill>
          <a:schemeClr val="tx1"/>
        </a:solidFill>
        <a:latin typeface="+mn-lt"/>
        <a:ea typeface="+mn-ea"/>
        <a:cs typeface="+mn-cs"/>
      </a:defRPr>
    </a:lvl4pPr>
    <a:lvl5pPr marL="1828541" algn="l" defTabSz="914270" rtl="0" eaLnBrk="1" latinLnBrk="0" hangingPunct="1">
      <a:defRPr sz="1200" kern="1200">
        <a:solidFill>
          <a:schemeClr val="tx1"/>
        </a:solidFill>
        <a:latin typeface="+mn-lt"/>
        <a:ea typeface="+mn-ea"/>
        <a:cs typeface="+mn-cs"/>
      </a:defRPr>
    </a:lvl5pPr>
    <a:lvl6pPr marL="2285676" algn="l" defTabSz="914270" rtl="0" eaLnBrk="1" latinLnBrk="0" hangingPunct="1">
      <a:defRPr sz="1200" kern="1200">
        <a:solidFill>
          <a:schemeClr val="tx1"/>
        </a:solidFill>
        <a:latin typeface="+mn-lt"/>
        <a:ea typeface="+mn-ea"/>
        <a:cs typeface="+mn-cs"/>
      </a:defRPr>
    </a:lvl6pPr>
    <a:lvl7pPr marL="2742811" algn="l" defTabSz="914270" rtl="0" eaLnBrk="1" latinLnBrk="0" hangingPunct="1">
      <a:defRPr sz="1200" kern="1200">
        <a:solidFill>
          <a:schemeClr val="tx1"/>
        </a:solidFill>
        <a:latin typeface="+mn-lt"/>
        <a:ea typeface="+mn-ea"/>
        <a:cs typeface="+mn-cs"/>
      </a:defRPr>
    </a:lvl7pPr>
    <a:lvl8pPr marL="3199946" algn="l" defTabSz="914270" rtl="0" eaLnBrk="1" latinLnBrk="0" hangingPunct="1">
      <a:defRPr sz="1200" kern="1200">
        <a:solidFill>
          <a:schemeClr val="tx1"/>
        </a:solidFill>
        <a:latin typeface="+mn-lt"/>
        <a:ea typeface="+mn-ea"/>
        <a:cs typeface="+mn-cs"/>
      </a:defRPr>
    </a:lvl8pPr>
    <a:lvl9pPr marL="3657082" algn="l" defTabSz="91427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latin typeface="Arial"/>
            </a:endParaRPr>
          </a:p>
        </p:txBody>
      </p:sp>
      <p:sp>
        <p:nvSpPr>
          <p:cNvPr id="4" name="灯片编号占位符 3"/>
          <p:cNvSpPr>
            <a:spLocks noGrp="1"/>
          </p:cNvSpPr>
          <p:nvPr>
            <p:ph type="sldNum" sz="quarter" idx="10"/>
          </p:nvPr>
        </p:nvSpPr>
        <p:spPr/>
        <p:txBody>
          <a:bodyPr/>
          <a:lstStyle/>
          <a:p>
            <a:fld id="{27D558AB-A232-4C67-86F8-1421CB6ABF84}" type="slidenum">
              <a:rPr lang="zh-CN" altLang="en-US" smtClean="0">
                <a:latin typeface="Arial"/>
              </a:rPr>
              <a:pPr/>
              <a:t>1</a:t>
            </a:fld>
            <a:endParaRPr lang="zh-CN" altLang="en-US">
              <a:latin typeface="Arial"/>
            </a:endParaRPr>
          </a:p>
        </p:txBody>
      </p:sp>
    </p:spTree>
    <p:extLst>
      <p:ext uri="{BB962C8B-B14F-4D97-AF65-F5344CB8AC3E}">
        <p14:creationId xmlns:p14="http://schemas.microsoft.com/office/powerpoint/2010/main" val="686128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2019/1/11</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10</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2946350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dt" sz="quarter" idx="1"/>
          </p:nvPr>
        </p:nvSpPr>
        <p:spPr>
          <a:noFill/>
        </p:spPr>
        <p:txBody>
          <a:bodyPr/>
          <a:lstStyle/>
          <a:p>
            <a:fld id="{20F554FD-50AB-4E80-8C0F-C01F1753CF35}" type="datetime1">
              <a:rPr lang="zh-CN" altLang="en-US"/>
              <a:pPr/>
              <a:t>2019/1/11</a:t>
            </a:fld>
            <a:endParaRPr lang="en-US" altLang="zh-CN"/>
          </a:p>
        </p:txBody>
      </p:sp>
      <p:sp>
        <p:nvSpPr>
          <p:cNvPr id="16387" name="Rectangle 7"/>
          <p:cNvSpPr>
            <a:spLocks noGrp="1" noChangeArrowheads="1"/>
          </p:cNvSpPr>
          <p:nvPr>
            <p:ph type="sldNum" sz="quarter" idx="5"/>
          </p:nvPr>
        </p:nvSpPr>
        <p:spPr>
          <a:noFill/>
        </p:spPr>
        <p:txBody>
          <a:bodyPr/>
          <a:lstStyle/>
          <a:p>
            <a:fld id="{C6A31DB3-2764-4F85-AFCE-E6CD4F87B0AE}" type="slidenum">
              <a:rPr lang="en-US" altLang="zh-CN"/>
              <a:pPr/>
              <a:t>11</a:t>
            </a:fld>
            <a:endParaRPr lang="en-US" altLang="zh-CN"/>
          </a:p>
        </p:txBody>
      </p:sp>
      <p:sp>
        <p:nvSpPr>
          <p:cNvPr id="16388" name="Rectangle 2"/>
          <p:cNvSpPr>
            <a:spLocks noGrp="1" noRot="1" noChangeAspect="1" noChangeArrowheads="1" noTextEdit="1"/>
          </p:cNvSpPr>
          <p:nvPr>
            <p:ph type="sldImg"/>
          </p:nvPr>
        </p:nvSpPr>
        <p:spPr>
          <a:ln/>
        </p:spPr>
      </p:sp>
      <p:sp>
        <p:nvSpPr>
          <p:cNvPr id="16389"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4148150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dt" sz="quarter" idx="1"/>
          </p:nvPr>
        </p:nvSpPr>
        <p:spPr>
          <a:noFill/>
        </p:spPr>
        <p:txBody>
          <a:bodyPr/>
          <a:lstStyle/>
          <a:p>
            <a:fld id="{20F554FD-50AB-4E80-8C0F-C01F1753CF35}" type="datetime1">
              <a:rPr lang="zh-CN" altLang="en-US"/>
              <a:pPr/>
              <a:t>2019/1/11</a:t>
            </a:fld>
            <a:endParaRPr lang="en-US" altLang="zh-CN"/>
          </a:p>
        </p:txBody>
      </p:sp>
      <p:sp>
        <p:nvSpPr>
          <p:cNvPr id="16387" name="Rectangle 7"/>
          <p:cNvSpPr>
            <a:spLocks noGrp="1" noChangeArrowheads="1"/>
          </p:cNvSpPr>
          <p:nvPr>
            <p:ph type="sldNum" sz="quarter" idx="5"/>
          </p:nvPr>
        </p:nvSpPr>
        <p:spPr>
          <a:noFill/>
        </p:spPr>
        <p:txBody>
          <a:bodyPr/>
          <a:lstStyle/>
          <a:p>
            <a:fld id="{C6A31DB3-2764-4F85-AFCE-E6CD4F87B0AE}" type="slidenum">
              <a:rPr lang="en-US" altLang="zh-CN"/>
              <a:pPr/>
              <a:t>12</a:t>
            </a:fld>
            <a:endParaRPr lang="en-US" altLang="zh-CN"/>
          </a:p>
        </p:txBody>
      </p:sp>
      <p:sp>
        <p:nvSpPr>
          <p:cNvPr id="16388" name="Rectangle 2"/>
          <p:cNvSpPr>
            <a:spLocks noGrp="1" noRot="1" noChangeAspect="1" noChangeArrowheads="1" noTextEdit="1"/>
          </p:cNvSpPr>
          <p:nvPr>
            <p:ph type="sldImg"/>
          </p:nvPr>
        </p:nvSpPr>
        <p:spPr>
          <a:ln/>
        </p:spPr>
      </p:sp>
      <p:sp>
        <p:nvSpPr>
          <p:cNvPr id="16389"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983301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2019/1/11</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2</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946832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dt" sz="quarter" idx="1"/>
          </p:nvPr>
        </p:nvSpPr>
        <p:spPr>
          <a:noFill/>
        </p:spPr>
        <p:txBody>
          <a:bodyPr/>
          <a:lstStyle/>
          <a:p>
            <a:fld id="{20F554FD-50AB-4E80-8C0F-C01F1753CF35}" type="datetime1">
              <a:rPr lang="zh-CN" altLang="en-US"/>
              <a:pPr/>
              <a:t>2019/1/11</a:t>
            </a:fld>
            <a:endParaRPr lang="en-US" altLang="zh-CN"/>
          </a:p>
        </p:txBody>
      </p:sp>
      <p:sp>
        <p:nvSpPr>
          <p:cNvPr id="16387" name="Rectangle 7"/>
          <p:cNvSpPr>
            <a:spLocks noGrp="1" noChangeArrowheads="1"/>
          </p:cNvSpPr>
          <p:nvPr>
            <p:ph type="sldNum" sz="quarter" idx="5"/>
          </p:nvPr>
        </p:nvSpPr>
        <p:spPr>
          <a:noFill/>
        </p:spPr>
        <p:txBody>
          <a:bodyPr/>
          <a:lstStyle/>
          <a:p>
            <a:fld id="{C6A31DB3-2764-4F85-AFCE-E6CD4F87B0AE}" type="slidenum">
              <a:rPr lang="en-US" altLang="zh-CN"/>
              <a:pPr/>
              <a:t>3</a:t>
            </a:fld>
            <a:endParaRPr lang="en-US" altLang="zh-CN"/>
          </a:p>
        </p:txBody>
      </p:sp>
      <p:sp>
        <p:nvSpPr>
          <p:cNvPr id="16388" name="Rectangle 2"/>
          <p:cNvSpPr>
            <a:spLocks noGrp="1" noRot="1" noChangeAspect="1" noChangeArrowheads="1" noTextEdit="1"/>
          </p:cNvSpPr>
          <p:nvPr>
            <p:ph type="sldImg"/>
          </p:nvPr>
        </p:nvSpPr>
        <p:spPr>
          <a:ln/>
        </p:spPr>
      </p:sp>
      <p:sp>
        <p:nvSpPr>
          <p:cNvPr id="16389"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2132873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dt" sz="quarter" idx="1"/>
          </p:nvPr>
        </p:nvSpPr>
        <p:spPr>
          <a:noFill/>
        </p:spPr>
        <p:txBody>
          <a:bodyPr/>
          <a:lstStyle/>
          <a:p>
            <a:fld id="{20F554FD-50AB-4E80-8C0F-C01F1753CF35}" type="datetime1">
              <a:rPr lang="zh-CN" altLang="en-US"/>
              <a:pPr/>
              <a:t>2019/1/11</a:t>
            </a:fld>
            <a:endParaRPr lang="en-US" altLang="zh-CN"/>
          </a:p>
        </p:txBody>
      </p:sp>
      <p:sp>
        <p:nvSpPr>
          <p:cNvPr id="16387" name="Rectangle 7"/>
          <p:cNvSpPr>
            <a:spLocks noGrp="1" noChangeArrowheads="1"/>
          </p:cNvSpPr>
          <p:nvPr>
            <p:ph type="sldNum" sz="quarter" idx="5"/>
          </p:nvPr>
        </p:nvSpPr>
        <p:spPr>
          <a:noFill/>
        </p:spPr>
        <p:txBody>
          <a:bodyPr/>
          <a:lstStyle/>
          <a:p>
            <a:fld id="{C6A31DB3-2764-4F85-AFCE-E6CD4F87B0AE}" type="slidenum">
              <a:rPr lang="en-US" altLang="zh-CN"/>
              <a:pPr/>
              <a:t>4</a:t>
            </a:fld>
            <a:endParaRPr lang="en-US" altLang="zh-CN"/>
          </a:p>
        </p:txBody>
      </p:sp>
      <p:sp>
        <p:nvSpPr>
          <p:cNvPr id="16388" name="Rectangle 2"/>
          <p:cNvSpPr>
            <a:spLocks noGrp="1" noRot="1" noChangeAspect="1" noChangeArrowheads="1" noTextEdit="1"/>
          </p:cNvSpPr>
          <p:nvPr>
            <p:ph type="sldImg"/>
          </p:nvPr>
        </p:nvSpPr>
        <p:spPr>
          <a:ln/>
        </p:spPr>
      </p:sp>
      <p:sp>
        <p:nvSpPr>
          <p:cNvPr id="16389"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3332446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dt" sz="quarter" idx="1"/>
          </p:nvPr>
        </p:nvSpPr>
        <p:spPr>
          <a:noFill/>
        </p:spPr>
        <p:txBody>
          <a:bodyPr/>
          <a:lstStyle/>
          <a:p>
            <a:fld id="{20F554FD-50AB-4E80-8C0F-C01F1753CF35}" type="datetime1">
              <a:rPr lang="zh-CN" altLang="en-US"/>
              <a:pPr/>
              <a:t>2019/1/11</a:t>
            </a:fld>
            <a:endParaRPr lang="en-US" altLang="zh-CN"/>
          </a:p>
        </p:txBody>
      </p:sp>
      <p:sp>
        <p:nvSpPr>
          <p:cNvPr id="16387" name="Rectangle 7"/>
          <p:cNvSpPr>
            <a:spLocks noGrp="1" noChangeArrowheads="1"/>
          </p:cNvSpPr>
          <p:nvPr>
            <p:ph type="sldNum" sz="quarter" idx="5"/>
          </p:nvPr>
        </p:nvSpPr>
        <p:spPr>
          <a:noFill/>
        </p:spPr>
        <p:txBody>
          <a:bodyPr/>
          <a:lstStyle/>
          <a:p>
            <a:fld id="{C6A31DB3-2764-4F85-AFCE-E6CD4F87B0AE}" type="slidenum">
              <a:rPr lang="en-US" altLang="zh-CN"/>
              <a:pPr/>
              <a:t>5</a:t>
            </a:fld>
            <a:endParaRPr lang="en-US" altLang="zh-CN"/>
          </a:p>
        </p:txBody>
      </p:sp>
      <p:sp>
        <p:nvSpPr>
          <p:cNvPr id="16388" name="Rectangle 2"/>
          <p:cNvSpPr>
            <a:spLocks noGrp="1" noRot="1" noChangeAspect="1" noChangeArrowheads="1" noTextEdit="1"/>
          </p:cNvSpPr>
          <p:nvPr>
            <p:ph type="sldImg"/>
          </p:nvPr>
        </p:nvSpPr>
        <p:spPr>
          <a:ln/>
        </p:spPr>
      </p:sp>
      <p:sp>
        <p:nvSpPr>
          <p:cNvPr id="16389"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501450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dt" sz="quarter" idx="1"/>
          </p:nvPr>
        </p:nvSpPr>
        <p:spPr>
          <a:noFill/>
        </p:spPr>
        <p:txBody>
          <a:bodyPr/>
          <a:lstStyle/>
          <a:p>
            <a:fld id="{20F554FD-50AB-4E80-8C0F-C01F1753CF35}" type="datetime1">
              <a:rPr lang="zh-CN" altLang="en-US"/>
              <a:pPr/>
              <a:t>2019/1/11</a:t>
            </a:fld>
            <a:endParaRPr lang="en-US" altLang="zh-CN"/>
          </a:p>
        </p:txBody>
      </p:sp>
      <p:sp>
        <p:nvSpPr>
          <p:cNvPr id="16387" name="Rectangle 7"/>
          <p:cNvSpPr>
            <a:spLocks noGrp="1" noChangeArrowheads="1"/>
          </p:cNvSpPr>
          <p:nvPr>
            <p:ph type="sldNum" sz="quarter" idx="5"/>
          </p:nvPr>
        </p:nvSpPr>
        <p:spPr>
          <a:noFill/>
        </p:spPr>
        <p:txBody>
          <a:bodyPr/>
          <a:lstStyle/>
          <a:p>
            <a:fld id="{C6A31DB3-2764-4F85-AFCE-E6CD4F87B0AE}" type="slidenum">
              <a:rPr lang="en-US" altLang="zh-CN"/>
              <a:pPr/>
              <a:t>6</a:t>
            </a:fld>
            <a:endParaRPr lang="en-US" altLang="zh-CN"/>
          </a:p>
        </p:txBody>
      </p:sp>
      <p:sp>
        <p:nvSpPr>
          <p:cNvPr id="16388" name="Rectangle 2"/>
          <p:cNvSpPr>
            <a:spLocks noGrp="1" noRot="1" noChangeAspect="1" noChangeArrowheads="1" noTextEdit="1"/>
          </p:cNvSpPr>
          <p:nvPr>
            <p:ph type="sldImg"/>
          </p:nvPr>
        </p:nvSpPr>
        <p:spPr>
          <a:ln/>
        </p:spPr>
      </p:sp>
      <p:sp>
        <p:nvSpPr>
          <p:cNvPr id="16389"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1255333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dt" sz="quarter" idx="1"/>
          </p:nvPr>
        </p:nvSpPr>
        <p:spPr>
          <a:noFill/>
        </p:spPr>
        <p:txBody>
          <a:bodyPr/>
          <a:lstStyle/>
          <a:p>
            <a:fld id="{20F554FD-50AB-4E80-8C0F-C01F1753CF35}" type="datetime1">
              <a:rPr lang="zh-CN" altLang="en-US"/>
              <a:pPr/>
              <a:t>2019/1/11</a:t>
            </a:fld>
            <a:endParaRPr lang="en-US" altLang="zh-CN"/>
          </a:p>
        </p:txBody>
      </p:sp>
      <p:sp>
        <p:nvSpPr>
          <p:cNvPr id="16387" name="Rectangle 7"/>
          <p:cNvSpPr>
            <a:spLocks noGrp="1" noChangeArrowheads="1"/>
          </p:cNvSpPr>
          <p:nvPr>
            <p:ph type="sldNum" sz="quarter" idx="5"/>
          </p:nvPr>
        </p:nvSpPr>
        <p:spPr>
          <a:noFill/>
        </p:spPr>
        <p:txBody>
          <a:bodyPr/>
          <a:lstStyle/>
          <a:p>
            <a:fld id="{C6A31DB3-2764-4F85-AFCE-E6CD4F87B0AE}" type="slidenum">
              <a:rPr lang="en-US" altLang="zh-CN"/>
              <a:pPr/>
              <a:t>7</a:t>
            </a:fld>
            <a:endParaRPr lang="en-US" altLang="zh-CN"/>
          </a:p>
        </p:txBody>
      </p:sp>
      <p:sp>
        <p:nvSpPr>
          <p:cNvPr id="16388" name="Rectangle 2"/>
          <p:cNvSpPr>
            <a:spLocks noGrp="1" noRot="1" noChangeAspect="1" noChangeArrowheads="1" noTextEdit="1"/>
          </p:cNvSpPr>
          <p:nvPr>
            <p:ph type="sldImg"/>
          </p:nvPr>
        </p:nvSpPr>
        <p:spPr>
          <a:ln/>
        </p:spPr>
      </p:sp>
      <p:sp>
        <p:nvSpPr>
          <p:cNvPr id="16389"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310447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a:latin typeface="Arial"/>
            </a:endParaRPr>
          </a:p>
        </p:txBody>
      </p:sp>
      <p:sp>
        <p:nvSpPr>
          <p:cNvPr id="4" name="灯片编号占位符 3"/>
          <p:cNvSpPr>
            <a:spLocks noGrp="1"/>
          </p:cNvSpPr>
          <p:nvPr>
            <p:ph type="sldNum" sz="quarter" idx="10"/>
          </p:nvPr>
        </p:nvSpPr>
        <p:spPr/>
        <p:txBody>
          <a:bodyPr/>
          <a:lstStyle/>
          <a:p>
            <a:fld id="{27D558AB-A232-4C67-86F8-1421CB6ABF84}" type="slidenum">
              <a:rPr lang="zh-CN" altLang="en-US" smtClean="0">
                <a:latin typeface="Arial"/>
              </a:rPr>
              <a:pPr/>
              <a:t>8</a:t>
            </a:fld>
            <a:endParaRPr lang="zh-CN" altLang="en-US">
              <a:latin typeface="Arial"/>
            </a:endParaRPr>
          </a:p>
        </p:txBody>
      </p:sp>
    </p:spTree>
    <p:extLst>
      <p:ext uri="{BB962C8B-B14F-4D97-AF65-F5344CB8AC3E}">
        <p14:creationId xmlns:p14="http://schemas.microsoft.com/office/powerpoint/2010/main" val="3746514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dt" sz="quarter" idx="1"/>
          </p:nvPr>
        </p:nvSpPr>
        <p:spPr>
          <a:noFill/>
        </p:spPr>
        <p:txBody>
          <a:bodyPr/>
          <a:lstStyle/>
          <a:p>
            <a:fld id="{20F554FD-50AB-4E80-8C0F-C01F1753CF35}" type="datetime1">
              <a:rPr lang="zh-CN" altLang="en-US"/>
              <a:pPr/>
              <a:t>2019/1/11</a:t>
            </a:fld>
            <a:endParaRPr lang="en-US" altLang="zh-CN"/>
          </a:p>
        </p:txBody>
      </p:sp>
      <p:sp>
        <p:nvSpPr>
          <p:cNvPr id="16387" name="Rectangle 7"/>
          <p:cNvSpPr>
            <a:spLocks noGrp="1" noChangeArrowheads="1"/>
          </p:cNvSpPr>
          <p:nvPr>
            <p:ph type="sldNum" sz="quarter" idx="5"/>
          </p:nvPr>
        </p:nvSpPr>
        <p:spPr>
          <a:noFill/>
        </p:spPr>
        <p:txBody>
          <a:bodyPr/>
          <a:lstStyle/>
          <a:p>
            <a:fld id="{C6A31DB3-2764-4F85-AFCE-E6CD4F87B0AE}" type="slidenum">
              <a:rPr lang="en-US" altLang="zh-CN"/>
              <a:pPr/>
              <a:t>9</a:t>
            </a:fld>
            <a:endParaRPr lang="en-US" altLang="zh-CN"/>
          </a:p>
        </p:txBody>
      </p:sp>
      <p:sp>
        <p:nvSpPr>
          <p:cNvPr id="16388" name="Rectangle 2"/>
          <p:cNvSpPr>
            <a:spLocks noGrp="1" noRot="1" noChangeAspect="1" noChangeArrowheads="1" noTextEdit="1"/>
          </p:cNvSpPr>
          <p:nvPr>
            <p:ph type="sldImg"/>
          </p:nvPr>
        </p:nvSpPr>
        <p:spPr>
          <a:ln/>
        </p:spPr>
      </p:sp>
      <p:sp>
        <p:nvSpPr>
          <p:cNvPr id="16389"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3745680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6" name="标题 1"/>
          <p:cNvSpPr>
            <a:spLocks noGrp="1"/>
          </p:cNvSpPr>
          <p:nvPr>
            <p:ph type="title"/>
          </p:nvPr>
        </p:nvSpPr>
        <p:spPr>
          <a:xfrm>
            <a:off x="512676" y="2715766"/>
            <a:ext cx="4698522" cy="1152128"/>
          </a:xfrm>
          <a:prstGeom prst="rect">
            <a:avLst/>
          </a:prstGeom>
        </p:spPr>
        <p:txBody>
          <a:bodyPr lIns="91427" tIns="45714" rIns="91427" bIns="45714"/>
          <a:lstStyle>
            <a:lvl1pPr>
              <a:lnSpc>
                <a:spcPts val="2999"/>
              </a:lnSpc>
              <a:defRPr sz="2700">
                <a:solidFill>
                  <a:schemeClr val="tx1">
                    <a:lumMod val="75000"/>
                    <a:lumOff val="25000"/>
                  </a:schemeClr>
                </a:solidFill>
                <a:latin typeface="+mj-lt"/>
              </a:defRPr>
            </a:lvl1pPr>
          </a:lstStyle>
          <a:p>
            <a:r>
              <a:rPr lang="zh-CN" altLang="en-US" dirty="0" smtClean="0"/>
              <a:t>单击此处编辑母版标题样式</a:t>
            </a:r>
            <a:endParaRPr lang="zh-CN" altLang="en-US" dirty="0"/>
          </a:p>
        </p:txBody>
      </p:sp>
      <p:sp>
        <p:nvSpPr>
          <p:cNvPr id="7" name="副标题 2"/>
          <p:cNvSpPr>
            <a:spLocks noGrp="1"/>
          </p:cNvSpPr>
          <p:nvPr>
            <p:ph type="subTitle" idx="11"/>
          </p:nvPr>
        </p:nvSpPr>
        <p:spPr>
          <a:xfrm>
            <a:off x="536778" y="3870553"/>
            <a:ext cx="3132348" cy="720080"/>
          </a:xfrm>
          <a:prstGeom prst="rect">
            <a:avLst/>
          </a:prstGeom>
        </p:spPr>
        <p:txBody>
          <a:bodyPr lIns="91427" tIns="45714" rIns="91427" bIns="45714"/>
          <a:lstStyle>
            <a:lvl1pPr marL="0" indent="0" algn="l" fontAlgn="t">
              <a:buNone/>
              <a:defRPr sz="900" b="0">
                <a:solidFill>
                  <a:schemeClr val="tx1">
                    <a:lumMod val="75000"/>
                    <a:lumOff val="25000"/>
                  </a:schemeClr>
                </a:solidFill>
                <a:latin typeface="+mj-lt"/>
              </a:defRPr>
            </a:lvl1pPr>
            <a:lvl2pPr marL="342833" indent="0" algn="ctr">
              <a:buNone/>
              <a:defRPr>
                <a:solidFill>
                  <a:schemeClr val="tx1">
                    <a:tint val="75000"/>
                  </a:schemeClr>
                </a:solidFill>
              </a:defRPr>
            </a:lvl2pPr>
            <a:lvl3pPr marL="685669" indent="0" algn="ctr">
              <a:buNone/>
              <a:defRPr>
                <a:solidFill>
                  <a:schemeClr val="tx1">
                    <a:tint val="75000"/>
                  </a:schemeClr>
                </a:solidFill>
              </a:defRPr>
            </a:lvl3pPr>
            <a:lvl4pPr marL="1028504" indent="0" algn="ctr">
              <a:buNone/>
              <a:defRPr>
                <a:solidFill>
                  <a:schemeClr val="tx1">
                    <a:tint val="75000"/>
                  </a:schemeClr>
                </a:solidFill>
              </a:defRPr>
            </a:lvl4pPr>
            <a:lvl5pPr marL="1371338" indent="0" algn="ctr">
              <a:buNone/>
              <a:defRPr>
                <a:solidFill>
                  <a:schemeClr val="tx1">
                    <a:tint val="75000"/>
                  </a:schemeClr>
                </a:solidFill>
              </a:defRPr>
            </a:lvl5pPr>
            <a:lvl6pPr marL="1714172" indent="0" algn="ctr">
              <a:buNone/>
              <a:defRPr>
                <a:solidFill>
                  <a:schemeClr val="tx1">
                    <a:tint val="75000"/>
                  </a:schemeClr>
                </a:solidFill>
              </a:defRPr>
            </a:lvl6pPr>
            <a:lvl7pPr marL="2057006" indent="0" algn="ctr">
              <a:buNone/>
              <a:defRPr>
                <a:solidFill>
                  <a:schemeClr val="tx1">
                    <a:tint val="75000"/>
                  </a:schemeClr>
                </a:solidFill>
              </a:defRPr>
            </a:lvl7pPr>
            <a:lvl8pPr marL="2399840" indent="0" algn="ctr">
              <a:buNone/>
              <a:defRPr>
                <a:solidFill>
                  <a:schemeClr val="tx1">
                    <a:tint val="75000"/>
                  </a:schemeClr>
                </a:solidFill>
              </a:defRPr>
            </a:lvl8pPr>
            <a:lvl9pPr marL="2742674" indent="0" algn="ctr">
              <a:buNone/>
              <a:defRPr>
                <a:solidFill>
                  <a:schemeClr val="tx1">
                    <a:tint val="75000"/>
                  </a:schemeClr>
                </a:solidFill>
              </a:defRPr>
            </a:lvl9pPr>
          </a:lstStyle>
          <a:p>
            <a:r>
              <a:rPr lang="zh-CN" altLang="en-US" dirty="0" smtClean="0"/>
              <a:t>单击此处编辑母版副标题样式</a:t>
            </a:r>
            <a:endParaRPr lang="zh-CN" altLang="zh-CN" dirty="0"/>
          </a:p>
        </p:txBody>
      </p:sp>
    </p:spTree>
    <p:extLst>
      <p:ext uri="{BB962C8B-B14F-4D97-AF65-F5344CB8AC3E}">
        <p14:creationId xmlns:p14="http://schemas.microsoft.com/office/powerpoint/2010/main" val="251971682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738" y="244087"/>
            <a:ext cx="5724525" cy="653653"/>
          </a:xfrm>
          <a:prstGeom prst="rect">
            <a:avLst/>
          </a:prstGeom>
        </p:spPr>
        <p:txBody>
          <a:bodyPr lIns="91427" tIns="45714" rIns="91427" bIns="45714"/>
          <a:lstStyle>
            <a:lvl1pPr>
              <a:defRPr>
                <a:solidFill>
                  <a:srgbClr val="404040"/>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566738" y="1221590"/>
            <a:ext cx="5724525" cy="3145631"/>
          </a:xfrm>
          <a:prstGeom prst="rect">
            <a:avLst/>
          </a:prstGeom>
        </p:spPr>
        <p:txBody>
          <a:bodyPr lIns="91427" tIns="45714" rIns="91427" bIns="45714"/>
          <a:lstStyle>
            <a:lvl1pPr>
              <a:defRPr>
                <a:solidFill>
                  <a:srgbClr val="404040"/>
                </a:solidFill>
              </a:defRPr>
            </a:lvl1pPr>
            <a:lvl2pPr>
              <a:defRPr>
                <a:solidFill>
                  <a:srgbClr val="404040"/>
                </a:solidFill>
              </a:defRPr>
            </a:lvl2pPr>
            <a:lvl3pPr>
              <a:defRPr>
                <a:solidFill>
                  <a:srgbClr val="404040"/>
                </a:solidFill>
              </a:defRPr>
            </a:lvl3pPr>
            <a:lvl4pPr>
              <a:defRPr>
                <a:solidFill>
                  <a:srgbClr val="404040"/>
                </a:solidFill>
              </a:defRPr>
            </a:lvl4pPr>
            <a:lvl5pPr>
              <a:defRPr>
                <a:solidFill>
                  <a:srgbClr val="404040"/>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9559359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副标题 2"/>
          <p:cNvSpPr txBox="1">
            <a:spLocks/>
          </p:cNvSpPr>
          <p:nvPr userDrawn="1"/>
        </p:nvSpPr>
        <p:spPr bwMode="auto">
          <a:xfrm>
            <a:off x="2051754" y="4907764"/>
            <a:ext cx="2737247" cy="293687"/>
          </a:xfrm>
          <a:prstGeom prst="rect">
            <a:avLst/>
          </a:prstGeom>
        </p:spPr>
        <p:txBody>
          <a:bodyPr lIns="68570" tIns="34286" rIns="68570" bIns="34286"/>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788" b="0" dirty="0" smtClean="0">
                <a:solidFill>
                  <a:schemeClr val="tx1"/>
                </a:solidFill>
                <a:latin typeface="Arial"/>
              </a:rPr>
              <a:t>JVET-K0068</a:t>
            </a:r>
          </a:p>
        </p:txBody>
      </p:sp>
    </p:spTree>
    <p:extLst>
      <p:ext uri="{BB962C8B-B14F-4D97-AF65-F5344CB8AC3E}">
        <p14:creationId xmlns:p14="http://schemas.microsoft.com/office/powerpoint/2010/main" val="111333391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3.xml"/><Relationship Id="rId1" Type="http://schemas.openxmlformats.org/officeDocument/2006/relationships/slideLayout" Target="../slideLayouts/slideLayout3.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2" name="图片 81" descr="149658716.jpg"/>
          <p:cNvPicPr>
            <a:picLocks noChangeAspect="1"/>
          </p:cNvPicPr>
          <p:nvPr userDrawn="1"/>
        </p:nvPicPr>
        <p:blipFill rotWithShape="1">
          <a:blip r:embed="rId3" cstate="screen">
            <a:extLst>
              <a:ext uri="{28A0092B-C50C-407E-A947-70E740481C1C}">
                <a14:useLocalDpi xmlns:a14="http://schemas.microsoft.com/office/drawing/2010/main"/>
              </a:ext>
            </a:extLst>
          </a:blip>
          <a:srcRect l="3347" r="2357"/>
          <a:stretch/>
        </p:blipFill>
        <p:spPr>
          <a:xfrm>
            <a:off x="0" y="-12613"/>
            <a:ext cx="6858000" cy="2283718"/>
          </a:xfrm>
          <a:prstGeom prst="rect">
            <a:avLst/>
          </a:prstGeom>
        </p:spPr>
      </p:pic>
      <p:pic>
        <p:nvPicPr>
          <p:cNvPr id="77" name="Picture 87" descr="图片3副本"/>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5301208" y="4587974"/>
            <a:ext cx="1324994" cy="3575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3" name="副标题 2"/>
          <p:cNvSpPr txBox="1">
            <a:spLocks/>
          </p:cNvSpPr>
          <p:nvPr userDrawn="1"/>
        </p:nvSpPr>
        <p:spPr bwMode="auto">
          <a:xfrm>
            <a:off x="2060380" y="4744607"/>
            <a:ext cx="2737247" cy="288035"/>
          </a:xfrm>
          <a:prstGeom prst="rect">
            <a:avLst/>
          </a:prstGeom>
        </p:spPr>
        <p:txBody>
          <a:bodyPr lIns="68570" tIns="34286" rIns="68570" bIns="34286"/>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000" b="0" dirty="0" smtClean="0">
                <a:solidFill>
                  <a:srgbClr val="FFFFFF">
                    <a:lumMod val="50000"/>
                  </a:srgbClr>
                </a:solidFill>
                <a:latin typeface="Arial"/>
              </a:rPr>
              <a:t>JVET-M0468</a:t>
            </a:r>
            <a:endParaRPr lang="zh-CN" altLang="en-US" sz="1000" b="0" dirty="0">
              <a:solidFill>
                <a:srgbClr val="FFFFFF">
                  <a:lumMod val="50000"/>
                </a:srgbClr>
              </a:solidFill>
              <a:latin typeface="Arial"/>
            </a:endParaRPr>
          </a:p>
        </p:txBody>
      </p:sp>
      <p:pic>
        <p:nvPicPr>
          <p:cNvPr id="80"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34634" y="4656492"/>
            <a:ext cx="1925746" cy="4333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4" name="图片 153"/>
          <p:cNvPicPr>
            <a:picLocks noChangeAspect="1"/>
          </p:cNvPicPr>
          <p:nvPr userDrawn="1"/>
        </p:nvPicPr>
        <p:blipFill rotWithShape="1">
          <a:blip r:embed="rId6" cstate="print"/>
          <a:srcRect l="3982" r="9437"/>
          <a:stretch/>
        </p:blipFill>
        <p:spPr>
          <a:xfrm>
            <a:off x="0" y="1203607"/>
            <a:ext cx="6858000" cy="2016215"/>
          </a:xfrm>
          <a:prstGeom prst="rect">
            <a:avLst/>
          </a:prstGeom>
        </p:spPr>
      </p:pic>
    </p:spTree>
    <p:extLst>
      <p:ext uri="{BB962C8B-B14F-4D97-AF65-F5344CB8AC3E}">
        <p14:creationId xmlns:p14="http://schemas.microsoft.com/office/powerpoint/2010/main" val="3498885074"/>
      </p:ext>
    </p:extLst>
  </p:cSld>
  <p:clrMap bg1="lt1" tx1="dk1" bg2="lt2" tx2="dk2" accent1="accent1" accent2="accent2" accent3="accent3" accent4="accent4" accent5="accent5" accent6="accent6" hlink="hlink" folHlink="folHlink"/>
  <p:sldLayoutIdLst>
    <p:sldLayoutId id="214748407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sz="2400" b="1">
          <a:solidFill>
            <a:schemeClr val="tx1"/>
          </a:solidFill>
          <a:latin typeface="黑体" pitchFamily="49" charset="-122"/>
          <a:ea typeface="黑体" pitchFamily="49" charset="-122"/>
          <a:cs typeface="+mj-cs"/>
        </a:defRPr>
      </a:lvl1pPr>
      <a:lvl2pPr algn="l" rtl="0" eaLnBrk="1" fontAlgn="base" hangingPunct="1">
        <a:spcBef>
          <a:spcPct val="0"/>
        </a:spcBef>
        <a:spcAft>
          <a:spcPct val="0"/>
        </a:spcAft>
        <a:defRPr sz="2400" b="1">
          <a:solidFill>
            <a:schemeClr val="tx1"/>
          </a:solidFill>
          <a:latin typeface="黑体" pitchFamily="49" charset="-122"/>
          <a:ea typeface="黑体" pitchFamily="49" charset="-122"/>
          <a:cs typeface="宋体" charset="-122"/>
        </a:defRPr>
      </a:lvl2pPr>
      <a:lvl3pPr algn="l" rtl="0" eaLnBrk="1" fontAlgn="base" hangingPunct="1">
        <a:spcBef>
          <a:spcPct val="0"/>
        </a:spcBef>
        <a:spcAft>
          <a:spcPct val="0"/>
        </a:spcAft>
        <a:defRPr sz="2400" b="1">
          <a:solidFill>
            <a:schemeClr val="tx1"/>
          </a:solidFill>
          <a:latin typeface="黑体" pitchFamily="49" charset="-122"/>
          <a:ea typeface="黑体" pitchFamily="49" charset="-122"/>
          <a:cs typeface="宋体" charset="-122"/>
        </a:defRPr>
      </a:lvl3pPr>
      <a:lvl4pPr algn="l" rtl="0" eaLnBrk="1" fontAlgn="base" hangingPunct="1">
        <a:spcBef>
          <a:spcPct val="0"/>
        </a:spcBef>
        <a:spcAft>
          <a:spcPct val="0"/>
        </a:spcAft>
        <a:defRPr sz="2400" b="1">
          <a:solidFill>
            <a:schemeClr val="tx1"/>
          </a:solidFill>
          <a:latin typeface="黑体" pitchFamily="49" charset="-122"/>
          <a:ea typeface="黑体" pitchFamily="49" charset="-122"/>
          <a:cs typeface="宋体" charset="-122"/>
        </a:defRPr>
      </a:lvl4pPr>
      <a:lvl5pPr algn="l" rtl="0" eaLnBrk="1" fontAlgn="base" hangingPunct="1">
        <a:spcBef>
          <a:spcPct val="0"/>
        </a:spcBef>
        <a:spcAft>
          <a:spcPct val="0"/>
        </a:spcAft>
        <a:defRPr sz="2400" b="1">
          <a:solidFill>
            <a:schemeClr val="tx1"/>
          </a:solidFill>
          <a:latin typeface="黑体" pitchFamily="49" charset="-122"/>
          <a:ea typeface="黑体" pitchFamily="49" charset="-122"/>
          <a:cs typeface="宋体" charset="-122"/>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p:titleStyle>
    <p:bodyStyle>
      <a:lvl1pPr marL="257126" indent="-257126" algn="l" rtl="0" eaLnBrk="1" fontAlgn="base" hangingPunct="1">
        <a:spcBef>
          <a:spcPct val="20000"/>
        </a:spcBef>
        <a:spcAft>
          <a:spcPct val="0"/>
        </a:spcAft>
        <a:buClr>
          <a:srgbClr val="990000"/>
        </a:buClr>
        <a:buChar char="•"/>
        <a:defRPr sz="1800" b="1">
          <a:solidFill>
            <a:schemeClr val="tx1"/>
          </a:solidFill>
          <a:latin typeface="+mn-lt"/>
          <a:ea typeface="+mn-ea"/>
          <a:cs typeface="+mn-cs"/>
        </a:defRPr>
      </a:lvl1pPr>
      <a:lvl2pPr marL="557106" indent="-214273" algn="l" rtl="0" eaLnBrk="1" fontAlgn="base" hangingPunct="1">
        <a:spcBef>
          <a:spcPct val="20000"/>
        </a:spcBef>
        <a:spcAft>
          <a:spcPct val="0"/>
        </a:spcAft>
        <a:buFont typeface="Arial" charset="0"/>
        <a:buChar char="›"/>
        <a:defRPr sz="1500">
          <a:solidFill>
            <a:schemeClr val="tx1"/>
          </a:solidFill>
          <a:latin typeface="+mn-lt"/>
          <a:ea typeface="+mn-ea"/>
          <a:cs typeface="+mn-cs"/>
        </a:defRPr>
      </a:lvl2pPr>
      <a:lvl3pPr marL="857087" indent="-171418" algn="l" rtl="0" eaLnBrk="1" fontAlgn="base" hangingPunct="1">
        <a:spcBef>
          <a:spcPct val="20000"/>
        </a:spcBef>
        <a:spcAft>
          <a:spcPct val="0"/>
        </a:spcAft>
        <a:buFont typeface="FrutigerNext LT Medium" charset="0"/>
        <a:buChar char="»"/>
        <a:defRPr>
          <a:solidFill>
            <a:schemeClr val="tx1"/>
          </a:solidFill>
          <a:latin typeface="+mn-lt"/>
          <a:ea typeface="+mn-ea"/>
          <a:cs typeface="+mn-cs"/>
        </a:defRPr>
      </a:lvl3pPr>
      <a:lvl4pPr marL="1199920" indent="-171418" algn="l" rtl="0" eaLnBrk="1" fontAlgn="base" hangingPunct="1">
        <a:spcBef>
          <a:spcPct val="20000"/>
        </a:spcBef>
        <a:spcAft>
          <a:spcPct val="0"/>
        </a:spcAft>
        <a:buChar char="–"/>
        <a:defRPr sz="1200">
          <a:solidFill>
            <a:schemeClr val="tx1"/>
          </a:solidFill>
          <a:latin typeface="+mn-lt"/>
          <a:ea typeface="+mn-ea"/>
          <a:cs typeface="+mn-cs"/>
        </a:defRPr>
      </a:lvl4pPr>
      <a:lvl5pPr marL="1542755"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5pPr>
      <a:lvl6pPr marL="1885589"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6pPr>
      <a:lvl7pPr marL="2228423"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7pPr>
      <a:lvl8pPr marL="2571258"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8pPr>
      <a:lvl9pPr marL="2914094"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9pPr>
    </p:bodyStyle>
    <p:otherStyle>
      <a:defPPr>
        <a:defRPr lang="zh-CN"/>
      </a:defPPr>
      <a:lvl1pPr marL="0" algn="l" defTabSz="685669" rtl="0" eaLnBrk="1" latinLnBrk="0" hangingPunct="1">
        <a:defRPr sz="1350" kern="1200">
          <a:solidFill>
            <a:schemeClr val="tx1"/>
          </a:solidFill>
          <a:latin typeface="+mn-lt"/>
          <a:ea typeface="+mn-ea"/>
          <a:cs typeface="+mn-cs"/>
        </a:defRPr>
      </a:lvl1pPr>
      <a:lvl2pPr marL="342833" algn="l" defTabSz="685669" rtl="0" eaLnBrk="1" latinLnBrk="0" hangingPunct="1">
        <a:defRPr sz="1350" kern="1200">
          <a:solidFill>
            <a:schemeClr val="tx1"/>
          </a:solidFill>
          <a:latin typeface="+mn-lt"/>
          <a:ea typeface="+mn-ea"/>
          <a:cs typeface="+mn-cs"/>
        </a:defRPr>
      </a:lvl2pPr>
      <a:lvl3pPr marL="685669" algn="l" defTabSz="685669" rtl="0" eaLnBrk="1" latinLnBrk="0" hangingPunct="1">
        <a:defRPr sz="1350" kern="1200">
          <a:solidFill>
            <a:schemeClr val="tx1"/>
          </a:solidFill>
          <a:latin typeface="+mn-lt"/>
          <a:ea typeface="+mn-ea"/>
          <a:cs typeface="+mn-cs"/>
        </a:defRPr>
      </a:lvl3pPr>
      <a:lvl4pPr marL="1028504" algn="l" defTabSz="685669" rtl="0" eaLnBrk="1" latinLnBrk="0" hangingPunct="1">
        <a:defRPr sz="1350" kern="1200">
          <a:solidFill>
            <a:schemeClr val="tx1"/>
          </a:solidFill>
          <a:latin typeface="+mn-lt"/>
          <a:ea typeface="+mn-ea"/>
          <a:cs typeface="+mn-cs"/>
        </a:defRPr>
      </a:lvl4pPr>
      <a:lvl5pPr marL="1371338" algn="l" defTabSz="685669" rtl="0" eaLnBrk="1" latinLnBrk="0" hangingPunct="1">
        <a:defRPr sz="1350" kern="1200">
          <a:solidFill>
            <a:schemeClr val="tx1"/>
          </a:solidFill>
          <a:latin typeface="+mn-lt"/>
          <a:ea typeface="+mn-ea"/>
          <a:cs typeface="+mn-cs"/>
        </a:defRPr>
      </a:lvl5pPr>
      <a:lvl6pPr marL="1714172" algn="l" defTabSz="685669" rtl="0" eaLnBrk="1" latinLnBrk="0" hangingPunct="1">
        <a:defRPr sz="1350" kern="1200">
          <a:solidFill>
            <a:schemeClr val="tx1"/>
          </a:solidFill>
          <a:latin typeface="+mn-lt"/>
          <a:ea typeface="+mn-ea"/>
          <a:cs typeface="+mn-cs"/>
        </a:defRPr>
      </a:lvl6pPr>
      <a:lvl7pPr marL="2057006" algn="l" defTabSz="685669" rtl="0" eaLnBrk="1" latinLnBrk="0" hangingPunct="1">
        <a:defRPr sz="1350" kern="1200">
          <a:solidFill>
            <a:schemeClr val="tx1"/>
          </a:solidFill>
          <a:latin typeface="+mn-lt"/>
          <a:ea typeface="+mn-ea"/>
          <a:cs typeface="+mn-cs"/>
        </a:defRPr>
      </a:lvl7pPr>
      <a:lvl8pPr marL="2399840" algn="l" defTabSz="685669" rtl="0" eaLnBrk="1" latinLnBrk="0" hangingPunct="1">
        <a:defRPr sz="1350" kern="1200">
          <a:solidFill>
            <a:schemeClr val="tx1"/>
          </a:solidFill>
          <a:latin typeface="+mn-lt"/>
          <a:ea typeface="+mn-ea"/>
          <a:cs typeface="+mn-cs"/>
        </a:defRPr>
      </a:lvl8pPr>
      <a:lvl9pPr marL="2742674" algn="l" defTabSz="685669"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83" name="组合 82"/>
          <p:cNvGrpSpPr/>
          <p:nvPr userDrawn="1"/>
        </p:nvGrpSpPr>
        <p:grpSpPr>
          <a:xfrm>
            <a:off x="3" y="4847670"/>
            <a:ext cx="6866189" cy="297790"/>
            <a:chOff x="-2767110" y="4763681"/>
            <a:chExt cx="11916027" cy="387603"/>
          </a:xfrm>
          <a:solidFill>
            <a:schemeClr val="bg1">
              <a:lumMod val="95000"/>
            </a:schemeClr>
          </a:solidFill>
        </p:grpSpPr>
        <p:sp>
          <p:nvSpPr>
            <p:cNvPr id="84" name="任意多边形 83"/>
            <p:cNvSpPr/>
            <p:nvPr userDrawn="1"/>
          </p:nvSpPr>
          <p:spPr bwMode="auto">
            <a:xfrm>
              <a:off x="-2767110" y="4763681"/>
              <a:ext cx="10202801" cy="387603"/>
            </a:xfrm>
            <a:custGeom>
              <a:avLst/>
              <a:gdLst>
                <a:gd name="connsiteX0" fmla="*/ 0 w 8001381"/>
                <a:gd name="connsiteY0" fmla="*/ 25400 h 430533"/>
                <a:gd name="connsiteX1" fmla="*/ 7467600 w 8001381"/>
                <a:gd name="connsiteY1" fmla="*/ 0 h 430533"/>
                <a:gd name="connsiteX2" fmla="*/ 7391400 w 8001381"/>
                <a:gd name="connsiteY2" fmla="*/ 215900 h 430533"/>
                <a:gd name="connsiteX3" fmla="*/ 7315200 w 8001381"/>
                <a:gd name="connsiteY3" fmla="*/ 419100 h 430533"/>
                <a:gd name="connsiteX4" fmla="*/ 0 w 8001381"/>
                <a:gd name="connsiteY4" fmla="*/ 406400 h 430533"/>
                <a:gd name="connsiteX5" fmla="*/ 0 w 8001381"/>
                <a:gd name="connsiteY5" fmla="*/ 406400 h 430533"/>
                <a:gd name="connsiteX0" fmla="*/ 0 w 8001381"/>
                <a:gd name="connsiteY0" fmla="*/ 25400 h 430533"/>
                <a:gd name="connsiteX1" fmla="*/ 7467600 w 8001381"/>
                <a:gd name="connsiteY1" fmla="*/ 0 h 430533"/>
                <a:gd name="connsiteX2" fmla="*/ 7391400 w 8001381"/>
                <a:gd name="connsiteY2" fmla="*/ 215900 h 430533"/>
                <a:gd name="connsiteX3" fmla="*/ 7315200 w 8001381"/>
                <a:gd name="connsiteY3" fmla="*/ 419100 h 430533"/>
                <a:gd name="connsiteX4" fmla="*/ 0 w 8001381"/>
                <a:gd name="connsiteY4" fmla="*/ 406400 h 430533"/>
                <a:gd name="connsiteX5" fmla="*/ 0 w 8001381"/>
                <a:gd name="connsiteY5" fmla="*/ 406400 h 430533"/>
                <a:gd name="connsiteX0" fmla="*/ 0 w 8001381"/>
                <a:gd name="connsiteY0" fmla="*/ 25400 h 419100"/>
                <a:gd name="connsiteX1" fmla="*/ 7467600 w 8001381"/>
                <a:gd name="connsiteY1" fmla="*/ 0 h 419100"/>
                <a:gd name="connsiteX2" fmla="*/ 7391400 w 8001381"/>
                <a:gd name="connsiteY2" fmla="*/ 215900 h 419100"/>
                <a:gd name="connsiteX3" fmla="*/ 7315200 w 8001381"/>
                <a:gd name="connsiteY3" fmla="*/ 419100 h 419100"/>
                <a:gd name="connsiteX4" fmla="*/ 0 w 8001381"/>
                <a:gd name="connsiteY4" fmla="*/ 406400 h 419100"/>
                <a:gd name="connsiteX5" fmla="*/ 0 w 8001381"/>
                <a:gd name="connsiteY5" fmla="*/ 406400 h 419100"/>
                <a:gd name="connsiteX0" fmla="*/ 0 w 8001381"/>
                <a:gd name="connsiteY0" fmla="*/ 25400 h 419100"/>
                <a:gd name="connsiteX1" fmla="*/ 7467600 w 8001381"/>
                <a:gd name="connsiteY1" fmla="*/ 0 h 419100"/>
                <a:gd name="connsiteX2" fmla="*/ 7391400 w 8001381"/>
                <a:gd name="connsiteY2" fmla="*/ 215900 h 419100"/>
                <a:gd name="connsiteX3" fmla="*/ 7315200 w 8001381"/>
                <a:gd name="connsiteY3" fmla="*/ 419100 h 419100"/>
                <a:gd name="connsiteX4" fmla="*/ 0 w 8001381"/>
                <a:gd name="connsiteY4" fmla="*/ 406400 h 419100"/>
                <a:gd name="connsiteX5" fmla="*/ 0 w 8001381"/>
                <a:gd name="connsiteY5" fmla="*/ 406400 h 419100"/>
                <a:gd name="connsiteX0" fmla="*/ 0 w 8000535"/>
                <a:gd name="connsiteY0" fmla="*/ 25400 h 419100"/>
                <a:gd name="connsiteX1" fmla="*/ 7467600 w 8000535"/>
                <a:gd name="connsiteY1" fmla="*/ 0 h 419100"/>
                <a:gd name="connsiteX2" fmla="*/ 7391400 w 8000535"/>
                <a:gd name="connsiteY2" fmla="*/ 215900 h 419100"/>
                <a:gd name="connsiteX3" fmla="*/ 7339123 w 8000535"/>
                <a:gd name="connsiteY3" fmla="*/ 419100 h 419100"/>
                <a:gd name="connsiteX4" fmla="*/ 0 w 8000535"/>
                <a:gd name="connsiteY4" fmla="*/ 406400 h 419100"/>
                <a:gd name="connsiteX5" fmla="*/ 0 w 8000535"/>
                <a:gd name="connsiteY5" fmla="*/ 406400 h 419100"/>
                <a:gd name="connsiteX0" fmla="*/ 0 w 8005659"/>
                <a:gd name="connsiteY0" fmla="*/ 25400 h 419100"/>
                <a:gd name="connsiteX1" fmla="*/ 7467600 w 8005659"/>
                <a:gd name="connsiteY1" fmla="*/ 0 h 419100"/>
                <a:gd name="connsiteX2" fmla="*/ 7407349 w 8005659"/>
                <a:gd name="connsiteY2" fmla="*/ 229191 h 419100"/>
                <a:gd name="connsiteX3" fmla="*/ 7339123 w 8005659"/>
                <a:gd name="connsiteY3" fmla="*/ 419100 h 419100"/>
                <a:gd name="connsiteX4" fmla="*/ 0 w 8005659"/>
                <a:gd name="connsiteY4" fmla="*/ 406400 h 419100"/>
                <a:gd name="connsiteX5" fmla="*/ 0 w 8005659"/>
                <a:gd name="connsiteY5" fmla="*/ 406400 h 419100"/>
                <a:gd name="connsiteX0" fmla="*/ 0 w 7467600"/>
                <a:gd name="connsiteY0" fmla="*/ 25400 h 419100"/>
                <a:gd name="connsiteX1" fmla="*/ 7467600 w 7467600"/>
                <a:gd name="connsiteY1" fmla="*/ 0 h 419100"/>
                <a:gd name="connsiteX2" fmla="*/ 7407349 w 7467600"/>
                <a:gd name="connsiteY2" fmla="*/ 229191 h 419100"/>
                <a:gd name="connsiteX3" fmla="*/ 7339123 w 7467600"/>
                <a:gd name="connsiteY3" fmla="*/ 419100 h 419100"/>
                <a:gd name="connsiteX4" fmla="*/ 0 w 7467600"/>
                <a:gd name="connsiteY4" fmla="*/ 406400 h 419100"/>
                <a:gd name="connsiteX5" fmla="*/ 0 w 7467600"/>
                <a:gd name="connsiteY5" fmla="*/ 406400 h 419100"/>
                <a:gd name="connsiteX0" fmla="*/ 0 w 7441018"/>
                <a:gd name="connsiteY0" fmla="*/ 0 h 393700"/>
                <a:gd name="connsiteX1" fmla="*/ 7441018 w 7441018"/>
                <a:gd name="connsiteY1" fmla="*/ 1181 h 393700"/>
                <a:gd name="connsiteX2" fmla="*/ 7407349 w 7441018"/>
                <a:gd name="connsiteY2" fmla="*/ 203791 h 393700"/>
                <a:gd name="connsiteX3" fmla="*/ 7339123 w 7441018"/>
                <a:gd name="connsiteY3" fmla="*/ 393700 h 393700"/>
                <a:gd name="connsiteX4" fmla="*/ 0 w 7441018"/>
                <a:gd name="connsiteY4" fmla="*/ 381000 h 393700"/>
                <a:gd name="connsiteX5" fmla="*/ 0 w 7441018"/>
                <a:gd name="connsiteY5" fmla="*/ 381000 h 393700"/>
                <a:gd name="connsiteX0" fmla="*/ 0 w 7441018"/>
                <a:gd name="connsiteY0" fmla="*/ 0 h 393700"/>
                <a:gd name="connsiteX1" fmla="*/ 7441018 w 7441018"/>
                <a:gd name="connsiteY1" fmla="*/ 1181 h 393700"/>
                <a:gd name="connsiteX2" fmla="*/ 7407349 w 7441018"/>
                <a:gd name="connsiteY2" fmla="*/ 203791 h 393700"/>
                <a:gd name="connsiteX3" fmla="*/ 7339123 w 7441018"/>
                <a:gd name="connsiteY3" fmla="*/ 393700 h 393700"/>
                <a:gd name="connsiteX4" fmla="*/ 0 w 7441018"/>
                <a:gd name="connsiteY4" fmla="*/ 381000 h 393700"/>
                <a:gd name="connsiteX5" fmla="*/ 0 w 7441018"/>
                <a:gd name="connsiteY5" fmla="*/ 381000 h 393700"/>
                <a:gd name="connsiteX0" fmla="*/ 0 w 7441018"/>
                <a:gd name="connsiteY0" fmla="*/ 0 h 393700"/>
                <a:gd name="connsiteX1" fmla="*/ 7441018 w 7441018"/>
                <a:gd name="connsiteY1" fmla="*/ 1181 h 393700"/>
                <a:gd name="connsiteX2" fmla="*/ 7407349 w 7441018"/>
                <a:gd name="connsiteY2" fmla="*/ 203791 h 393700"/>
                <a:gd name="connsiteX3" fmla="*/ 7339123 w 7441018"/>
                <a:gd name="connsiteY3" fmla="*/ 393700 h 393700"/>
                <a:gd name="connsiteX4" fmla="*/ 0 w 7441018"/>
                <a:gd name="connsiteY4" fmla="*/ 381000 h 393700"/>
                <a:gd name="connsiteX5" fmla="*/ 0 w 7441018"/>
                <a:gd name="connsiteY5" fmla="*/ 381000 h 393700"/>
                <a:gd name="connsiteX0" fmla="*/ 0 w 7441018"/>
                <a:gd name="connsiteY0" fmla="*/ 0 h 393700"/>
                <a:gd name="connsiteX1" fmla="*/ 7441018 w 7441018"/>
                <a:gd name="connsiteY1" fmla="*/ 1181 h 393700"/>
                <a:gd name="connsiteX2" fmla="*/ 7407349 w 7441018"/>
                <a:gd name="connsiteY2" fmla="*/ 203791 h 393700"/>
                <a:gd name="connsiteX3" fmla="*/ 7339123 w 7441018"/>
                <a:gd name="connsiteY3" fmla="*/ 393700 h 393700"/>
                <a:gd name="connsiteX4" fmla="*/ 0 w 7441018"/>
                <a:gd name="connsiteY4" fmla="*/ 381000 h 393700"/>
                <a:gd name="connsiteX5" fmla="*/ 0 w 7441018"/>
                <a:gd name="connsiteY5" fmla="*/ 381000 h 393700"/>
                <a:gd name="connsiteX0" fmla="*/ 0 w 7441018"/>
                <a:gd name="connsiteY0" fmla="*/ 0 h 393700"/>
                <a:gd name="connsiteX1" fmla="*/ 7441018 w 7441018"/>
                <a:gd name="connsiteY1" fmla="*/ 1181 h 393700"/>
                <a:gd name="connsiteX2" fmla="*/ 7407349 w 7441018"/>
                <a:gd name="connsiteY2" fmla="*/ 203791 h 393700"/>
                <a:gd name="connsiteX3" fmla="*/ 7339123 w 7441018"/>
                <a:gd name="connsiteY3" fmla="*/ 393700 h 393700"/>
                <a:gd name="connsiteX4" fmla="*/ 0 w 7441018"/>
                <a:gd name="connsiteY4" fmla="*/ 381000 h 393700"/>
                <a:gd name="connsiteX5" fmla="*/ 0 w 7441018"/>
                <a:gd name="connsiteY5" fmla="*/ 381000 h 393700"/>
                <a:gd name="connsiteX6" fmla="*/ 0 w 7441018"/>
                <a:gd name="connsiteY6" fmla="*/ 0 h 393700"/>
                <a:gd name="connsiteX0" fmla="*/ 14748 w 7441018"/>
                <a:gd name="connsiteY0" fmla="*/ 6193 h 392519"/>
                <a:gd name="connsiteX1" fmla="*/ 7441018 w 7441018"/>
                <a:gd name="connsiteY1" fmla="*/ 0 h 392519"/>
                <a:gd name="connsiteX2" fmla="*/ 7407349 w 7441018"/>
                <a:gd name="connsiteY2" fmla="*/ 202610 h 392519"/>
                <a:gd name="connsiteX3" fmla="*/ 7339123 w 7441018"/>
                <a:gd name="connsiteY3" fmla="*/ 392519 h 392519"/>
                <a:gd name="connsiteX4" fmla="*/ 0 w 7441018"/>
                <a:gd name="connsiteY4" fmla="*/ 379819 h 392519"/>
                <a:gd name="connsiteX5" fmla="*/ 0 w 7441018"/>
                <a:gd name="connsiteY5" fmla="*/ 379819 h 392519"/>
                <a:gd name="connsiteX6" fmla="*/ 14748 w 7441018"/>
                <a:gd name="connsiteY6" fmla="*/ 6193 h 392519"/>
                <a:gd name="connsiteX0" fmla="*/ 543943 w 7970213"/>
                <a:gd name="connsiteY0" fmla="*/ 6193 h 392519"/>
                <a:gd name="connsiteX1" fmla="*/ 7970213 w 7970213"/>
                <a:gd name="connsiteY1" fmla="*/ 0 h 392519"/>
                <a:gd name="connsiteX2" fmla="*/ 7936544 w 7970213"/>
                <a:gd name="connsiteY2" fmla="*/ 202610 h 392519"/>
                <a:gd name="connsiteX3" fmla="*/ 7868318 w 7970213"/>
                <a:gd name="connsiteY3" fmla="*/ 392519 h 392519"/>
                <a:gd name="connsiteX4" fmla="*/ 529195 w 7970213"/>
                <a:gd name="connsiteY4" fmla="*/ 379819 h 392519"/>
                <a:gd name="connsiteX5" fmla="*/ 585731 w 7970213"/>
                <a:gd name="connsiteY5" fmla="*/ 330658 h 392519"/>
                <a:gd name="connsiteX6" fmla="*/ 543943 w 7970213"/>
                <a:gd name="connsiteY6" fmla="*/ 6193 h 392519"/>
                <a:gd name="connsiteX0" fmla="*/ 930214 w 8356484"/>
                <a:gd name="connsiteY0" fmla="*/ 6193 h 392519"/>
                <a:gd name="connsiteX1" fmla="*/ 8356484 w 8356484"/>
                <a:gd name="connsiteY1" fmla="*/ 0 h 392519"/>
                <a:gd name="connsiteX2" fmla="*/ 8322815 w 8356484"/>
                <a:gd name="connsiteY2" fmla="*/ 202610 h 392519"/>
                <a:gd name="connsiteX3" fmla="*/ 8254589 w 8356484"/>
                <a:gd name="connsiteY3" fmla="*/ 392519 h 392519"/>
                <a:gd name="connsiteX4" fmla="*/ 915466 w 8356484"/>
                <a:gd name="connsiteY4" fmla="*/ 379819 h 392519"/>
                <a:gd name="connsiteX5" fmla="*/ 930214 w 8356484"/>
                <a:gd name="connsiteY5" fmla="*/ 6193 h 392519"/>
                <a:gd name="connsiteX0" fmla="*/ 553382 w 7979652"/>
                <a:gd name="connsiteY0" fmla="*/ 6193 h 392519"/>
                <a:gd name="connsiteX1" fmla="*/ 7979652 w 7979652"/>
                <a:gd name="connsiteY1" fmla="*/ 0 h 392519"/>
                <a:gd name="connsiteX2" fmla="*/ 7945983 w 7979652"/>
                <a:gd name="connsiteY2" fmla="*/ 202610 h 392519"/>
                <a:gd name="connsiteX3" fmla="*/ 7877757 w 7979652"/>
                <a:gd name="connsiteY3" fmla="*/ 392519 h 392519"/>
                <a:gd name="connsiteX4" fmla="*/ 538634 w 7979652"/>
                <a:gd name="connsiteY4" fmla="*/ 379819 h 392519"/>
                <a:gd name="connsiteX5" fmla="*/ 553382 w 7979652"/>
                <a:gd name="connsiteY5" fmla="*/ 6193 h 392519"/>
                <a:gd name="connsiteX0" fmla="*/ 14748 w 7441018"/>
                <a:gd name="connsiteY0" fmla="*/ 6193 h 392519"/>
                <a:gd name="connsiteX1" fmla="*/ 7441018 w 7441018"/>
                <a:gd name="connsiteY1" fmla="*/ 0 h 392519"/>
                <a:gd name="connsiteX2" fmla="*/ 7407349 w 7441018"/>
                <a:gd name="connsiteY2" fmla="*/ 202610 h 392519"/>
                <a:gd name="connsiteX3" fmla="*/ 7339123 w 7441018"/>
                <a:gd name="connsiteY3" fmla="*/ 392519 h 392519"/>
                <a:gd name="connsiteX4" fmla="*/ 0 w 7441018"/>
                <a:gd name="connsiteY4" fmla="*/ 379819 h 392519"/>
                <a:gd name="connsiteX5" fmla="*/ 14748 w 7441018"/>
                <a:gd name="connsiteY5" fmla="*/ 6193 h 392519"/>
                <a:gd name="connsiteX0" fmla="*/ 4916 w 7431186"/>
                <a:gd name="connsiteY0" fmla="*/ 6193 h 392519"/>
                <a:gd name="connsiteX1" fmla="*/ 7431186 w 7431186"/>
                <a:gd name="connsiteY1" fmla="*/ 0 h 392519"/>
                <a:gd name="connsiteX2" fmla="*/ 7397517 w 7431186"/>
                <a:gd name="connsiteY2" fmla="*/ 202610 h 392519"/>
                <a:gd name="connsiteX3" fmla="*/ 7329291 w 7431186"/>
                <a:gd name="connsiteY3" fmla="*/ 392519 h 392519"/>
                <a:gd name="connsiteX4" fmla="*/ 0 w 7431186"/>
                <a:gd name="connsiteY4" fmla="*/ 382277 h 392519"/>
                <a:gd name="connsiteX5" fmla="*/ 4916 w 7431186"/>
                <a:gd name="connsiteY5" fmla="*/ 6193 h 392519"/>
                <a:gd name="connsiteX0" fmla="*/ 4916 w 7431186"/>
                <a:gd name="connsiteY0" fmla="*/ 6193 h 392519"/>
                <a:gd name="connsiteX1" fmla="*/ 7431186 w 7431186"/>
                <a:gd name="connsiteY1" fmla="*/ 0 h 392519"/>
                <a:gd name="connsiteX2" fmla="*/ 7397517 w 7431186"/>
                <a:gd name="connsiteY2" fmla="*/ 202610 h 392519"/>
                <a:gd name="connsiteX3" fmla="*/ 7329291 w 7431186"/>
                <a:gd name="connsiteY3" fmla="*/ 392519 h 392519"/>
                <a:gd name="connsiteX4" fmla="*/ 0 w 7431186"/>
                <a:gd name="connsiteY4" fmla="*/ 382277 h 392519"/>
                <a:gd name="connsiteX5" fmla="*/ 4916 w 7431186"/>
                <a:gd name="connsiteY5" fmla="*/ 6193 h 392519"/>
                <a:gd name="connsiteX0" fmla="*/ 4916 w 7431186"/>
                <a:gd name="connsiteY0" fmla="*/ 6193 h 387603"/>
                <a:gd name="connsiteX1" fmla="*/ 7431186 w 7431186"/>
                <a:gd name="connsiteY1" fmla="*/ 0 h 387603"/>
                <a:gd name="connsiteX2" fmla="*/ 7397517 w 7431186"/>
                <a:gd name="connsiteY2" fmla="*/ 202610 h 387603"/>
                <a:gd name="connsiteX3" fmla="*/ 7331749 w 7431186"/>
                <a:gd name="connsiteY3" fmla="*/ 387603 h 387603"/>
                <a:gd name="connsiteX4" fmla="*/ 0 w 7431186"/>
                <a:gd name="connsiteY4" fmla="*/ 382277 h 387603"/>
                <a:gd name="connsiteX5" fmla="*/ 4916 w 7431186"/>
                <a:gd name="connsiteY5" fmla="*/ 6193 h 387603"/>
                <a:gd name="connsiteX0" fmla="*/ 4916 w 7438560"/>
                <a:gd name="connsiteY0" fmla="*/ 6193 h 387603"/>
                <a:gd name="connsiteX1" fmla="*/ 7438560 w 7438560"/>
                <a:gd name="connsiteY1" fmla="*/ 0 h 387603"/>
                <a:gd name="connsiteX2" fmla="*/ 7397517 w 7438560"/>
                <a:gd name="connsiteY2" fmla="*/ 202610 h 387603"/>
                <a:gd name="connsiteX3" fmla="*/ 7331749 w 7438560"/>
                <a:gd name="connsiteY3" fmla="*/ 387603 h 387603"/>
                <a:gd name="connsiteX4" fmla="*/ 0 w 7438560"/>
                <a:gd name="connsiteY4" fmla="*/ 382277 h 387603"/>
                <a:gd name="connsiteX5" fmla="*/ 4916 w 7438560"/>
                <a:gd name="connsiteY5" fmla="*/ 6193 h 387603"/>
                <a:gd name="connsiteX0" fmla="*/ 4916 w 7438560"/>
                <a:gd name="connsiteY0" fmla="*/ 6193 h 387603"/>
                <a:gd name="connsiteX1" fmla="*/ 7438560 w 7438560"/>
                <a:gd name="connsiteY1" fmla="*/ 0 h 387603"/>
                <a:gd name="connsiteX2" fmla="*/ 7397517 w 7438560"/>
                <a:gd name="connsiteY2" fmla="*/ 202610 h 387603"/>
                <a:gd name="connsiteX3" fmla="*/ 7331749 w 7438560"/>
                <a:gd name="connsiteY3" fmla="*/ 387603 h 387603"/>
                <a:gd name="connsiteX4" fmla="*/ 0 w 7438560"/>
                <a:gd name="connsiteY4" fmla="*/ 382277 h 387603"/>
                <a:gd name="connsiteX5" fmla="*/ 4916 w 7438560"/>
                <a:gd name="connsiteY5" fmla="*/ 6193 h 38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38560" h="387603">
                  <a:moveTo>
                    <a:pt x="4916" y="6193"/>
                  </a:moveTo>
                  <a:lnTo>
                    <a:pt x="7438560" y="0"/>
                  </a:lnTo>
                  <a:cubicBezTo>
                    <a:pt x="7426442" y="98388"/>
                    <a:pt x="7415319" y="138010"/>
                    <a:pt x="7397517" y="202610"/>
                  </a:cubicBezTo>
                  <a:cubicBezTo>
                    <a:pt x="7379715" y="267210"/>
                    <a:pt x="7364829" y="305347"/>
                    <a:pt x="7331749" y="387603"/>
                  </a:cubicBezTo>
                  <a:lnTo>
                    <a:pt x="0" y="382277"/>
                  </a:lnTo>
                  <a:cubicBezTo>
                    <a:pt x="2458" y="195464"/>
                    <a:pt x="6069" y="130948"/>
                    <a:pt x="4916" y="6193"/>
                  </a:cubicBezTo>
                  <a:close/>
                </a:path>
              </a:pathLst>
            </a:custGeom>
            <a:grpFill/>
            <a:ln>
              <a:noFill/>
            </a:ln>
            <a:effectLst/>
            <a:extLst/>
          </p:spPr>
          <p:txBody>
            <a:bodyPr rtlCol="0" anchor="ctr"/>
            <a:lstStyle/>
            <a:p>
              <a:pPr algn="ctr"/>
              <a:endParaRPr lang="zh-CN" altLang="en-US">
                <a:latin typeface="Arial"/>
              </a:endParaRPr>
            </a:p>
          </p:txBody>
        </p:sp>
        <p:sp>
          <p:nvSpPr>
            <p:cNvPr id="85" name="任意多边形 84"/>
            <p:cNvSpPr/>
            <p:nvPr userDrawn="1"/>
          </p:nvSpPr>
          <p:spPr bwMode="auto">
            <a:xfrm>
              <a:off x="7371736" y="4766188"/>
              <a:ext cx="1777181" cy="383458"/>
            </a:xfrm>
            <a:custGeom>
              <a:avLst/>
              <a:gdLst>
                <a:gd name="connsiteX0" fmla="*/ 6590 w 1956041"/>
                <a:gd name="connsiteY0" fmla="*/ 426614 h 517563"/>
                <a:gd name="connsiteX1" fmla="*/ 70500 w 1956041"/>
                <a:gd name="connsiteY1" fmla="*/ 205388 h 517563"/>
                <a:gd name="connsiteX2" fmla="*/ 141784 w 1956041"/>
                <a:gd name="connsiteY2" fmla="*/ 40698 h 517563"/>
                <a:gd name="connsiteX3" fmla="*/ 1778855 w 1956041"/>
                <a:gd name="connsiteY3" fmla="*/ 33324 h 517563"/>
                <a:gd name="connsiteX4" fmla="*/ 1781313 w 1956041"/>
                <a:gd name="connsiteY4" fmla="*/ 424156 h 517563"/>
                <a:gd name="connsiteX5" fmla="*/ 621107 w 1956041"/>
                <a:gd name="connsiteY5" fmla="*/ 517563 h 517563"/>
                <a:gd name="connsiteX0" fmla="*/ 6590 w 1956041"/>
                <a:gd name="connsiteY0" fmla="*/ 426614 h 426614"/>
                <a:gd name="connsiteX1" fmla="*/ 70500 w 1956041"/>
                <a:gd name="connsiteY1" fmla="*/ 205388 h 426614"/>
                <a:gd name="connsiteX2" fmla="*/ 141784 w 1956041"/>
                <a:gd name="connsiteY2" fmla="*/ 40698 h 426614"/>
                <a:gd name="connsiteX3" fmla="*/ 1778855 w 1956041"/>
                <a:gd name="connsiteY3" fmla="*/ 33324 h 426614"/>
                <a:gd name="connsiteX4" fmla="*/ 1781313 w 1956041"/>
                <a:gd name="connsiteY4" fmla="*/ 424156 h 426614"/>
                <a:gd name="connsiteX0" fmla="*/ 6590 w 1956041"/>
                <a:gd name="connsiteY0" fmla="*/ 426614 h 426614"/>
                <a:gd name="connsiteX1" fmla="*/ 70500 w 1956041"/>
                <a:gd name="connsiteY1" fmla="*/ 205388 h 426614"/>
                <a:gd name="connsiteX2" fmla="*/ 141784 w 1956041"/>
                <a:gd name="connsiteY2" fmla="*/ 40698 h 426614"/>
                <a:gd name="connsiteX3" fmla="*/ 1778855 w 1956041"/>
                <a:gd name="connsiteY3" fmla="*/ 33324 h 426614"/>
                <a:gd name="connsiteX4" fmla="*/ 1781313 w 1956041"/>
                <a:gd name="connsiteY4" fmla="*/ 424156 h 426614"/>
                <a:gd name="connsiteX5" fmla="*/ 6590 w 1956041"/>
                <a:gd name="connsiteY5" fmla="*/ 426614 h 426614"/>
                <a:gd name="connsiteX0" fmla="*/ 6590 w 1956041"/>
                <a:gd name="connsiteY0" fmla="*/ 426614 h 426614"/>
                <a:gd name="connsiteX1" fmla="*/ 70500 w 1956041"/>
                <a:gd name="connsiteY1" fmla="*/ 205388 h 426614"/>
                <a:gd name="connsiteX2" fmla="*/ 141784 w 1956041"/>
                <a:gd name="connsiteY2" fmla="*/ 40698 h 426614"/>
                <a:gd name="connsiteX3" fmla="*/ 1778855 w 1956041"/>
                <a:gd name="connsiteY3" fmla="*/ 33324 h 426614"/>
                <a:gd name="connsiteX4" fmla="*/ 1781313 w 1956041"/>
                <a:gd name="connsiteY4" fmla="*/ 424156 h 426614"/>
                <a:gd name="connsiteX5" fmla="*/ 6590 w 1956041"/>
                <a:gd name="connsiteY5" fmla="*/ 426614 h 426614"/>
                <a:gd name="connsiteX0" fmla="*/ 6590 w 1900119"/>
                <a:gd name="connsiteY0" fmla="*/ 426614 h 426614"/>
                <a:gd name="connsiteX1" fmla="*/ 70500 w 1900119"/>
                <a:gd name="connsiteY1" fmla="*/ 205388 h 426614"/>
                <a:gd name="connsiteX2" fmla="*/ 141784 w 1900119"/>
                <a:gd name="connsiteY2" fmla="*/ 40698 h 426614"/>
                <a:gd name="connsiteX3" fmla="*/ 1778855 w 1900119"/>
                <a:gd name="connsiteY3" fmla="*/ 33324 h 426614"/>
                <a:gd name="connsiteX4" fmla="*/ 1781313 w 1900119"/>
                <a:gd name="connsiteY4" fmla="*/ 424156 h 426614"/>
                <a:gd name="connsiteX5" fmla="*/ 6590 w 1900119"/>
                <a:gd name="connsiteY5" fmla="*/ 426614 h 426614"/>
                <a:gd name="connsiteX0" fmla="*/ 6590 w 1900119"/>
                <a:gd name="connsiteY0" fmla="*/ 426614 h 426614"/>
                <a:gd name="connsiteX1" fmla="*/ 70500 w 1900119"/>
                <a:gd name="connsiteY1" fmla="*/ 205388 h 426614"/>
                <a:gd name="connsiteX2" fmla="*/ 141784 w 1900119"/>
                <a:gd name="connsiteY2" fmla="*/ 40698 h 426614"/>
                <a:gd name="connsiteX3" fmla="*/ 1778855 w 1900119"/>
                <a:gd name="connsiteY3" fmla="*/ 33324 h 426614"/>
                <a:gd name="connsiteX4" fmla="*/ 1781313 w 1900119"/>
                <a:gd name="connsiteY4" fmla="*/ 424156 h 426614"/>
                <a:gd name="connsiteX5" fmla="*/ 6590 w 1900119"/>
                <a:gd name="connsiteY5" fmla="*/ 426614 h 426614"/>
                <a:gd name="connsiteX0" fmla="*/ 6590 w 1781313"/>
                <a:gd name="connsiteY0" fmla="*/ 426614 h 426614"/>
                <a:gd name="connsiteX1" fmla="*/ 70500 w 1781313"/>
                <a:gd name="connsiteY1" fmla="*/ 205388 h 426614"/>
                <a:gd name="connsiteX2" fmla="*/ 141784 w 1781313"/>
                <a:gd name="connsiteY2" fmla="*/ 40698 h 426614"/>
                <a:gd name="connsiteX3" fmla="*/ 1778855 w 1781313"/>
                <a:gd name="connsiteY3" fmla="*/ 33324 h 426614"/>
                <a:gd name="connsiteX4" fmla="*/ 1781313 w 1781313"/>
                <a:gd name="connsiteY4" fmla="*/ 424156 h 426614"/>
                <a:gd name="connsiteX5" fmla="*/ 6590 w 1781313"/>
                <a:gd name="connsiteY5" fmla="*/ 426614 h 426614"/>
                <a:gd name="connsiteX0" fmla="*/ 6590 w 1783771"/>
                <a:gd name="connsiteY0" fmla="*/ 426614 h 426614"/>
                <a:gd name="connsiteX1" fmla="*/ 70500 w 1783771"/>
                <a:gd name="connsiteY1" fmla="*/ 205388 h 426614"/>
                <a:gd name="connsiteX2" fmla="*/ 141784 w 1783771"/>
                <a:gd name="connsiteY2" fmla="*/ 40698 h 426614"/>
                <a:gd name="connsiteX3" fmla="*/ 1778855 w 1783771"/>
                <a:gd name="connsiteY3" fmla="*/ 33324 h 426614"/>
                <a:gd name="connsiteX4" fmla="*/ 1783771 w 1783771"/>
                <a:gd name="connsiteY4" fmla="*/ 424156 h 426614"/>
                <a:gd name="connsiteX5" fmla="*/ 6590 w 1783771"/>
                <a:gd name="connsiteY5" fmla="*/ 426614 h 426614"/>
                <a:gd name="connsiteX0" fmla="*/ 6590 w 1783771"/>
                <a:gd name="connsiteY0" fmla="*/ 418151 h 418151"/>
                <a:gd name="connsiteX1" fmla="*/ 70500 w 1783771"/>
                <a:gd name="connsiteY1" fmla="*/ 196925 h 418151"/>
                <a:gd name="connsiteX2" fmla="*/ 141784 w 1783771"/>
                <a:gd name="connsiteY2" fmla="*/ 32235 h 418151"/>
                <a:gd name="connsiteX3" fmla="*/ 1778855 w 1783771"/>
                <a:gd name="connsiteY3" fmla="*/ 37151 h 418151"/>
                <a:gd name="connsiteX4" fmla="*/ 1783771 w 1783771"/>
                <a:gd name="connsiteY4" fmla="*/ 415693 h 418151"/>
                <a:gd name="connsiteX5" fmla="*/ 6590 w 1783771"/>
                <a:gd name="connsiteY5" fmla="*/ 418151 h 418151"/>
                <a:gd name="connsiteX0" fmla="*/ 6590 w 1783771"/>
                <a:gd name="connsiteY0" fmla="*/ 395745 h 395745"/>
                <a:gd name="connsiteX1" fmla="*/ 70500 w 1783771"/>
                <a:gd name="connsiteY1" fmla="*/ 174519 h 395745"/>
                <a:gd name="connsiteX2" fmla="*/ 141784 w 1783771"/>
                <a:gd name="connsiteY2" fmla="*/ 9829 h 395745"/>
                <a:gd name="connsiteX3" fmla="*/ 1778855 w 1783771"/>
                <a:gd name="connsiteY3" fmla="*/ 14745 h 395745"/>
                <a:gd name="connsiteX4" fmla="*/ 1783771 w 1783771"/>
                <a:gd name="connsiteY4" fmla="*/ 393287 h 395745"/>
                <a:gd name="connsiteX5" fmla="*/ 6590 w 1783771"/>
                <a:gd name="connsiteY5" fmla="*/ 395745 h 395745"/>
                <a:gd name="connsiteX0" fmla="*/ 6233 w 1783414"/>
                <a:gd name="connsiteY0" fmla="*/ 420329 h 420329"/>
                <a:gd name="connsiteX1" fmla="*/ 70143 w 1783414"/>
                <a:gd name="connsiteY1" fmla="*/ 199103 h 420329"/>
                <a:gd name="connsiteX2" fmla="*/ 141427 w 1783414"/>
                <a:gd name="connsiteY2" fmla="*/ 34413 h 420329"/>
                <a:gd name="connsiteX3" fmla="*/ 1773582 w 1783414"/>
                <a:gd name="connsiteY3" fmla="*/ 0 h 420329"/>
                <a:gd name="connsiteX4" fmla="*/ 1783414 w 1783414"/>
                <a:gd name="connsiteY4" fmla="*/ 417871 h 420329"/>
                <a:gd name="connsiteX5" fmla="*/ 6233 w 1783414"/>
                <a:gd name="connsiteY5" fmla="*/ 420329 h 420329"/>
                <a:gd name="connsiteX0" fmla="*/ 6769 w 1783950"/>
                <a:gd name="connsiteY0" fmla="*/ 397851 h 397851"/>
                <a:gd name="connsiteX1" fmla="*/ 70679 w 1783950"/>
                <a:gd name="connsiteY1" fmla="*/ 176625 h 397851"/>
                <a:gd name="connsiteX2" fmla="*/ 141963 w 1783950"/>
                <a:gd name="connsiteY2" fmla="*/ 11935 h 397851"/>
                <a:gd name="connsiteX3" fmla="*/ 1781492 w 1783950"/>
                <a:gd name="connsiteY3" fmla="*/ 9477 h 397851"/>
                <a:gd name="connsiteX4" fmla="*/ 1783950 w 1783950"/>
                <a:gd name="connsiteY4" fmla="*/ 395393 h 397851"/>
                <a:gd name="connsiteX5" fmla="*/ 6769 w 1783950"/>
                <a:gd name="connsiteY5" fmla="*/ 397851 h 397851"/>
                <a:gd name="connsiteX0" fmla="*/ 6769 w 1783950"/>
                <a:gd name="connsiteY0" fmla="*/ 397851 h 397851"/>
                <a:gd name="connsiteX1" fmla="*/ 70679 w 1783950"/>
                <a:gd name="connsiteY1" fmla="*/ 176625 h 397851"/>
                <a:gd name="connsiteX2" fmla="*/ 141963 w 1783950"/>
                <a:gd name="connsiteY2" fmla="*/ 11935 h 397851"/>
                <a:gd name="connsiteX3" fmla="*/ 1781492 w 1783950"/>
                <a:gd name="connsiteY3" fmla="*/ 9477 h 397851"/>
                <a:gd name="connsiteX4" fmla="*/ 1783950 w 1783950"/>
                <a:gd name="connsiteY4" fmla="*/ 395393 h 397851"/>
                <a:gd name="connsiteX5" fmla="*/ 6769 w 1783950"/>
                <a:gd name="connsiteY5" fmla="*/ 397851 h 397851"/>
                <a:gd name="connsiteX0" fmla="*/ 0 w 1777181"/>
                <a:gd name="connsiteY0" fmla="*/ 397851 h 397851"/>
                <a:gd name="connsiteX1" fmla="*/ 63910 w 1777181"/>
                <a:gd name="connsiteY1" fmla="*/ 176625 h 397851"/>
                <a:gd name="connsiteX2" fmla="*/ 135194 w 1777181"/>
                <a:gd name="connsiteY2" fmla="*/ 11935 h 397851"/>
                <a:gd name="connsiteX3" fmla="*/ 1774723 w 1777181"/>
                <a:gd name="connsiteY3" fmla="*/ 9477 h 397851"/>
                <a:gd name="connsiteX4" fmla="*/ 1777181 w 1777181"/>
                <a:gd name="connsiteY4" fmla="*/ 395393 h 397851"/>
                <a:gd name="connsiteX5" fmla="*/ 0 w 1777181"/>
                <a:gd name="connsiteY5" fmla="*/ 397851 h 397851"/>
                <a:gd name="connsiteX0" fmla="*/ 0 w 1777181"/>
                <a:gd name="connsiteY0" fmla="*/ 388374 h 388374"/>
                <a:gd name="connsiteX1" fmla="*/ 63910 w 1777181"/>
                <a:gd name="connsiteY1" fmla="*/ 167148 h 388374"/>
                <a:gd name="connsiteX2" fmla="*/ 135194 w 1777181"/>
                <a:gd name="connsiteY2" fmla="*/ 2458 h 388374"/>
                <a:gd name="connsiteX3" fmla="*/ 1774723 w 1777181"/>
                <a:gd name="connsiteY3" fmla="*/ 0 h 388374"/>
                <a:gd name="connsiteX4" fmla="*/ 1777181 w 1777181"/>
                <a:gd name="connsiteY4" fmla="*/ 385916 h 388374"/>
                <a:gd name="connsiteX5" fmla="*/ 0 w 1777181"/>
                <a:gd name="connsiteY5" fmla="*/ 388374 h 388374"/>
                <a:gd name="connsiteX0" fmla="*/ 0 w 1777181"/>
                <a:gd name="connsiteY0" fmla="*/ 385916 h 385916"/>
                <a:gd name="connsiteX1" fmla="*/ 63910 w 1777181"/>
                <a:gd name="connsiteY1" fmla="*/ 164690 h 385916"/>
                <a:gd name="connsiteX2" fmla="*/ 135194 w 1777181"/>
                <a:gd name="connsiteY2" fmla="*/ 0 h 385916"/>
                <a:gd name="connsiteX3" fmla="*/ 1774723 w 1777181"/>
                <a:gd name="connsiteY3" fmla="*/ 2458 h 385916"/>
                <a:gd name="connsiteX4" fmla="*/ 1777181 w 1777181"/>
                <a:gd name="connsiteY4" fmla="*/ 383458 h 385916"/>
                <a:gd name="connsiteX5" fmla="*/ 0 w 1777181"/>
                <a:gd name="connsiteY5" fmla="*/ 385916 h 385916"/>
                <a:gd name="connsiteX0" fmla="*/ 0 w 1777181"/>
                <a:gd name="connsiteY0" fmla="*/ 385916 h 385916"/>
                <a:gd name="connsiteX1" fmla="*/ 71284 w 1777181"/>
                <a:gd name="connsiteY1" fmla="*/ 164690 h 385916"/>
                <a:gd name="connsiteX2" fmla="*/ 135194 w 1777181"/>
                <a:gd name="connsiteY2" fmla="*/ 0 h 385916"/>
                <a:gd name="connsiteX3" fmla="*/ 1774723 w 1777181"/>
                <a:gd name="connsiteY3" fmla="*/ 2458 h 385916"/>
                <a:gd name="connsiteX4" fmla="*/ 1777181 w 1777181"/>
                <a:gd name="connsiteY4" fmla="*/ 383458 h 385916"/>
                <a:gd name="connsiteX5" fmla="*/ 0 w 1777181"/>
                <a:gd name="connsiteY5" fmla="*/ 385916 h 385916"/>
                <a:gd name="connsiteX0" fmla="*/ 0 w 1777181"/>
                <a:gd name="connsiteY0" fmla="*/ 385916 h 385916"/>
                <a:gd name="connsiteX1" fmla="*/ 58994 w 1777181"/>
                <a:gd name="connsiteY1" fmla="*/ 164690 h 385916"/>
                <a:gd name="connsiteX2" fmla="*/ 135194 w 1777181"/>
                <a:gd name="connsiteY2" fmla="*/ 0 h 385916"/>
                <a:gd name="connsiteX3" fmla="*/ 1774723 w 1777181"/>
                <a:gd name="connsiteY3" fmla="*/ 2458 h 385916"/>
                <a:gd name="connsiteX4" fmla="*/ 1777181 w 1777181"/>
                <a:gd name="connsiteY4" fmla="*/ 383458 h 385916"/>
                <a:gd name="connsiteX5" fmla="*/ 0 w 1777181"/>
                <a:gd name="connsiteY5" fmla="*/ 385916 h 385916"/>
                <a:gd name="connsiteX0" fmla="*/ 0 w 1777181"/>
                <a:gd name="connsiteY0" fmla="*/ 385916 h 385916"/>
                <a:gd name="connsiteX1" fmla="*/ 58994 w 1777181"/>
                <a:gd name="connsiteY1" fmla="*/ 164690 h 385916"/>
                <a:gd name="connsiteX2" fmla="*/ 135194 w 1777181"/>
                <a:gd name="connsiteY2" fmla="*/ 0 h 385916"/>
                <a:gd name="connsiteX3" fmla="*/ 1774723 w 1777181"/>
                <a:gd name="connsiteY3" fmla="*/ 2458 h 385916"/>
                <a:gd name="connsiteX4" fmla="*/ 1777181 w 1777181"/>
                <a:gd name="connsiteY4" fmla="*/ 383458 h 385916"/>
                <a:gd name="connsiteX5" fmla="*/ 0 w 1777181"/>
                <a:gd name="connsiteY5" fmla="*/ 385916 h 385916"/>
                <a:gd name="connsiteX0" fmla="*/ 0 w 1777181"/>
                <a:gd name="connsiteY0" fmla="*/ 385916 h 385916"/>
                <a:gd name="connsiteX1" fmla="*/ 58994 w 1777181"/>
                <a:gd name="connsiteY1" fmla="*/ 164690 h 385916"/>
                <a:gd name="connsiteX2" fmla="*/ 135194 w 1777181"/>
                <a:gd name="connsiteY2" fmla="*/ 0 h 385916"/>
                <a:gd name="connsiteX3" fmla="*/ 1774723 w 1777181"/>
                <a:gd name="connsiteY3" fmla="*/ 2458 h 385916"/>
                <a:gd name="connsiteX4" fmla="*/ 1777181 w 1777181"/>
                <a:gd name="connsiteY4" fmla="*/ 383458 h 385916"/>
                <a:gd name="connsiteX5" fmla="*/ 0 w 1777181"/>
                <a:gd name="connsiteY5" fmla="*/ 385916 h 385916"/>
                <a:gd name="connsiteX0" fmla="*/ 0 w 1777181"/>
                <a:gd name="connsiteY0" fmla="*/ 385916 h 385916"/>
                <a:gd name="connsiteX1" fmla="*/ 56536 w 1777181"/>
                <a:gd name="connsiteY1" fmla="*/ 167148 h 385916"/>
                <a:gd name="connsiteX2" fmla="*/ 135194 w 1777181"/>
                <a:gd name="connsiteY2" fmla="*/ 0 h 385916"/>
                <a:gd name="connsiteX3" fmla="*/ 1774723 w 1777181"/>
                <a:gd name="connsiteY3" fmla="*/ 2458 h 385916"/>
                <a:gd name="connsiteX4" fmla="*/ 1777181 w 1777181"/>
                <a:gd name="connsiteY4" fmla="*/ 383458 h 385916"/>
                <a:gd name="connsiteX5" fmla="*/ 0 w 1777181"/>
                <a:gd name="connsiteY5" fmla="*/ 385916 h 385916"/>
                <a:gd name="connsiteX0" fmla="*/ 0 w 1777181"/>
                <a:gd name="connsiteY0" fmla="*/ 383458 h 383458"/>
                <a:gd name="connsiteX1" fmla="*/ 56536 w 1777181"/>
                <a:gd name="connsiteY1" fmla="*/ 164690 h 383458"/>
                <a:gd name="connsiteX2" fmla="*/ 135194 w 1777181"/>
                <a:gd name="connsiteY2" fmla="*/ 2458 h 383458"/>
                <a:gd name="connsiteX3" fmla="*/ 1774723 w 1777181"/>
                <a:gd name="connsiteY3" fmla="*/ 0 h 383458"/>
                <a:gd name="connsiteX4" fmla="*/ 1777181 w 1777181"/>
                <a:gd name="connsiteY4" fmla="*/ 381000 h 383458"/>
                <a:gd name="connsiteX5" fmla="*/ 0 w 1777181"/>
                <a:gd name="connsiteY5" fmla="*/ 383458 h 383458"/>
                <a:gd name="connsiteX0" fmla="*/ 0 w 1777181"/>
                <a:gd name="connsiteY0" fmla="*/ 383458 h 383458"/>
                <a:gd name="connsiteX1" fmla="*/ 58994 w 1777181"/>
                <a:gd name="connsiteY1" fmla="*/ 162232 h 383458"/>
                <a:gd name="connsiteX2" fmla="*/ 135194 w 1777181"/>
                <a:gd name="connsiteY2" fmla="*/ 2458 h 383458"/>
                <a:gd name="connsiteX3" fmla="*/ 1774723 w 1777181"/>
                <a:gd name="connsiteY3" fmla="*/ 0 h 383458"/>
                <a:gd name="connsiteX4" fmla="*/ 1777181 w 1777181"/>
                <a:gd name="connsiteY4" fmla="*/ 381000 h 383458"/>
                <a:gd name="connsiteX5" fmla="*/ 0 w 1777181"/>
                <a:gd name="connsiteY5" fmla="*/ 383458 h 383458"/>
                <a:gd name="connsiteX0" fmla="*/ 0 w 1777181"/>
                <a:gd name="connsiteY0" fmla="*/ 383458 h 383458"/>
                <a:gd name="connsiteX1" fmla="*/ 58994 w 1777181"/>
                <a:gd name="connsiteY1" fmla="*/ 162232 h 383458"/>
                <a:gd name="connsiteX2" fmla="*/ 135194 w 1777181"/>
                <a:gd name="connsiteY2" fmla="*/ 2458 h 383458"/>
                <a:gd name="connsiteX3" fmla="*/ 1774723 w 1777181"/>
                <a:gd name="connsiteY3" fmla="*/ 0 h 383458"/>
                <a:gd name="connsiteX4" fmla="*/ 1777181 w 1777181"/>
                <a:gd name="connsiteY4" fmla="*/ 381000 h 383458"/>
                <a:gd name="connsiteX5" fmla="*/ 0 w 1777181"/>
                <a:gd name="connsiteY5" fmla="*/ 383458 h 383458"/>
                <a:gd name="connsiteX0" fmla="*/ 0 w 1777181"/>
                <a:gd name="connsiteY0" fmla="*/ 383458 h 383458"/>
                <a:gd name="connsiteX1" fmla="*/ 58994 w 1777181"/>
                <a:gd name="connsiteY1" fmla="*/ 162232 h 383458"/>
                <a:gd name="connsiteX2" fmla="*/ 135194 w 1777181"/>
                <a:gd name="connsiteY2" fmla="*/ 2458 h 383458"/>
                <a:gd name="connsiteX3" fmla="*/ 1774723 w 1777181"/>
                <a:gd name="connsiteY3" fmla="*/ 0 h 383458"/>
                <a:gd name="connsiteX4" fmla="*/ 1777181 w 1777181"/>
                <a:gd name="connsiteY4" fmla="*/ 381000 h 383458"/>
                <a:gd name="connsiteX5" fmla="*/ 0 w 1777181"/>
                <a:gd name="connsiteY5" fmla="*/ 383458 h 383458"/>
                <a:gd name="connsiteX0" fmla="*/ 0 w 1777181"/>
                <a:gd name="connsiteY0" fmla="*/ 383458 h 383458"/>
                <a:gd name="connsiteX1" fmla="*/ 61452 w 1777181"/>
                <a:gd name="connsiteY1" fmla="*/ 164690 h 383458"/>
                <a:gd name="connsiteX2" fmla="*/ 135194 w 1777181"/>
                <a:gd name="connsiteY2" fmla="*/ 2458 h 383458"/>
                <a:gd name="connsiteX3" fmla="*/ 1774723 w 1777181"/>
                <a:gd name="connsiteY3" fmla="*/ 0 h 383458"/>
                <a:gd name="connsiteX4" fmla="*/ 1777181 w 1777181"/>
                <a:gd name="connsiteY4" fmla="*/ 381000 h 383458"/>
                <a:gd name="connsiteX5" fmla="*/ 0 w 1777181"/>
                <a:gd name="connsiteY5" fmla="*/ 383458 h 383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7181" h="383458">
                  <a:moveTo>
                    <a:pt x="0" y="383458"/>
                  </a:moveTo>
                  <a:cubicBezTo>
                    <a:pt x="23147" y="292714"/>
                    <a:pt x="38920" y="228190"/>
                    <a:pt x="61452" y="164690"/>
                  </a:cubicBezTo>
                  <a:cubicBezTo>
                    <a:pt x="83984" y="101190"/>
                    <a:pt x="110613" y="49980"/>
                    <a:pt x="135194" y="2458"/>
                  </a:cubicBezTo>
                  <a:lnTo>
                    <a:pt x="1774723" y="0"/>
                  </a:lnTo>
                  <a:cubicBezTo>
                    <a:pt x="1777591" y="174522"/>
                    <a:pt x="1773494" y="216720"/>
                    <a:pt x="1777181" y="381000"/>
                  </a:cubicBezTo>
                  <a:lnTo>
                    <a:pt x="0" y="383458"/>
                  </a:lnTo>
                  <a:close/>
                </a:path>
              </a:pathLst>
            </a:custGeom>
            <a:grpFill/>
            <a:ln>
              <a:noFill/>
            </a:ln>
            <a:effectLst/>
            <a:extLst/>
          </p:spPr>
          <p:txBody>
            <a:bodyPr rtlCol="0" anchor="ctr"/>
            <a:lstStyle/>
            <a:p>
              <a:pPr algn="ctr"/>
              <a:endParaRPr lang="zh-CN" altLang="en-US">
                <a:latin typeface="Arial"/>
              </a:endParaRPr>
            </a:p>
          </p:txBody>
        </p:sp>
      </p:grpSp>
      <p:sp>
        <p:nvSpPr>
          <p:cNvPr id="86" name="副标题 2"/>
          <p:cNvSpPr txBox="1">
            <a:spLocks/>
          </p:cNvSpPr>
          <p:nvPr userDrawn="1"/>
        </p:nvSpPr>
        <p:spPr bwMode="auto">
          <a:xfrm>
            <a:off x="2051754" y="4891911"/>
            <a:ext cx="2737247" cy="293687"/>
          </a:xfrm>
          <a:prstGeom prst="rect">
            <a:avLst/>
          </a:prstGeom>
        </p:spPr>
        <p:txBody>
          <a:bodyPr lIns="68570" tIns="34286" rIns="68570" bIns="34286"/>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000" b="0" dirty="0" smtClean="0">
                <a:solidFill>
                  <a:schemeClr val="tx1"/>
                </a:solidFill>
                <a:latin typeface="Arial"/>
              </a:rPr>
              <a:t>JVET-M0468</a:t>
            </a:r>
          </a:p>
        </p:txBody>
      </p:sp>
      <p:pic>
        <p:nvPicPr>
          <p:cNvPr id="81"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6047653" y="4901406"/>
            <a:ext cx="693682" cy="191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18"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 y="4850007"/>
            <a:ext cx="1522810" cy="371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9" name="Rectangle 5"/>
          <p:cNvSpPr>
            <a:spLocks noChangeArrowheads="1"/>
          </p:cNvSpPr>
          <p:nvPr userDrawn="1"/>
        </p:nvSpPr>
        <p:spPr bwMode="auto">
          <a:xfrm>
            <a:off x="5157192" y="4948014"/>
            <a:ext cx="540060" cy="186506"/>
          </a:xfrm>
          <a:prstGeom prst="rect">
            <a:avLst/>
          </a:prstGeom>
          <a:noFill/>
          <a:ln w="9525">
            <a:noFill/>
            <a:miter lim="800000"/>
            <a:headEnd/>
            <a:tailEnd/>
          </a:ln>
        </p:spPr>
        <p:txBody>
          <a:bodyPr lIns="0" tIns="0" rIns="0" bIns="0"/>
          <a:lstStyle/>
          <a:p>
            <a:pPr eaLnBrk="0" hangingPunct="0">
              <a:lnSpc>
                <a:spcPct val="85000"/>
              </a:lnSpc>
              <a:defRPr/>
            </a:pPr>
            <a:r>
              <a:rPr lang="de-DE" altLang="zh-CN" sz="788" dirty="0">
                <a:solidFill>
                  <a:schemeClr val="tx1"/>
                </a:solidFill>
                <a:latin typeface="Arial" pitchFamily="34" charset="0"/>
                <a:ea typeface="ＭＳ Ｐゴシック" pitchFamily="34" charset="-128"/>
                <a:cs typeface="Arial" pitchFamily="34" charset="0"/>
              </a:rPr>
              <a:t>Page </a:t>
            </a:r>
            <a:fld id="{52A5D625-72FF-4364-B088-B7F11232586A}" type="slidenum">
              <a:rPr lang="de-DE" altLang="zh-CN" sz="788">
                <a:solidFill>
                  <a:schemeClr val="tx1"/>
                </a:solidFill>
                <a:latin typeface="Arial" pitchFamily="34" charset="0"/>
                <a:ea typeface="ＭＳ Ｐゴシック" pitchFamily="34" charset="-128"/>
                <a:cs typeface="Arial" pitchFamily="34" charset="0"/>
              </a:rPr>
              <a:pPr eaLnBrk="0" hangingPunct="0">
                <a:lnSpc>
                  <a:spcPct val="85000"/>
                </a:lnSpc>
                <a:defRPr/>
              </a:pPr>
              <a:t>‹#›</a:t>
            </a:fld>
            <a:endParaRPr lang="en-GB" altLang="zh-CN" sz="788" dirty="0">
              <a:solidFill>
                <a:schemeClr val="tx1"/>
              </a:solidFill>
              <a:latin typeface="Arial" pitchFamily="34" charset="0"/>
              <a:ea typeface="ＭＳ Ｐゴシック" pitchFamily="34" charset="-128"/>
              <a:cs typeface="Arial" pitchFamily="34" charset="0"/>
            </a:endParaRPr>
          </a:p>
        </p:txBody>
      </p:sp>
    </p:spTree>
    <p:extLst>
      <p:ext uri="{BB962C8B-B14F-4D97-AF65-F5344CB8AC3E}">
        <p14:creationId xmlns:p14="http://schemas.microsoft.com/office/powerpoint/2010/main" val="4292289298"/>
      </p:ext>
    </p:extLst>
  </p:cSld>
  <p:clrMap bg1="lt1" tx1="dk1" bg2="lt2" tx2="dk2" accent1="accent1" accent2="accent2" accent3="accent3" accent4="accent4" accent5="accent5" accent6="accent6" hlink="hlink" folHlink="folHlink"/>
  <p:sldLayoutIdLst>
    <p:sldLayoutId id="214748393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24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p:titleStyle>
    <p:bodyStyle>
      <a:lvl1pPr marL="257126" indent="-257126" algn="l" rtl="0" eaLnBrk="0" fontAlgn="base" hangingPunct="0">
        <a:lnSpc>
          <a:spcPct val="140000"/>
        </a:lnSpc>
        <a:spcBef>
          <a:spcPct val="0"/>
        </a:spcBef>
        <a:spcAft>
          <a:spcPct val="0"/>
        </a:spcAft>
        <a:buClr>
          <a:srgbClr val="777777"/>
        </a:buClr>
        <a:buSzPct val="60000"/>
        <a:buFont typeface="Wingdings" charset="2"/>
        <a:buChar char="l"/>
        <a:defRPr sz="1500">
          <a:solidFill>
            <a:schemeClr val="tx1"/>
          </a:solidFill>
          <a:latin typeface="+mn-lt"/>
          <a:ea typeface="黑体" pitchFamily="49" charset="-122"/>
          <a:cs typeface="+mn-cs"/>
        </a:defRPr>
      </a:lvl1pPr>
      <a:lvl2pPr marL="557106" indent="-214273" algn="l" rtl="0" eaLnBrk="0" fontAlgn="base" hangingPunct="0">
        <a:lnSpc>
          <a:spcPct val="140000"/>
        </a:lnSpc>
        <a:spcBef>
          <a:spcPct val="0"/>
        </a:spcBef>
        <a:spcAft>
          <a:spcPct val="0"/>
        </a:spcAft>
        <a:buSzPct val="50000"/>
        <a:buFont typeface="Wingdings" charset="2"/>
        <a:buChar char="p"/>
        <a:defRPr>
          <a:solidFill>
            <a:schemeClr val="tx1"/>
          </a:solidFill>
          <a:latin typeface="+mn-lt"/>
          <a:ea typeface="+mn-ea"/>
          <a:cs typeface="+mn-cs"/>
        </a:defRPr>
      </a:lvl2pPr>
      <a:lvl3pPr marL="857087" indent="-171418" algn="l" rtl="0" eaLnBrk="0" fontAlgn="base" hangingPunct="0">
        <a:lnSpc>
          <a:spcPct val="140000"/>
        </a:lnSpc>
        <a:spcBef>
          <a:spcPct val="0"/>
        </a:spcBef>
        <a:spcAft>
          <a:spcPct val="0"/>
        </a:spcAft>
        <a:buSzPct val="50000"/>
        <a:buFont typeface="Wingdings" charset="2"/>
        <a:buChar char="n"/>
        <a:defRPr sz="1200">
          <a:solidFill>
            <a:schemeClr val="tx1"/>
          </a:solidFill>
          <a:latin typeface="+mn-lt"/>
          <a:ea typeface="+mn-ea"/>
          <a:cs typeface="+mn-cs"/>
        </a:defRPr>
      </a:lvl3pPr>
      <a:lvl4pPr marL="1199920" indent="-171418" algn="l" rtl="0" eaLnBrk="0" fontAlgn="base" hangingPunct="0">
        <a:lnSpc>
          <a:spcPct val="140000"/>
        </a:lnSpc>
        <a:spcBef>
          <a:spcPct val="0"/>
        </a:spcBef>
        <a:spcAft>
          <a:spcPct val="0"/>
        </a:spcAft>
        <a:buChar char="–"/>
        <a:defRPr sz="1050">
          <a:solidFill>
            <a:schemeClr val="tx1"/>
          </a:solidFill>
          <a:latin typeface="+mn-lt"/>
          <a:ea typeface="+mn-ea"/>
          <a:cs typeface="+mn-cs"/>
        </a:defRPr>
      </a:lvl4pPr>
      <a:lvl5pPr marL="1542755" indent="-171418" algn="l" rtl="0" eaLnBrk="0" fontAlgn="base" hangingPunct="0">
        <a:lnSpc>
          <a:spcPct val="140000"/>
        </a:lnSpc>
        <a:spcBef>
          <a:spcPct val="0"/>
        </a:spcBef>
        <a:spcAft>
          <a:spcPct val="0"/>
        </a:spcAft>
        <a:buFont typeface="Arial" charset="0"/>
        <a:buChar char="~"/>
        <a:defRPr sz="900">
          <a:solidFill>
            <a:schemeClr val="tx1"/>
          </a:solidFill>
          <a:latin typeface="+mn-lt"/>
          <a:ea typeface="+mn-ea"/>
          <a:cs typeface="+mn-cs"/>
        </a:defRPr>
      </a:lvl5pPr>
      <a:lvl6pPr marL="1885589"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6pPr>
      <a:lvl7pPr marL="2228423"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7pPr>
      <a:lvl8pPr marL="2571258"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8pPr>
      <a:lvl9pPr marL="2914094"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9pPr>
    </p:bodyStyle>
    <p:otherStyle>
      <a:defPPr>
        <a:defRPr lang="zh-CN"/>
      </a:defPPr>
      <a:lvl1pPr marL="0" algn="l" defTabSz="685669" rtl="0" eaLnBrk="1" latinLnBrk="0" hangingPunct="1">
        <a:defRPr sz="1350" kern="1200">
          <a:solidFill>
            <a:schemeClr val="tx1"/>
          </a:solidFill>
          <a:latin typeface="+mn-lt"/>
          <a:ea typeface="+mn-ea"/>
          <a:cs typeface="+mn-cs"/>
        </a:defRPr>
      </a:lvl1pPr>
      <a:lvl2pPr marL="342833" algn="l" defTabSz="685669" rtl="0" eaLnBrk="1" latinLnBrk="0" hangingPunct="1">
        <a:defRPr sz="1350" kern="1200">
          <a:solidFill>
            <a:schemeClr val="tx1"/>
          </a:solidFill>
          <a:latin typeface="+mn-lt"/>
          <a:ea typeface="+mn-ea"/>
          <a:cs typeface="+mn-cs"/>
        </a:defRPr>
      </a:lvl2pPr>
      <a:lvl3pPr marL="685669" algn="l" defTabSz="685669" rtl="0" eaLnBrk="1" latinLnBrk="0" hangingPunct="1">
        <a:defRPr sz="1350" kern="1200">
          <a:solidFill>
            <a:schemeClr val="tx1"/>
          </a:solidFill>
          <a:latin typeface="+mn-lt"/>
          <a:ea typeface="+mn-ea"/>
          <a:cs typeface="+mn-cs"/>
        </a:defRPr>
      </a:lvl3pPr>
      <a:lvl4pPr marL="1028504" algn="l" defTabSz="685669" rtl="0" eaLnBrk="1" latinLnBrk="0" hangingPunct="1">
        <a:defRPr sz="1350" kern="1200">
          <a:solidFill>
            <a:schemeClr val="tx1"/>
          </a:solidFill>
          <a:latin typeface="+mn-lt"/>
          <a:ea typeface="+mn-ea"/>
          <a:cs typeface="+mn-cs"/>
        </a:defRPr>
      </a:lvl4pPr>
      <a:lvl5pPr marL="1371338" algn="l" defTabSz="685669" rtl="0" eaLnBrk="1" latinLnBrk="0" hangingPunct="1">
        <a:defRPr sz="1350" kern="1200">
          <a:solidFill>
            <a:schemeClr val="tx1"/>
          </a:solidFill>
          <a:latin typeface="+mn-lt"/>
          <a:ea typeface="+mn-ea"/>
          <a:cs typeface="+mn-cs"/>
        </a:defRPr>
      </a:lvl5pPr>
      <a:lvl6pPr marL="1714172" algn="l" defTabSz="685669" rtl="0" eaLnBrk="1" latinLnBrk="0" hangingPunct="1">
        <a:defRPr sz="1350" kern="1200">
          <a:solidFill>
            <a:schemeClr val="tx1"/>
          </a:solidFill>
          <a:latin typeface="+mn-lt"/>
          <a:ea typeface="+mn-ea"/>
          <a:cs typeface="+mn-cs"/>
        </a:defRPr>
      </a:lvl6pPr>
      <a:lvl7pPr marL="2057006" algn="l" defTabSz="685669" rtl="0" eaLnBrk="1" latinLnBrk="0" hangingPunct="1">
        <a:defRPr sz="1350" kern="1200">
          <a:solidFill>
            <a:schemeClr val="tx1"/>
          </a:solidFill>
          <a:latin typeface="+mn-lt"/>
          <a:ea typeface="+mn-ea"/>
          <a:cs typeface="+mn-cs"/>
        </a:defRPr>
      </a:lvl7pPr>
      <a:lvl8pPr marL="2399840" algn="l" defTabSz="685669" rtl="0" eaLnBrk="1" latinLnBrk="0" hangingPunct="1">
        <a:defRPr sz="1350" kern="1200">
          <a:solidFill>
            <a:schemeClr val="tx1"/>
          </a:solidFill>
          <a:latin typeface="+mn-lt"/>
          <a:ea typeface="+mn-ea"/>
          <a:cs typeface="+mn-cs"/>
        </a:defRPr>
      </a:lvl8pPr>
      <a:lvl9pPr marL="2742674" algn="l" defTabSz="685669"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5643246" y="4773799"/>
            <a:ext cx="982956" cy="2462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2103018" y="901722"/>
            <a:ext cx="2665961" cy="9293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4" name="Picture 3"/>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8967" y="1491631"/>
            <a:ext cx="3019215" cy="2012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7" name="图片 86"/>
          <p:cNvPicPr>
            <a:picLocks noChangeAspect="1"/>
          </p:cNvPicPr>
          <p:nvPr userDrawn="1"/>
        </p:nvPicPr>
        <p:blipFill>
          <a:blip r:embed="rId6" cstate="print">
            <a:alphaModFix amt="25000"/>
          </a:blip>
          <a:stretch>
            <a:fillRect/>
          </a:stretch>
        </p:blipFill>
        <p:spPr>
          <a:xfrm>
            <a:off x="2132859" y="2845677"/>
            <a:ext cx="2830445" cy="3758522"/>
          </a:xfrm>
          <a:prstGeom prst="rect">
            <a:avLst/>
          </a:prstGeom>
        </p:spPr>
      </p:pic>
      <p:sp>
        <p:nvSpPr>
          <p:cNvPr id="2" name="Rectangle 1"/>
          <p:cNvSpPr/>
          <p:nvPr userDrawn="1"/>
        </p:nvSpPr>
        <p:spPr bwMode="auto">
          <a:xfrm>
            <a:off x="2868933" y="694843"/>
            <a:ext cx="1134126" cy="576064"/>
          </a:xfrm>
          <a:prstGeom prst="rect">
            <a:avLst/>
          </a:prstGeom>
          <a:solidFill>
            <a:schemeClr val="bg1"/>
          </a:solidFill>
          <a:ln>
            <a:solidFill>
              <a:schemeClr val="bg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783"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350" b="0" i="0" u="none" strike="noStrike" cap="none" normalizeH="0" baseline="0" smtClean="0">
              <a:ln>
                <a:noFill/>
              </a:ln>
              <a:solidFill>
                <a:schemeClr val="tx1"/>
              </a:solidFill>
              <a:effectLst/>
              <a:latin typeface="Arial" charset="0"/>
              <a:ea typeface="宋体" charset="-122"/>
            </a:endParaRPr>
          </a:p>
        </p:txBody>
      </p:sp>
    </p:spTree>
    <p:extLst>
      <p:ext uri="{BB962C8B-B14F-4D97-AF65-F5344CB8AC3E}">
        <p14:creationId xmlns:p14="http://schemas.microsoft.com/office/powerpoint/2010/main" val="3038998893"/>
      </p:ext>
    </p:extLst>
  </p:cSld>
  <p:clrMap bg1="lt1" tx1="dk1" bg2="lt2" tx2="dk2" accent1="accent1" accent2="accent2" accent3="accent3" accent4="accent4" accent5="accent5" accent6="accent6" hlink="hlink" folHlink="folHlink"/>
  <p:sldLayoutIdLst>
    <p:sldLayoutId id="2147483954"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2400" b="1">
          <a:solidFill>
            <a:srgbClr val="990000"/>
          </a:solidFill>
          <a:latin typeface="+mj-lt"/>
          <a:ea typeface="+mj-ea"/>
          <a:cs typeface="+mj-cs"/>
        </a:defRPr>
      </a:lvl1pPr>
      <a:lvl2pPr algn="l" rtl="0" eaLnBrk="0" fontAlgn="base" hangingPunct="0">
        <a:spcBef>
          <a:spcPct val="0"/>
        </a:spcBef>
        <a:spcAft>
          <a:spcPct val="0"/>
        </a:spcAft>
        <a:defRPr sz="24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24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24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2400" b="1">
          <a:solidFill>
            <a:srgbClr val="990000"/>
          </a:solidFill>
          <a:latin typeface="FrutigerNext LT Medium" pitchFamily="34" charset="0"/>
          <a:ea typeface="华文细黑" pitchFamily="2" charset="-122"/>
          <a:cs typeface="宋体" charset="-122"/>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p:titleStyle>
    <p:bodyStyle>
      <a:lvl1pPr marL="257126" indent="-257126" algn="l" rtl="0" eaLnBrk="0" fontAlgn="base" hangingPunct="0">
        <a:spcBef>
          <a:spcPct val="20000"/>
        </a:spcBef>
        <a:spcAft>
          <a:spcPct val="0"/>
        </a:spcAft>
        <a:buClr>
          <a:srgbClr val="990000"/>
        </a:buClr>
        <a:buChar char="•"/>
        <a:defRPr sz="1800" b="1">
          <a:solidFill>
            <a:schemeClr val="tx1"/>
          </a:solidFill>
          <a:latin typeface="+mn-lt"/>
          <a:ea typeface="+mn-ea"/>
          <a:cs typeface="+mn-cs"/>
        </a:defRPr>
      </a:lvl1pPr>
      <a:lvl2pPr marL="557106" indent="-214273" algn="l" rtl="0" eaLnBrk="0" fontAlgn="base" hangingPunct="0">
        <a:spcBef>
          <a:spcPct val="20000"/>
        </a:spcBef>
        <a:spcAft>
          <a:spcPct val="0"/>
        </a:spcAft>
        <a:buFont typeface="Arial" charset="0"/>
        <a:buChar char="›"/>
        <a:defRPr sz="1500">
          <a:solidFill>
            <a:schemeClr val="tx1"/>
          </a:solidFill>
          <a:latin typeface="+mn-lt"/>
          <a:ea typeface="+mn-ea"/>
          <a:cs typeface="+mn-cs"/>
        </a:defRPr>
      </a:lvl2pPr>
      <a:lvl3pPr marL="857087" indent="-171418" algn="l" rtl="0" eaLnBrk="0" fontAlgn="base" hangingPunct="0">
        <a:spcBef>
          <a:spcPct val="20000"/>
        </a:spcBef>
        <a:spcAft>
          <a:spcPct val="0"/>
        </a:spcAft>
        <a:buFont typeface="FrutigerNext LT Medium" charset="0"/>
        <a:buChar char="»"/>
        <a:defRPr>
          <a:solidFill>
            <a:schemeClr val="tx1"/>
          </a:solidFill>
          <a:latin typeface="+mn-lt"/>
          <a:ea typeface="+mn-ea"/>
          <a:cs typeface="+mn-cs"/>
        </a:defRPr>
      </a:lvl3pPr>
      <a:lvl4pPr marL="1199920" indent="-171418" algn="l" rtl="0" eaLnBrk="0" fontAlgn="base" hangingPunct="0">
        <a:spcBef>
          <a:spcPct val="20000"/>
        </a:spcBef>
        <a:spcAft>
          <a:spcPct val="0"/>
        </a:spcAft>
        <a:buChar char="–"/>
        <a:defRPr sz="1200">
          <a:solidFill>
            <a:schemeClr val="tx1"/>
          </a:solidFill>
          <a:latin typeface="+mn-lt"/>
          <a:ea typeface="+mn-ea"/>
          <a:cs typeface="+mn-cs"/>
        </a:defRPr>
      </a:lvl4pPr>
      <a:lvl5pPr marL="1542755" indent="-171418" algn="l" rtl="0" eaLnBrk="0" fontAlgn="base" hangingPunct="0">
        <a:spcBef>
          <a:spcPct val="20000"/>
        </a:spcBef>
        <a:spcAft>
          <a:spcPct val="0"/>
        </a:spcAft>
        <a:buFont typeface="Arial" charset="0"/>
        <a:buChar char="~"/>
        <a:defRPr sz="1200">
          <a:solidFill>
            <a:schemeClr val="tx1"/>
          </a:solidFill>
          <a:latin typeface="+mn-lt"/>
          <a:ea typeface="+mn-ea"/>
          <a:cs typeface="+mn-cs"/>
        </a:defRPr>
      </a:lvl5pPr>
      <a:lvl6pPr marL="1885589"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6pPr>
      <a:lvl7pPr marL="2228423"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7pPr>
      <a:lvl8pPr marL="2571258"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8pPr>
      <a:lvl9pPr marL="2914094"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9pPr>
    </p:bodyStyle>
    <p:otherStyle>
      <a:defPPr>
        <a:defRPr lang="zh-CN"/>
      </a:defPPr>
      <a:lvl1pPr marL="0" algn="l" defTabSz="685669" rtl="0" eaLnBrk="1" latinLnBrk="0" hangingPunct="1">
        <a:defRPr sz="1350" kern="1200">
          <a:solidFill>
            <a:schemeClr val="tx1"/>
          </a:solidFill>
          <a:latin typeface="+mn-lt"/>
          <a:ea typeface="+mn-ea"/>
          <a:cs typeface="+mn-cs"/>
        </a:defRPr>
      </a:lvl1pPr>
      <a:lvl2pPr marL="342833" algn="l" defTabSz="685669" rtl="0" eaLnBrk="1" latinLnBrk="0" hangingPunct="1">
        <a:defRPr sz="1350" kern="1200">
          <a:solidFill>
            <a:schemeClr val="tx1"/>
          </a:solidFill>
          <a:latin typeface="+mn-lt"/>
          <a:ea typeface="+mn-ea"/>
          <a:cs typeface="+mn-cs"/>
        </a:defRPr>
      </a:lvl2pPr>
      <a:lvl3pPr marL="685669" algn="l" defTabSz="685669" rtl="0" eaLnBrk="1" latinLnBrk="0" hangingPunct="1">
        <a:defRPr sz="1350" kern="1200">
          <a:solidFill>
            <a:schemeClr val="tx1"/>
          </a:solidFill>
          <a:latin typeface="+mn-lt"/>
          <a:ea typeface="+mn-ea"/>
          <a:cs typeface="+mn-cs"/>
        </a:defRPr>
      </a:lvl3pPr>
      <a:lvl4pPr marL="1028504" algn="l" defTabSz="685669" rtl="0" eaLnBrk="1" latinLnBrk="0" hangingPunct="1">
        <a:defRPr sz="1350" kern="1200">
          <a:solidFill>
            <a:schemeClr val="tx1"/>
          </a:solidFill>
          <a:latin typeface="+mn-lt"/>
          <a:ea typeface="+mn-ea"/>
          <a:cs typeface="+mn-cs"/>
        </a:defRPr>
      </a:lvl4pPr>
      <a:lvl5pPr marL="1371338" algn="l" defTabSz="685669" rtl="0" eaLnBrk="1" latinLnBrk="0" hangingPunct="1">
        <a:defRPr sz="1350" kern="1200">
          <a:solidFill>
            <a:schemeClr val="tx1"/>
          </a:solidFill>
          <a:latin typeface="+mn-lt"/>
          <a:ea typeface="+mn-ea"/>
          <a:cs typeface="+mn-cs"/>
        </a:defRPr>
      </a:lvl5pPr>
      <a:lvl6pPr marL="1714172" algn="l" defTabSz="685669" rtl="0" eaLnBrk="1" latinLnBrk="0" hangingPunct="1">
        <a:defRPr sz="1350" kern="1200">
          <a:solidFill>
            <a:schemeClr val="tx1"/>
          </a:solidFill>
          <a:latin typeface="+mn-lt"/>
          <a:ea typeface="+mn-ea"/>
          <a:cs typeface="+mn-cs"/>
        </a:defRPr>
      </a:lvl6pPr>
      <a:lvl7pPr marL="2057006" algn="l" defTabSz="685669" rtl="0" eaLnBrk="1" latinLnBrk="0" hangingPunct="1">
        <a:defRPr sz="1350" kern="1200">
          <a:solidFill>
            <a:schemeClr val="tx1"/>
          </a:solidFill>
          <a:latin typeface="+mn-lt"/>
          <a:ea typeface="+mn-ea"/>
          <a:cs typeface="+mn-cs"/>
        </a:defRPr>
      </a:lvl7pPr>
      <a:lvl8pPr marL="2399840" algn="l" defTabSz="685669" rtl="0" eaLnBrk="1" latinLnBrk="0" hangingPunct="1">
        <a:defRPr sz="1350" kern="1200">
          <a:solidFill>
            <a:schemeClr val="tx1"/>
          </a:solidFill>
          <a:latin typeface="+mn-lt"/>
          <a:ea typeface="+mn-ea"/>
          <a:cs typeface="+mn-cs"/>
        </a:defRPr>
      </a:lvl8pPr>
      <a:lvl9pPr marL="2742674" algn="l" defTabSz="68566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52736" y="2720955"/>
            <a:ext cx="4608512" cy="1152128"/>
          </a:xfrm>
        </p:spPr>
        <p:txBody>
          <a:bodyPr/>
          <a:lstStyle/>
          <a:p>
            <a:pPr algn="ctr" fontAlgn="ctr"/>
            <a:r>
              <a:rPr lang="en-US" altLang="zh-CN" sz="2000" dirty="0" smtClean="0">
                <a:solidFill>
                  <a:schemeClr val="tx2">
                    <a:lumMod val="75000"/>
                  </a:schemeClr>
                </a:solidFill>
                <a:latin typeface="Arial"/>
                <a:ea typeface="微软雅黑" panose="020B0503020204020204" pitchFamily="34" charset="-122"/>
              </a:rPr>
              <a:t>JVET-M0468 Non </a:t>
            </a:r>
            <a:r>
              <a:rPr lang="en-US" sz="2000" dirty="0" smtClean="0">
                <a:solidFill>
                  <a:schemeClr val="tx2">
                    <a:lumMod val="75000"/>
                  </a:schemeClr>
                </a:solidFill>
              </a:rPr>
              <a:t>CE: </a:t>
            </a:r>
            <a:r>
              <a:rPr lang="en-US" sz="2000" dirty="0">
                <a:solidFill>
                  <a:schemeClr val="tx2">
                    <a:lumMod val="75000"/>
                  </a:schemeClr>
                </a:solidFill>
              </a:rPr>
              <a:t>Hadamard </a:t>
            </a:r>
            <a:r>
              <a:rPr lang="en-US" sz="2000" dirty="0" smtClean="0">
                <a:solidFill>
                  <a:schemeClr val="tx2">
                    <a:lumMod val="75000"/>
                  </a:schemeClr>
                </a:solidFill>
              </a:rPr>
              <a:t>transform </a:t>
            </a:r>
            <a:r>
              <a:rPr lang="en-US" sz="2000" dirty="0">
                <a:solidFill>
                  <a:schemeClr val="tx2">
                    <a:lumMod val="75000"/>
                  </a:schemeClr>
                </a:solidFill>
              </a:rPr>
              <a:t>d</a:t>
            </a:r>
            <a:r>
              <a:rPr lang="en-US" sz="2000" dirty="0" smtClean="0">
                <a:solidFill>
                  <a:schemeClr val="tx2">
                    <a:lumMod val="75000"/>
                  </a:schemeClr>
                </a:solidFill>
              </a:rPr>
              <a:t>omain </a:t>
            </a:r>
            <a:r>
              <a:rPr lang="en-US" sz="2000" dirty="0">
                <a:solidFill>
                  <a:schemeClr val="tx2">
                    <a:lumMod val="75000"/>
                  </a:schemeClr>
                </a:solidFill>
              </a:rPr>
              <a:t>f</a:t>
            </a:r>
            <a:r>
              <a:rPr lang="en-US" sz="2000" dirty="0" smtClean="0">
                <a:solidFill>
                  <a:schemeClr val="tx2">
                    <a:lumMod val="75000"/>
                  </a:schemeClr>
                </a:solidFill>
              </a:rPr>
              <a:t>ilter</a:t>
            </a:r>
            <a:endParaRPr lang="en-US" altLang="zh-CN" sz="1200" dirty="0">
              <a:solidFill>
                <a:schemeClr val="tx2">
                  <a:lumMod val="75000"/>
                </a:schemeClr>
              </a:solidFill>
              <a:latin typeface="Arial"/>
              <a:ea typeface="微软雅黑" panose="020B0503020204020204" pitchFamily="34" charset="-122"/>
            </a:endParaRPr>
          </a:p>
        </p:txBody>
      </p:sp>
      <p:sp>
        <p:nvSpPr>
          <p:cNvPr id="2" name="Subtitle 1"/>
          <p:cNvSpPr>
            <a:spLocks noGrp="1"/>
          </p:cNvSpPr>
          <p:nvPr>
            <p:ph type="subTitle" idx="11"/>
          </p:nvPr>
        </p:nvSpPr>
        <p:spPr>
          <a:xfrm>
            <a:off x="3140968" y="3513043"/>
            <a:ext cx="3132348" cy="858907"/>
          </a:xfrm>
        </p:spPr>
        <p:txBody>
          <a:bodyPr/>
          <a:lstStyle/>
          <a:p>
            <a:pPr algn="r"/>
            <a:r>
              <a:rPr lang="en-US" altLang="zh-CN" sz="1200" dirty="0" smtClean="0">
                <a:solidFill>
                  <a:schemeClr val="tx1"/>
                </a:solidFill>
                <a:latin typeface="Arial"/>
                <a:ea typeface="微软雅黑" panose="020B0503020204020204" pitchFamily="34" charset="-122"/>
              </a:rPr>
              <a:t>Sergey Ikonin </a:t>
            </a:r>
          </a:p>
          <a:p>
            <a:pPr algn="r"/>
            <a:r>
              <a:rPr lang="en-US" altLang="zh-CN" sz="1200" dirty="0">
                <a:solidFill>
                  <a:schemeClr val="tx1"/>
                </a:solidFill>
                <a:latin typeface="Arial"/>
                <a:ea typeface="微软雅黑" panose="020B0503020204020204" pitchFamily="34" charset="-122"/>
              </a:rPr>
              <a:t>Victor Stepin </a:t>
            </a:r>
          </a:p>
          <a:p>
            <a:pPr algn="r"/>
            <a:r>
              <a:rPr lang="en-US" altLang="zh-CN" sz="1200" dirty="0" smtClean="0">
                <a:solidFill>
                  <a:schemeClr val="tx1"/>
                </a:solidFill>
                <a:latin typeface="Arial"/>
                <a:ea typeface="微软雅黑" panose="020B0503020204020204" pitchFamily="34" charset="-122"/>
              </a:rPr>
              <a:t>Jianle Chen</a:t>
            </a:r>
            <a:endParaRPr lang="en-US" sz="1200" dirty="0">
              <a:solidFill>
                <a:schemeClr val="tx1"/>
              </a:solidFill>
            </a:endParaRPr>
          </a:p>
        </p:txBody>
      </p:sp>
    </p:spTree>
    <p:extLst>
      <p:ext uri="{BB962C8B-B14F-4D97-AF65-F5344CB8AC3E}">
        <p14:creationId xmlns:p14="http://schemas.microsoft.com/office/powerpoint/2010/main" val="269871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457200" y="171450"/>
            <a:ext cx="5886450" cy="472679"/>
          </a:xfrm>
        </p:spPr>
        <p:txBody>
          <a:bodyPr/>
          <a:lstStyle/>
          <a:p>
            <a:pPr eaLnBrk="1" hangingPunct="1"/>
            <a:r>
              <a:rPr lang="en-US" altLang="zh-CN" sz="1800" dirty="0">
                <a:solidFill>
                  <a:srgbClr val="C00000"/>
                </a:solidFill>
              </a:rPr>
              <a:t>LUT details</a:t>
            </a:r>
            <a:endParaRPr lang="zh-CN" altLang="en-US" sz="1800" dirty="0">
              <a:solidFill>
                <a:srgbClr val="C00000"/>
              </a:solidFill>
            </a:endParaRPr>
          </a:p>
        </p:txBody>
      </p:sp>
      <p:sp>
        <p:nvSpPr>
          <p:cNvPr id="8" name="TextBox 7"/>
          <p:cNvSpPr txBox="1"/>
          <p:nvPr/>
        </p:nvSpPr>
        <p:spPr>
          <a:xfrm>
            <a:off x="466345" y="685801"/>
            <a:ext cx="1845653" cy="276999"/>
          </a:xfrm>
          <a:prstGeom prst="rect">
            <a:avLst/>
          </a:prstGeom>
          <a:noFill/>
        </p:spPr>
        <p:txBody>
          <a:bodyPr wrap="square" rtlCol="0">
            <a:spAutoFit/>
          </a:bodyPr>
          <a:lstStyle/>
          <a:p>
            <a:r>
              <a:rPr lang="en-US" sz="1200" dirty="0"/>
              <a:t>Filtering formula:</a:t>
            </a:r>
            <a:endParaRPr lang="en-GB" sz="1200" dirty="0"/>
          </a:p>
        </p:txBody>
      </p:sp>
      <mc:AlternateContent xmlns:mc="http://schemas.openxmlformats.org/markup-compatibility/2006" xmlns:a14="http://schemas.microsoft.com/office/drawing/2010/main">
        <mc:Choice Requires="a14">
          <p:sp>
            <p:nvSpPr>
              <p:cNvPr id="10" name="TextBox 20"/>
              <p:cNvSpPr txBox="1"/>
              <p:nvPr/>
            </p:nvSpPr>
            <p:spPr>
              <a:xfrm>
                <a:off x="685800" y="963947"/>
                <a:ext cx="3886200" cy="396647"/>
              </a:xfrm>
              <a:prstGeom prst="rect">
                <a:avLst/>
              </a:prstGeom>
              <a:noFill/>
            </p:spPr>
            <p:txBody>
              <a:bodyPr wrap="square" lIns="0" tIns="0" rIns="0" bIns="0" rtlCol="0">
                <a:spAutoFit/>
              </a:bodyPr>
              <a:lstStyle/>
              <a:p>
                <a:pPr>
                  <a:spcBef>
                    <a:spcPts val="0"/>
                  </a:spcBef>
                  <a:spcAft>
                    <a:spcPts val="0"/>
                  </a:spcAft>
                </a:pPr>
                <a14:m>
                  <m:oMathPara xmlns:m="http://schemas.openxmlformats.org/officeDocument/2006/math">
                    <m:oMathParaPr>
                      <m:jc m:val="left"/>
                    </m:oMathParaPr>
                    <m:oMath xmlns:m="http://schemas.openxmlformats.org/officeDocument/2006/math">
                      <m:r>
                        <a:rPr lang="de-DE" sz="120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𝐹</m:t>
                      </m:r>
                      <m:d>
                        <m:dPr>
                          <m:ctrlP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de-DE" sz="12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𝜎</m:t>
                          </m:r>
                        </m:e>
                      </m:d>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𝑅</m:t>
                              </m:r>
                              <m:d>
                                <m:dPr>
                                  <m:ctrlP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e>
                              </m:d>
                            </m:e>
                            <m:sup>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p>
                          </m:sSup>
                        </m:num>
                        <m:den>
                          <m:sSup>
                            <m:sSupPr>
                              <m:ctrlP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𝑅</m:t>
                              </m:r>
                              <m:d>
                                <m:dPr>
                                  <m:ctrlP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e>
                              </m:d>
                            </m:e>
                            <m:sup>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p>
                          </m:sSup>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de-DE" sz="12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𝜎</m:t>
                              </m:r>
                            </m:e>
                            <m:sup>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𝑅</m:t>
                      </m:r>
                      <m:d>
                        <m:dPr>
                          <m:ctrlP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r>
                            <a:rPr lang="de-DE"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e>
                      </m:d>
                      <m: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𝐺</m:t>
                      </m:r>
                      <m:d>
                        <m:dPr>
                          <m:ctrlP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e>
                      </m:d>
                      <m: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𝑅</m:t>
                      </m:r>
                      <m: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r>
                        <a:rPr lang="en-US" sz="1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en-US" sz="1200" dirty="0">
                  <a:latin typeface="Times New Roman" panose="02020603050405020304" pitchFamily="18" charset="0"/>
                  <a:ea typeface="Times New Roman" panose="02020603050405020304" pitchFamily="18" charset="0"/>
                </a:endParaRPr>
              </a:p>
            </p:txBody>
          </p:sp>
        </mc:Choice>
        <mc:Fallback xmlns="">
          <p:sp>
            <p:nvSpPr>
              <p:cNvPr id="10" name="TextBox 20"/>
              <p:cNvSpPr txBox="1">
                <a:spLocks noRot="1" noChangeAspect="1" noMove="1" noResize="1" noEditPoints="1" noAdjustHandles="1" noChangeArrowheads="1" noChangeShapeType="1" noTextEdit="1"/>
              </p:cNvSpPr>
              <p:nvPr/>
            </p:nvSpPr>
            <p:spPr>
              <a:xfrm>
                <a:off x="685800" y="963947"/>
                <a:ext cx="3886200" cy="396647"/>
              </a:xfrm>
              <a:prstGeom prst="rect">
                <a:avLst/>
              </a:prstGeom>
              <a:blipFill rotWithShape="0">
                <a:blip r:embed="rId3"/>
                <a:stretch>
                  <a:fillRect l="-1413" b="-7692"/>
                </a:stretch>
              </a:blipFill>
            </p:spPr>
            <p:txBody>
              <a:bodyPr/>
              <a:lstStyle/>
              <a:p>
                <a:r>
                  <a:rPr lang="en-US">
                    <a:noFill/>
                  </a:rPr>
                  <a:t> </a:t>
                </a:r>
              </a:p>
            </p:txBody>
          </p:sp>
        </mc:Fallback>
      </mc:AlternateContent>
      <p:sp>
        <p:nvSpPr>
          <p:cNvPr id="11" name="TextBox 10"/>
          <p:cNvSpPr txBox="1"/>
          <p:nvPr/>
        </p:nvSpPr>
        <p:spPr>
          <a:xfrm>
            <a:off x="479047" y="1478297"/>
            <a:ext cx="4822161" cy="1015663"/>
          </a:xfrm>
          <a:prstGeom prst="rect">
            <a:avLst/>
          </a:prstGeom>
          <a:noFill/>
        </p:spPr>
        <p:txBody>
          <a:bodyPr wrap="square" rtlCol="0">
            <a:spAutoFit/>
          </a:bodyPr>
          <a:lstStyle/>
          <a:p>
            <a:r>
              <a:rPr lang="en-US" sz="1200" dirty="0"/>
              <a:t>Observations:</a:t>
            </a:r>
          </a:p>
          <a:p>
            <a:pPr marL="257175" indent="-257175">
              <a:buAutoNum type="arabicPeriod"/>
            </a:pPr>
            <a:r>
              <a:rPr lang="en-US" sz="1200" dirty="0"/>
              <a:t>Filtering coefficient </a:t>
            </a:r>
            <a:r>
              <a:rPr lang="en-US" sz="1200" i="1" dirty="0"/>
              <a:t>G </a:t>
            </a:r>
            <a:r>
              <a:rPr lang="en-US" sz="1200" dirty="0"/>
              <a:t>is always less than 1</a:t>
            </a:r>
          </a:p>
          <a:p>
            <a:pPr marL="257175" indent="-257175">
              <a:buAutoNum type="arabicPeriod"/>
            </a:pPr>
            <a:r>
              <a:rPr lang="en-US" sz="1200" dirty="0"/>
              <a:t>At high values of </a:t>
            </a:r>
            <a:r>
              <a:rPr lang="en-US" sz="1200" i="1" dirty="0"/>
              <a:t>R</a:t>
            </a:r>
            <a:r>
              <a:rPr lang="en-US" sz="1200" dirty="0"/>
              <a:t> filtering coefficient </a:t>
            </a:r>
            <a:r>
              <a:rPr lang="en-US" sz="1200" i="1" dirty="0"/>
              <a:t>G </a:t>
            </a:r>
            <a:r>
              <a:rPr lang="en-US" sz="1200" dirty="0"/>
              <a:t>is close to 1</a:t>
            </a:r>
          </a:p>
          <a:p>
            <a:pPr marL="257175" indent="-257175">
              <a:buAutoNum type="arabicPeriod"/>
            </a:pPr>
            <a:endParaRPr lang="en-US" sz="1200" dirty="0"/>
          </a:p>
          <a:p>
            <a:r>
              <a:rPr lang="en-US" sz="1200" dirty="0" smtClean="0"/>
              <a:t>Based  on that the look-up-based filtering is implemented as follows:</a:t>
            </a:r>
            <a:endParaRPr lang="en-GB" sz="1200" dirty="0"/>
          </a:p>
        </p:txBody>
      </p:sp>
      <p:sp>
        <p:nvSpPr>
          <p:cNvPr id="2" name="Rectangle 1"/>
          <p:cNvSpPr/>
          <p:nvPr/>
        </p:nvSpPr>
        <p:spPr>
          <a:xfrm>
            <a:off x="188640" y="3451531"/>
            <a:ext cx="6669361" cy="1200329"/>
          </a:xfrm>
          <a:prstGeom prst="rect">
            <a:avLst/>
          </a:prstGeom>
        </p:spPr>
        <p:txBody>
          <a:bodyPr wrap="square">
            <a:spAutoFit/>
          </a:bodyPr>
          <a:lstStyle/>
          <a:p>
            <a:pPr marL="171450" indent="-171450">
              <a:buFont typeface="Arial" panose="020B0604020202020204" pitchFamily="34" charset="0"/>
              <a:buChar char="•"/>
            </a:pPr>
            <a:r>
              <a:rPr lang="en-US" sz="1200" dirty="0" smtClean="0"/>
              <a:t>T</a:t>
            </a:r>
            <a:r>
              <a:rPr lang="de-DE" sz="1200" dirty="0" smtClean="0"/>
              <a:t>he </a:t>
            </a:r>
            <a:r>
              <a:rPr lang="de-DE" sz="1200" dirty="0"/>
              <a:t>LUT is </a:t>
            </a:r>
            <a:r>
              <a:rPr lang="de-DE" sz="1200" dirty="0" smtClean="0"/>
              <a:t>stored for </a:t>
            </a:r>
            <a:r>
              <a:rPr lang="ru-RU" sz="1200" dirty="0" smtClean="0"/>
              <a:t>5 </a:t>
            </a:r>
            <a:r>
              <a:rPr lang="de-DE" sz="1200" dirty="0" smtClean="0"/>
              <a:t>set</a:t>
            </a:r>
            <a:r>
              <a:rPr lang="en-US" sz="1200" dirty="0"/>
              <a:t>s</a:t>
            </a:r>
            <a:r>
              <a:rPr lang="de-DE" sz="1200" dirty="0" smtClean="0"/>
              <a:t> of QPs. To pick proper table current block</a:t>
            </a:r>
            <a:r>
              <a:rPr lang="en-US" sz="1200" dirty="0" smtClean="0"/>
              <a:t>’s</a:t>
            </a:r>
            <a:r>
              <a:rPr lang="de-DE" sz="1200" dirty="0" smtClean="0"/>
              <a:t> QP </a:t>
            </a:r>
            <a:r>
              <a:rPr lang="de-DE" sz="1200" dirty="0"/>
              <a:t>is rounded to closest </a:t>
            </a:r>
            <a:r>
              <a:rPr lang="de-DE" sz="1200" dirty="0" smtClean="0"/>
              <a:t>one.</a:t>
            </a:r>
            <a:endParaRPr lang="ru-RU" sz="1200" dirty="0" smtClean="0"/>
          </a:p>
          <a:p>
            <a:pPr marL="171450" indent="-171450">
              <a:buFont typeface="Arial" panose="020B0604020202020204" pitchFamily="34" charset="0"/>
              <a:buChar char="•"/>
            </a:pPr>
            <a:r>
              <a:rPr lang="de-DE" sz="1200" dirty="0" smtClean="0"/>
              <a:t>For </a:t>
            </a:r>
            <a:r>
              <a:rPr lang="de-DE" sz="1200" dirty="0"/>
              <a:t>further </a:t>
            </a:r>
            <a:r>
              <a:rPr lang="de-DE" sz="1200" dirty="0" smtClean="0"/>
              <a:t>size reduction the </a:t>
            </a:r>
            <a:r>
              <a:rPr lang="de-DE" sz="1200" dirty="0"/>
              <a:t>N lowest bits are dropped </a:t>
            </a:r>
            <a:r>
              <a:rPr lang="de-DE" sz="1200" dirty="0" smtClean="0"/>
              <a:t>during </a:t>
            </a:r>
            <a:r>
              <a:rPr lang="de-DE" sz="1200" dirty="0"/>
              <a:t>LUT generation. </a:t>
            </a:r>
            <a:r>
              <a:rPr lang="de-DE" sz="1200" dirty="0" smtClean="0"/>
              <a:t>The value </a:t>
            </a:r>
            <a:r>
              <a:rPr lang="de-DE" sz="1200" dirty="0"/>
              <a:t>N is equal to 3 </a:t>
            </a:r>
            <a:r>
              <a:rPr lang="de-DE" sz="1200" dirty="0" smtClean="0"/>
              <a:t>for all tables except </a:t>
            </a:r>
            <a:r>
              <a:rPr lang="de-DE" sz="1200" dirty="0"/>
              <a:t>of </a:t>
            </a:r>
            <a:r>
              <a:rPr lang="de-DE" sz="1200" dirty="0" smtClean="0"/>
              <a:t>lower </a:t>
            </a:r>
            <a:r>
              <a:rPr lang="de-DE" sz="1200" dirty="0"/>
              <a:t>QP </a:t>
            </a:r>
            <a:r>
              <a:rPr lang="de-DE" sz="1200" dirty="0" smtClean="0"/>
              <a:t>table </a:t>
            </a:r>
            <a:r>
              <a:rPr lang="de-DE" sz="1200" dirty="0"/>
              <a:t>where N is set to 2 and threshold is reduced to </a:t>
            </a:r>
            <a:r>
              <a:rPr lang="de-DE" sz="1200" dirty="0" smtClean="0"/>
              <a:t>64. </a:t>
            </a:r>
          </a:p>
          <a:p>
            <a:pPr marL="171450" indent="-171450">
              <a:buFont typeface="Arial" panose="020B0604020202020204" pitchFamily="34" charset="0"/>
              <a:buChar char="•"/>
            </a:pPr>
            <a:r>
              <a:rPr lang="de-DE" sz="1200" dirty="0" smtClean="0"/>
              <a:t>Every </a:t>
            </a:r>
            <a:r>
              <a:rPr lang="de-DE" sz="1200" dirty="0"/>
              <a:t>table for each QP group </a:t>
            </a:r>
            <a:r>
              <a:rPr lang="de-DE" sz="1200" dirty="0" smtClean="0"/>
              <a:t>has </a:t>
            </a:r>
            <a:r>
              <a:rPr lang="de-DE" sz="1200" dirty="0"/>
              <a:t>16 entries of 7-bit values with total size of LUT = 5x16x7 bits = 70 bytes.</a:t>
            </a:r>
            <a:endParaRPr lang="en-US" sz="1200" dirty="0"/>
          </a:p>
          <a:p>
            <a:pPr marL="171450" indent="-171450">
              <a:buFont typeface="Arial" panose="020B0604020202020204" pitchFamily="34" charset="0"/>
              <a:buChar char="•"/>
            </a:pPr>
            <a:endParaRPr lang="en-GB" sz="1200" dirty="0"/>
          </a:p>
        </p:txBody>
      </p:sp>
      <mc:AlternateContent xmlns:mc="http://schemas.openxmlformats.org/markup-compatibility/2006" xmlns:a14="http://schemas.microsoft.com/office/drawing/2010/main">
        <mc:Choice Requires="a14">
          <p:sp>
            <p:nvSpPr>
              <p:cNvPr id="13" name="TextBox 20"/>
              <p:cNvSpPr txBox="1"/>
              <p:nvPr/>
            </p:nvSpPr>
            <p:spPr>
              <a:xfrm>
                <a:off x="3998436" y="2735099"/>
                <a:ext cx="1734820" cy="593725"/>
              </a:xfrm>
              <a:prstGeom prst="rect">
                <a:avLst/>
              </a:prstGeom>
              <a:noFill/>
            </p:spPr>
            <p:txBody>
              <a:bodyPr wrap="none" lIns="0" tIns="0" rIns="0" bIns="0" rtlCol="0">
                <a:spAutoFit/>
              </a:bodyPr>
              <a:lstStyle/>
              <a:p>
                <a:pPr marL="0" marR="0" fontAlgn="base">
                  <a:spcBef>
                    <a:spcPts val="0"/>
                  </a:spcBef>
                  <a:spcAft>
                    <a:spcPts val="0"/>
                  </a:spcAft>
                </a:pPr>
                <a14:m>
                  <m:oMathPara xmlns:m="http://schemas.openxmlformats.org/officeDocument/2006/math">
                    <m:oMathParaPr>
                      <m:jc m:val="centerGroup"/>
                    </m:oMathParaPr>
                    <m:oMath xmlns:m="http://schemas.openxmlformats.org/officeDocument/2006/math">
                      <m:r>
                        <a:rPr lang="en-US" sz="120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𝐿𝑈𝑇</m:t>
                      </m:r>
                      <m:r>
                        <a:rPr lang="en-US" sz="120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𝑅</m:t>
                      </m:r>
                      <m:r>
                        <a:rPr lang="en-US" sz="120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r>
                        <a:rPr lang="en-US" sz="120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l-GR"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𝜎</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f>
                        <m:fPr>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fPr>
                        <m:num>
                          <m:sSup>
                            <m:sSupPr>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𝑅</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sup>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3</m:t>
                              </m:r>
                            </m:sup>
                          </m:sSup>
                        </m:num>
                        <m:den>
                          <m:sSup>
                            <m:sSupPr>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𝑅</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e>
                            <m:sup>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sSup>
                            <m:sSupPr>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sSupPr>
                            <m:e>
                              <m:r>
                                <a:rPr lang="en-US" sz="1200" i="1" kern="12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𝜎</m:t>
                              </m:r>
                            </m:e>
                            <m:sup>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2</m:t>
                              </m:r>
                            </m:sup>
                          </m:sSup>
                        </m:den>
                      </m:f>
                    </m:oMath>
                  </m:oMathPara>
                </a14:m>
                <a:endParaRPr lang="en-US" sz="1200" dirty="0">
                  <a:solidFill>
                    <a:srgbClr val="000000"/>
                  </a:solidFill>
                  <a:effectLst/>
                  <a:latin typeface="SimSun" panose="02010600030101010101" pitchFamily="2" charset="-122"/>
                  <a:ea typeface="SimSun" panose="02010600030101010101" pitchFamily="2" charset="-122"/>
                  <a:cs typeface="SimSun" panose="02010600030101010101" pitchFamily="2" charset="-122"/>
                </a:endParaRPr>
              </a:p>
            </p:txBody>
          </p:sp>
        </mc:Choice>
        <mc:Fallback xmlns="">
          <p:sp>
            <p:nvSpPr>
              <p:cNvPr id="13" name="TextBox 20"/>
              <p:cNvSpPr txBox="1">
                <a:spLocks noRot="1" noChangeAspect="1" noMove="1" noResize="1" noEditPoints="1" noAdjustHandles="1" noChangeArrowheads="1" noChangeShapeType="1" noTextEdit="1"/>
              </p:cNvSpPr>
              <p:nvPr/>
            </p:nvSpPr>
            <p:spPr>
              <a:xfrm>
                <a:off x="3998436" y="2735099"/>
                <a:ext cx="1734820" cy="593725"/>
              </a:xfrm>
              <a:prstGeom prst="rect">
                <a:avLst/>
              </a:prstGeom>
              <a:blipFill rotWithShape="0">
                <a:blip r:embed="rId4"/>
                <a:stretch>
                  <a:fillRect l="-3169" t="-1031" r="-246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8"/>
              <p:cNvSpPr txBox="1"/>
              <p:nvPr/>
            </p:nvSpPr>
            <p:spPr>
              <a:xfrm>
                <a:off x="715644" y="2623729"/>
                <a:ext cx="3217411" cy="683842"/>
              </a:xfrm>
              <a:prstGeom prst="rect">
                <a:avLst/>
              </a:prstGeom>
              <a:noFill/>
            </p:spPr>
            <p:txBody>
              <a:bodyPr wrap="square" lIns="0" tIns="0" rIns="0" bIns="0" rtlCol="0">
                <a:spAutoFit/>
              </a:bodyPr>
              <a:lstStyle/>
              <a:p>
                <a:pPr marL="0" marR="0" fontAlgn="base"/>
                <a14:m>
                  <m:oMathPara xmlns:m="http://schemas.openxmlformats.org/officeDocument/2006/math">
                    <m:oMathParaPr>
                      <m:jc m:val="centerGroup"/>
                    </m:oMathParaPr>
                    <m:oMath xmlns:m="http://schemas.openxmlformats.org/officeDocument/2006/math">
                      <m:r>
                        <a:rPr lang="en-US" sz="120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𝐹</m:t>
                      </m:r>
                      <m:r>
                        <a:rPr lang="en-US" sz="120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r>
                        <a:rPr lang="en-US" sz="120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𝜎</m:t>
                      </m:r>
                      <m:r>
                        <a:rPr lang="en-US" sz="120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d>
                        <m:dPr>
                          <m:begChr m:val="{"/>
                          <m:endChr m:val=""/>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eqArr>
                            <m:eqArrPr>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eqArrPr>
                            <m:e>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𝑅</m:t>
                              </m:r>
                              <m:d>
                                <m:dPr>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e>
                              </m:d>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 </m:t>
                              </m:r>
                              <m:r>
                                <a:rPr lang="en-US" sz="1200" b="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𝐴𝑏𝑠</m:t>
                              </m:r>
                              <m:d>
                                <m:dPr>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𝑅</m:t>
                                  </m:r>
                                  <m:d>
                                    <m:dPr>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e>
                                  </m:d>
                                </m:e>
                              </m:d>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𝑇𝐻𝑅</m:t>
                              </m:r>
                            </m:e>
                            <m:e>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𝐿𝑈𝑇</m:t>
                              </m:r>
                              <m:d>
                                <m:dPr>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𝑅</m:t>
                                  </m:r>
                                  <m:d>
                                    <m:dPr>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e>
                                  </m:d>
                                  <m:r>
                                    <a:rPr lang="en-US" sz="1200" b="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b="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𝑁</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l-GR"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𝜎</m:t>
                                  </m:r>
                                </m:e>
                              </m:d>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𝑅</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)&gt;0</m:t>
                              </m:r>
                            </m:e>
                            <m:e>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𝐿𝑈𝑇</m:t>
                              </m:r>
                              <m:d>
                                <m:dPr>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𝑅</m:t>
                                  </m:r>
                                  <m:d>
                                    <m:dPr>
                                      <m:ctrlP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ctrlPr>
                                    </m:dPr>
                                    <m:e>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e>
                                  </m:d>
                                  <m:r>
                                    <a:rPr lang="en-US" sz="1200" b="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b="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𝑁</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l-GR"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𝜎</m:t>
                                  </m:r>
                                </m:e>
                              </m:d>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 </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𝑅</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𝑖</m:t>
                              </m:r>
                              <m:r>
                                <a:rPr lang="en-US" sz="1200" i="1" kern="120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)≤0</m:t>
                              </m:r>
                            </m:e>
                          </m:eqArr>
                        </m:e>
                      </m:d>
                    </m:oMath>
                  </m:oMathPara>
                </a14:m>
                <a:endParaRPr lang="en-US" sz="1200" dirty="0">
                  <a:effectLst/>
                  <a:latin typeface="SimSun" panose="02010600030101010101" pitchFamily="2" charset="-122"/>
                  <a:ea typeface="SimSun" panose="02010600030101010101" pitchFamily="2" charset="-122"/>
                  <a:cs typeface="SimSun" panose="02010600030101010101" pitchFamily="2" charset="-122"/>
                </a:endParaRPr>
              </a:p>
            </p:txBody>
          </p:sp>
        </mc:Choice>
        <mc:Fallback xmlns="">
          <p:sp>
            <p:nvSpPr>
              <p:cNvPr id="12" name="TextBox 18"/>
              <p:cNvSpPr txBox="1">
                <a:spLocks noRot="1" noChangeAspect="1" noMove="1" noResize="1" noEditPoints="1" noAdjustHandles="1" noChangeArrowheads="1" noChangeShapeType="1" noTextEdit="1"/>
              </p:cNvSpPr>
              <p:nvPr/>
            </p:nvSpPr>
            <p:spPr>
              <a:xfrm>
                <a:off x="715644" y="2623729"/>
                <a:ext cx="3217411" cy="683842"/>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3668523" y="1006956"/>
                <a:ext cx="1997855" cy="3053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200" i="1">
                          <a:latin typeface="Cambria Math" panose="02040503050406030204" pitchFamily="18" charset="0"/>
                        </a:rPr>
                        <m:t>𝜎</m:t>
                      </m:r>
                      <m:r>
                        <a:rPr lang="en-US" sz="1200" i="0">
                          <a:latin typeface="Cambria Math" panose="02040503050406030204" pitchFamily="18" charset="0"/>
                        </a:rPr>
                        <m:t>=</m:t>
                      </m:r>
                      <m:sSup>
                        <m:sSupPr>
                          <m:ctrlPr>
                            <a:rPr lang="en-US" sz="1200" i="1">
                              <a:latin typeface="Cambria Math" panose="02040503050406030204" pitchFamily="18" charset="0"/>
                            </a:rPr>
                          </m:ctrlPr>
                        </m:sSupPr>
                        <m:e>
                          <m:r>
                            <a:rPr lang="en-US" sz="1200" i="0">
                              <a:latin typeface="Cambria Math" panose="02040503050406030204" pitchFamily="18" charset="0"/>
                            </a:rPr>
                            <m:t>2.64∗2</m:t>
                          </m:r>
                        </m:e>
                        <m:sup>
                          <m:d>
                            <m:dPr>
                              <m:ctrlPr>
                                <a:rPr lang="en-US" sz="1200" i="1">
                                  <a:latin typeface="Cambria Math" panose="02040503050406030204" pitchFamily="18" charset="0"/>
                                </a:rPr>
                              </m:ctrlPr>
                            </m:dPr>
                            <m:e>
                              <m:r>
                                <a:rPr lang="en-US" sz="1200" i="0">
                                  <a:latin typeface="Cambria Math" panose="02040503050406030204" pitchFamily="18" charset="0"/>
                                </a:rPr>
                                <m:t>0.1269∗</m:t>
                              </m:r>
                              <m:d>
                                <m:dPr>
                                  <m:ctrlPr>
                                    <a:rPr lang="en-US" sz="1200" i="1">
                                      <a:latin typeface="Cambria Math" panose="02040503050406030204" pitchFamily="18" charset="0"/>
                                    </a:rPr>
                                  </m:ctrlPr>
                                </m:dPr>
                                <m:e>
                                  <m:r>
                                    <a:rPr lang="en-US" sz="1200" i="1">
                                      <a:latin typeface="Cambria Math" panose="02040503050406030204" pitchFamily="18" charset="0"/>
                                    </a:rPr>
                                    <m:t>𝑄𝑃</m:t>
                                  </m:r>
                                  <m:r>
                                    <a:rPr lang="en-US" sz="1200" i="0">
                                      <a:latin typeface="Cambria Math" panose="02040503050406030204" pitchFamily="18" charset="0"/>
                                    </a:rPr>
                                    <m:t>−11</m:t>
                                  </m:r>
                                </m:e>
                              </m:d>
                            </m:e>
                          </m:d>
                        </m:sup>
                      </m:sSup>
                    </m:oMath>
                  </m:oMathPara>
                </a14:m>
                <a:endParaRPr lang="en-US" sz="1200" dirty="0"/>
              </a:p>
            </p:txBody>
          </p:sp>
        </mc:Choice>
        <mc:Fallback xmlns="">
          <p:sp>
            <p:nvSpPr>
              <p:cNvPr id="14" name="Rectangle 13"/>
              <p:cNvSpPr>
                <a:spLocks noRot="1" noChangeAspect="1" noMove="1" noResize="1" noEditPoints="1" noAdjustHandles="1" noChangeArrowheads="1" noChangeShapeType="1" noTextEdit="1"/>
              </p:cNvSpPr>
              <p:nvPr/>
            </p:nvSpPr>
            <p:spPr>
              <a:xfrm>
                <a:off x="3668523" y="1006956"/>
                <a:ext cx="1997855" cy="305340"/>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20"/>
              <p:cNvSpPr txBox="1"/>
              <p:nvPr/>
            </p:nvSpPr>
            <p:spPr>
              <a:xfrm>
                <a:off x="5902740" y="2847295"/>
                <a:ext cx="838628" cy="184666"/>
              </a:xfrm>
              <a:prstGeom prst="rect">
                <a:avLst/>
              </a:prstGeom>
              <a:noFill/>
            </p:spPr>
            <p:txBody>
              <a:bodyPr wrap="none" lIns="0" tIns="0" rIns="0" bIns="0" rtlCol="0">
                <a:spAutoFit/>
              </a:bodyPr>
              <a:lstStyle/>
              <a:p>
                <a:pPr marL="0" marR="0" fontAlgn="base">
                  <a:spcBef>
                    <a:spcPts val="0"/>
                  </a:spcBef>
                  <a:spcAft>
                    <a:spcPts val="0"/>
                  </a:spcAft>
                </a:pPr>
                <a14:m>
                  <m:oMathPara xmlns:m="http://schemas.openxmlformats.org/officeDocument/2006/math">
                    <m:oMathParaPr>
                      <m:jc m:val="centerGroup"/>
                    </m:oMathParaPr>
                    <m:oMath xmlns:m="http://schemas.openxmlformats.org/officeDocument/2006/math">
                      <m:r>
                        <a:rPr lang="en-US" sz="1200" b="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𝑇𝐻𝑅</m:t>
                      </m:r>
                      <m:r>
                        <a:rPr lang="ru-RU" sz="1200" b="0" i="1" kern="1200" smtClean="0">
                          <a:solidFill>
                            <a:srgbClr val="000000"/>
                          </a:solidFill>
                          <a:effectLst/>
                          <a:latin typeface="Cambria Math" panose="02040503050406030204" pitchFamily="18" charset="0"/>
                          <a:ea typeface="SimSun" panose="02010600030101010101" pitchFamily="2" charset="-122"/>
                          <a:cs typeface="Times New Roman" panose="02020603050405020304" pitchFamily="18" charset="0"/>
                        </a:rPr>
                        <m:t>=128</m:t>
                      </m:r>
                    </m:oMath>
                  </m:oMathPara>
                </a14:m>
                <a:endParaRPr lang="en-US" sz="1200" dirty="0">
                  <a:solidFill>
                    <a:srgbClr val="000000"/>
                  </a:solidFill>
                  <a:effectLst/>
                  <a:latin typeface="SimSun" panose="02010600030101010101" pitchFamily="2" charset="-122"/>
                  <a:ea typeface="SimSun" panose="02010600030101010101" pitchFamily="2" charset="-122"/>
                  <a:cs typeface="SimSun" panose="02010600030101010101" pitchFamily="2" charset="-122"/>
                </a:endParaRPr>
              </a:p>
            </p:txBody>
          </p:sp>
        </mc:Choice>
        <mc:Fallback xmlns="">
          <p:sp>
            <p:nvSpPr>
              <p:cNvPr id="15" name="TextBox 20"/>
              <p:cNvSpPr txBox="1">
                <a:spLocks noRot="1" noChangeAspect="1" noMove="1" noResize="1" noEditPoints="1" noAdjustHandles="1" noChangeArrowheads="1" noChangeShapeType="1" noTextEdit="1"/>
              </p:cNvSpPr>
              <p:nvPr/>
            </p:nvSpPr>
            <p:spPr>
              <a:xfrm>
                <a:off x="5902740" y="2847295"/>
                <a:ext cx="838628" cy="184666"/>
              </a:xfrm>
              <a:prstGeom prst="rect">
                <a:avLst/>
              </a:prstGeom>
              <a:blipFill rotWithShape="0">
                <a:blip r:embed="rId7"/>
                <a:stretch>
                  <a:fillRect l="-1449" r="-1449" b="-13333"/>
                </a:stretch>
              </a:blipFill>
            </p:spPr>
            <p:txBody>
              <a:bodyPr/>
              <a:lstStyle/>
              <a:p>
                <a:r>
                  <a:rPr lang="en-US">
                    <a:noFill/>
                  </a:rPr>
                  <a:t> </a:t>
                </a:r>
              </a:p>
            </p:txBody>
          </p:sp>
        </mc:Fallback>
      </mc:AlternateContent>
    </p:spTree>
    <p:extLst>
      <p:ext uri="{BB962C8B-B14F-4D97-AF65-F5344CB8AC3E}">
        <p14:creationId xmlns:p14="http://schemas.microsoft.com/office/powerpoint/2010/main" val="11090867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0648" y="555526"/>
            <a:ext cx="5845224" cy="4431983"/>
          </a:xfrm>
          <a:prstGeom prst="rect">
            <a:avLst/>
          </a:prstGeom>
        </p:spPr>
        <p:txBody>
          <a:bodyPr wrap="square">
            <a:spAutoFit/>
          </a:bodyPr>
          <a:lstStyle/>
          <a:p>
            <a:r>
              <a:rPr lang="pt-BR" sz="700" dirty="0">
                <a:solidFill>
                  <a:srgbClr val="000000"/>
                </a:solidFill>
                <a:latin typeface="Consolas" panose="020B0609020204030204" pitchFamily="49" charset="0"/>
              </a:rPr>
              <a:t> </a:t>
            </a:r>
            <a:r>
              <a:rPr lang="pt-BR" sz="700" dirty="0">
                <a:solidFill>
                  <a:srgbClr val="0000FF"/>
                </a:solidFill>
                <a:latin typeface="Consolas" panose="020B0609020204030204" pitchFamily="49" charset="0"/>
              </a:rPr>
              <a:t>for</a:t>
            </a:r>
            <a:r>
              <a:rPr lang="pt-BR" sz="700" dirty="0">
                <a:solidFill>
                  <a:srgbClr val="000000"/>
                </a:solidFill>
                <a:latin typeface="Consolas" panose="020B0609020204030204" pitchFamily="49" charset="0"/>
              </a:rPr>
              <a:t> (</a:t>
            </a:r>
            <a:r>
              <a:rPr lang="pt-BR" sz="700" dirty="0">
                <a:solidFill>
                  <a:srgbClr val="0000FF"/>
                </a:solidFill>
                <a:latin typeface="Consolas" panose="020B0609020204030204" pitchFamily="49" charset="0"/>
              </a:rPr>
              <a:t>int</a:t>
            </a:r>
            <a:r>
              <a:rPr lang="pt-BR" sz="700" dirty="0">
                <a:solidFill>
                  <a:srgbClr val="000000"/>
                </a:solidFill>
                <a:latin typeface="Consolas" panose="020B0609020204030204" pitchFamily="49" charset="0"/>
              </a:rPr>
              <a:t> </a:t>
            </a:r>
            <a:r>
              <a:rPr lang="pt-BR" sz="700" dirty="0">
                <a:solidFill>
                  <a:srgbClr val="000080"/>
                </a:solidFill>
                <a:latin typeface="Consolas" panose="020B0609020204030204" pitchFamily="49" charset="0"/>
              </a:rPr>
              <a:t>r</a:t>
            </a:r>
            <a:r>
              <a:rPr lang="pt-BR" sz="700" dirty="0">
                <a:solidFill>
                  <a:srgbClr val="000000"/>
                </a:solidFill>
                <a:latin typeface="Consolas" panose="020B0609020204030204" pitchFamily="49" charset="0"/>
              </a:rPr>
              <a:t> = 0; </a:t>
            </a:r>
            <a:r>
              <a:rPr lang="pt-BR" sz="700" dirty="0">
                <a:solidFill>
                  <a:srgbClr val="000080"/>
                </a:solidFill>
                <a:latin typeface="Consolas" panose="020B0609020204030204" pitchFamily="49" charset="0"/>
              </a:rPr>
              <a:t>r</a:t>
            </a:r>
            <a:r>
              <a:rPr lang="pt-BR" sz="700" dirty="0">
                <a:solidFill>
                  <a:srgbClr val="000000"/>
                </a:solidFill>
                <a:latin typeface="Consolas" panose="020B0609020204030204" pitchFamily="49" charset="0"/>
              </a:rPr>
              <a:t> &lt; </a:t>
            </a:r>
            <a:r>
              <a:rPr lang="pt-BR" sz="700" dirty="0" smtClean="0">
                <a:solidFill>
                  <a:srgbClr val="000080"/>
                </a:solidFill>
                <a:latin typeface="Consolas" panose="020B0609020204030204" pitchFamily="49" charset="0"/>
              </a:rPr>
              <a:t>height</a:t>
            </a:r>
            <a:r>
              <a:rPr lang="pt-BR" sz="700" dirty="0" smtClean="0">
                <a:solidFill>
                  <a:srgbClr val="000000"/>
                </a:solidFill>
                <a:latin typeface="Consolas" panose="020B0609020204030204" pitchFamily="49" charset="0"/>
              </a:rPr>
              <a:t>; </a:t>
            </a:r>
            <a:r>
              <a:rPr lang="pt-BR" sz="700" dirty="0">
                <a:solidFill>
                  <a:srgbClr val="000000"/>
                </a:solidFill>
                <a:latin typeface="Consolas" panose="020B0609020204030204" pitchFamily="49" charset="0"/>
              </a:rPr>
              <a:t>++</a:t>
            </a:r>
            <a:r>
              <a:rPr lang="pt-BR" sz="700" dirty="0">
                <a:solidFill>
                  <a:srgbClr val="000080"/>
                </a:solidFill>
                <a:latin typeface="Consolas" panose="020B0609020204030204" pitchFamily="49" charset="0"/>
              </a:rPr>
              <a:t>r</a:t>
            </a:r>
            <a:r>
              <a:rPr lang="pt-BR" sz="700" dirty="0">
                <a:solidFill>
                  <a:srgbClr val="000000"/>
                </a:solidFill>
                <a:latin typeface="Consolas" panose="020B0609020204030204" pitchFamily="49" charset="0"/>
              </a:rPr>
              <a:t>)</a:t>
            </a:r>
          </a:p>
          <a:p>
            <a:r>
              <a:rPr lang="en-US" sz="700" dirty="0">
                <a:solidFill>
                  <a:srgbClr val="000000"/>
                </a:solidFill>
                <a:latin typeface="Consolas" panose="020B0609020204030204" pitchFamily="49" charset="0"/>
              </a:rPr>
              <a:t> </a:t>
            </a:r>
            <a:r>
              <a:rPr lang="en-US" sz="700" dirty="0" smtClean="0">
                <a:solidFill>
                  <a:srgbClr val="000000"/>
                </a:solidFill>
                <a:latin typeface="Consolas" panose="020B0609020204030204" pitchFamily="49" charset="0"/>
              </a:rPr>
              <a:t>{</a:t>
            </a:r>
            <a:endParaRPr lang="en-US" sz="700" dirty="0">
              <a:solidFill>
                <a:srgbClr val="000000"/>
              </a:solidFill>
              <a:latin typeface="Consolas" panose="020B0609020204030204" pitchFamily="49" charset="0"/>
            </a:endParaRPr>
          </a:p>
          <a:p>
            <a:r>
              <a:rPr lang="en-US" sz="700" dirty="0">
                <a:solidFill>
                  <a:srgbClr val="000000"/>
                </a:solidFill>
                <a:latin typeface="Consolas" panose="020B0609020204030204" pitchFamily="49" charset="0"/>
              </a:rPr>
              <a:t>    </a:t>
            </a:r>
            <a:r>
              <a:rPr lang="en-US" sz="700" dirty="0">
                <a:solidFill>
                  <a:srgbClr val="0000FF"/>
                </a:solidFill>
                <a:latin typeface="Consolas" panose="020B0609020204030204" pitchFamily="49" charset="0"/>
              </a:rPr>
              <a:t>for</a:t>
            </a:r>
            <a:r>
              <a:rPr lang="en-US" sz="700" dirty="0">
                <a:solidFill>
                  <a:srgbClr val="000000"/>
                </a:solidFill>
                <a:latin typeface="Consolas" panose="020B0609020204030204" pitchFamily="49" charset="0"/>
              </a:rPr>
              <a:t> (</a:t>
            </a:r>
            <a:r>
              <a:rPr lang="en-US" sz="700" dirty="0" err="1">
                <a:solidFill>
                  <a:srgbClr val="0000FF"/>
                </a:solidFill>
                <a:latin typeface="Consolas" panose="020B0609020204030204" pitchFamily="49" charset="0"/>
              </a:rPr>
              <a:t>int</a:t>
            </a:r>
            <a:r>
              <a:rPr lang="en-US" sz="700" dirty="0">
                <a:solidFill>
                  <a:srgbClr val="000000"/>
                </a:solidFill>
                <a:latin typeface="Consolas" panose="020B0609020204030204" pitchFamily="49" charset="0"/>
              </a:rPr>
              <a:t> </a:t>
            </a:r>
            <a:r>
              <a:rPr lang="en-US" sz="700" dirty="0">
                <a:solidFill>
                  <a:srgbClr val="000080"/>
                </a:solidFill>
                <a:latin typeface="Consolas" panose="020B0609020204030204" pitchFamily="49" charset="0"/>
              </a:rPr>
              <a:t>c</a:t>
            </a:r>
            <a:r>
              <a:rPr lang="en-US" sz="700" dirty="0">
                <a:solidFill>
                  <a:srgbClr val="000000"/>
                </a:solidFill>
                <a:latin typeface="Consolas" panose="020B0609020204030204" pitchFamily="49" charset="0"/>
              </a:rPr>
              <a:t> = 0; </a:t>
            </a:r>
            <a:r>
              <a:rPr lang="en-US" sz="700" dirty="0">
                <a:solidFill>
                  <a:srgbClr val="000080"/>
                </a:solidFill>
                <a:latin typeface="Consolas" panose="020B0609020204030204" pitchFamily="49" charset="0"/>
              </a:rPr>
              <a:t>c</a:t>
            </a:r>
            <a:r>
              <a:rPr lang="en-US" sz="700" dirty="0">
                <a:solidFill>
                  <a:srgbClr val="000000"/>
                </a:solidFill>
                <a:latin typeface="Consolas" panose="020B0609020204030204" pitchFamily="49" charset="0"/>
              </a:rPr>
              <a:t> &lt; </a:t>
            </a:r>
            <a:r>
              <a:rPr lang="en-US" sz="700" dirty="0" smtClean="0">
                <a:solidFill>
                  <a:srgbClr val="000080"/>
                </a:solidFill>
                <a:latin typeface="Consolas" panose="020B0609020204030204" pitchFamily="49" charset="0"/>
              </a:rPr>
              <a:t>width</a:t>
            </a:r>
            <a:r>
              <a:rPr lang="en-US" sz="700" dirty="0" smtClean="0">
                <a:solidFill>
                  <a:srgbClr val="000000"/>
                </a:solidFill>
                <a:latin typeface="Consolas" panose="020B0609020204030204" pitchFamily="49" charset="0"/>
              </a:rPr>
              <a:t>; </a:t>
            </a:r>
            <a:r>
              <a:rPr lang="en-US" sz="700" dirty="0">
                <a:solidFill>
                  <a:srgbClr val="000000"/>
                </a:solidFill>
                <a:latin typeface="Consolas" panose="020B0609020204030204" pitchFamily="49" charset="0"/>
              </a:rPr>
              <a:t>++</a:t>
            </a:r>
            <a:r>
              <a:rPr lang="en-US" sz="700" dirty="0" smtClean="0">
                <a:solidFill>
                  <a:srgbClr val="000080"/>
                </a:solidFill>
                <a:latin typeface="Consolas" panose="020B0609020204030204" pitchFamily="49" charset="0"/>
              </a:rPr>
              <a:t>c)</a:t>
            </a:r>
            <a:endParaRPr lang="en-US" sz="700" dirty="0" smtClean="0">
              <a:solidFill>
                <a:srgbClr val="0000FF"/>
              </a:solidFill>
              <a:latin typeface="Consolas" panose="020B0609020204030204" pitchFamily="49" charset="0"/>
              <a:ea typeface="等线"/>
              <a:cs typeface="Consolas" panose="020B0609020204030204" pitchFamily="49" charset="0"/>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smtClean="0">
                <a:solidFill>
                  <a:srgbClr val="0000FF"/>
                </a:solidFill>
                <a:latin typeface="Consolas" panose="020B0609020204030204" pitchFamily="49" charset="0"/>
                <a:ea typeface="等线"/>
                <a:cs typeface="Consolas" panose="020B0609020204030204" pitchFamily="49" charset="0"/>
              </a:rPr>
              <a:t>      </a:t>
            </a:r>
            <a:r>
              <a:rPr lang="en-US" sz="700" dirty="0" err="1" smtClean="0">
                <a:solidFill>
                  <a:srgbClr val="0000FF"/>
                </a:solidFill>
                <a:latin typeface="Consolas" panose="020B0609020204030204" pitchFamily="49" charset="0"/>
                <a:ea typeface="等线"/>
                <a:cs typeface="Consolas" panose="020B0609020204030204" pitchFamily="49" charset="0"/>
              </a:rPr>
              <a:t>const</a:t>
            </a:r>
            <a:r>
              <a:rPr lang="en-US" sz="700" dirty="0" smtClean="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x0 = </a:t>
            </a:r>
            <a:r>
              <a:rPr lang="en-US" sz="700" dirty="0" err="1">
                <a:solidFill>
                  <a:srgbClr val="000000"/>
                </a:solidFill>
                <a:latin typeface="Consolas" panose="020B0609020204030204" pitchFamily="49" charset="0"/>
                <a:ea typeface="等线"/>
                <a:cs typeface="Consolas" panose="020B0609020204030204" pitchFamily="49" charset="0"/>
              </a:rPr>
              <a:t>pIn</a:t>
            </a:r>
            <a:r>
              <a:rPr lang="en-US" sz="700" dirty="0">
                <a:solidFill>
                  <a:srgbClr val="000000"/>
                </a:solidFill>
                <a:latin typeface="Consolas" panose="020B0609020204030204" pitchFamily="49" charset="0"/>
                <a:ea typeface="等线"/>
                <a:cs typeface="Consolas" panose="020B0609020204030204" pitchFamily="49" charset="0"/>
              </a:rPr>
              <a:t>[p0];</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a:t>
            </a:r>
            <a:r>
              <a:rPr lang="en-US" sz="700" i="1" dirty="0">
                <a:solidFill>
                  <a:srgbClr val="000080"/>
                </a:solidFill>
                <a:latin typeface="Consolas" panose="020B0609020204030204" pitchFamily="49" charset="0"/>
                <a:ea typeface="等线"/>
                <a:cs typeface="Consolas" panose="020B0609020204030204" pitchFamily="49" charset="0"/>
              </a:rPr>
              <a:t>x1</a:t>
            </a:r>
            <a:r>
              <a:rPr lang="en-US" sz="700" dirty="0">
                <a:solidFill>
                  <a:srgbClr val="000000"/>
                </a:solidFill>
                <a:latin typeface="Consolas" panose="020B0609020204030204" pitchFamily="49" charset="0"/>
                <a:ea typeface="等线"/>
                <a:cs typeface="Consolas" panose="020B0609020204030204" pitchFamily="49" charset="0"/>
              </a:rPr>
              <a:t> = </a:t>
            </a:r>
            <a:r>
              <a:rPr lang="en-US" sz="700" dirty="0" err="1">
                <a:solidFill>
                  <a:srgbClr val="000000"/>
                </a:solidFill>
                <a:latin typeface="Consolas" panose="020B0609020204030204" pitchFamily="49" charset="0"/>
                <a:ea typeface="等线"/>
                <a:cs typeface="Consolas" panose="020B0609020204030204" pitchFamily="49" charset="0"/>
              </a:rPr>
              <a:t>pIn</a:t>
            </a:r>
            <a:r>
              <a:rPr lang="en-US" sz="700" dirty="0">
                <a:solidFill>
                  <a:srgbClr val="000000"/>
                </a:solidFill>
                <a:latin typeface="Consolas" panose="020B0609020204030204" pitchFamily="49" charset="0"/>
                <a:ea typeface="等线"/>
                <a:cs typeface="Consolas" panose="020B0609020204030204" pitchFamily="49" charset="0"/>
              </a:rPr>
              <a:t>[</a:t>
            </a:r>
            <a:r>
              <a:rPr lang="en-US" sz="700" i="1" dirty="0">
                <a:solidFill>
                  <a:srgbClr val="000080"/>
                </a:solidFill>
                <a:latin typeface="Consolas" panose="020B0609020204030204" pitchFamily="49" charset="0"/>
                <a:ea typeface="等线"/>
                <a:cs typeface="Consolas" panose="020B0609020204030204" pitchFamily="49" charset="0"/>
              </a:rPr>
              <a:t>p1</a:t>
            </a:r>
            <a:r>
              <a:rPr lang="en-US" sz="700" dirty="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a:t>
            </a:r>
            <a:r>
              <a:rPr lang="en-US" sz="700" i="1" dirty="0">
                <a:solidFill>
                  <a:srgbClr val="000080"/>
                </a:solidFill>
                <a:latin typeface="Consolas" panose="020B0609020204030204" pitchFamily="49" charset="0"/>
                <a:ea typeface="等线"/>
                <a:cs typeface="Consolas" panose="020B0609020204030204" pitchFamily="49" charset="0"/>
              </a:rPr>
              <a:t>x2</a:t>
            </a:r>
            <a:r>
              <a:rPr lang="en-US" sz="700" dirty="0">
                <a:solidFill>
                  <a:srgbClr val="000000"/>
                </a:solidFill>
                <a:latin typeface="Consolas" panose="020B0609020204030204" pitchFamily="49" charset="0"/>
                <a:ea typeface="等线"/>
                <a:cs typeface="Consolas" panose="020B0609020204030204" pitchFamily="49" charset="0"/>
              </a:rPr>
              <a:t> = </a:t>
            </a:r>
            <a:r>
              <a:rPr lang="en-US" sz="700" dirty="0" err="1">
                <a:solidFill>
                  <a:srgbClr val="000000"/>
                </a:solidFill>
                <a:latin typeface="Consolas" panose="020B0609020204030204" pitchFamily="49" charset="0"/>
                <a:ea typeface="等线"/>
                <a:cs typeface="Consolas" panose="020B0609020204030204" pitchFamily="49" charset="0"/>
              </a:rPr>
              <a:t>pIn</a:t>
            </a:r>
            <a:r>
              <a:rPr lang="en-US" sz="700" dirty="0">
                <a:solidFill>
                  <a:srgbClr val="000000"/>
                </a:solidFill>
                <a:latin typeface="Consolas" panose="020B0609020204030204" pitchFamily="49" charset="0"/>
                <a:ea typeface="等线"/>
                <a:cs typeface="Consolas" panose="020B0609020204030204" pitchFamily="49" charset="0"/>
              </a:rPr>
              <a:t>[</a:t>
            </a:r>
            <a:r>
              <a:rPr lang="en-US" sz="700" i="1" dirty="0">
                <a:solidFill>
                  <a:srgbClr val="000080"/>
                </a:solidFill>
                <a:latin typeface="Consolas" panose="020B0609020204030204" pitchFamily="49" charset="0"/>
                <a:ea typeface="等线"/>
                <a:cs typeface="Consolas" panose="020B0609020204030204" pitchFamily="49" charset="0"/>
              </a:rPr>
              <a:t>p2</a:t>
            </a:r>
            <a:r>
              <a:rPr lang="en-US" sz="700" dirty="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x3 = </a:t>
            </a:r>
            <a:r>
              <a:rPr lang="en-US" sz="700" dirty="0" err="1">
                <a:solidFill>
                  <a:srgbClr val="000000"/>
                </a:solidFill>
                <a:latin typeface="Consolas" panose="020B0609020204030204" pitchFamily="49" charset="0"/>
                <a:ea typeface="等线"/>
                <a:cs typeface="Consolas" panose="020B0609020204030204" pitchFamily="49" charset="0"/>
              </a:rPr>
              <a:t>pIn</a:t>
            </a:r>
            <a:r>
              <a:rPr lang="en-US" sz="700" dirty="0">
                <a:solidFill>
                  <a:srgbClr val="000000"/>
                </a:solidFill>
                <a:latin typeface="Consolas" panose="020B0609020204030204" pitchFamily="49" charset="0"/>
                <a:ea typeface="等线"/>
                <a:cs typeface="Consolas" panose="020B0609020204030204" pitchFamily="49" charset="0"/>
              </a:rPr>
              <a:t>[</a:t>
            </a:r>
            <a:r>
              <a:rPr lang="en-US" sz="700" i="1" dirty="0">
                <a:solidFill>
                  <a:srgbClr val="000080"/>
                </a:solidFill>
                <a:latin typeface="Consolas" panose="020B0609020204030204" pitchFamily="49" charset="0"/>
                <a:ea typeface="等线"/>
                <a:cs typeface="Consolas" panose="020B0609020204030204" pitchFamily="49" charset="0"/>
              </a:rPr>
              <a:t>p3</a:t>
            </a:r>
            <a:r>
              <a:rPr lang="en-US" sz="700" dirty="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a:solidFill>
                  <a:srgbClr val="008000"/>
                </a:solidFill>
                <a:latin typeface="Consolas" panose="020B0609020204030204" pitchFamily="49" charset="0"/>
                <a:ea typeface="等线"/>
                <a:cs typeface="Consolas" panose="020B0609020204030204" pitchFamily="49" charset="0"/>
              </a:rPr>
              <a:t>// forward transform</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a:t>
            </a:r>
            <a:r>
              <a:rPr lang="en-US" sz="700" i="1" dirty="0">
                <a:solidFill>
                  <a:srgbClr val="880000"/>
                </a:solidFill>
                <a:latin typeface="Consolas" panose="020B0609020204030204" pitchFamily="49" charset="0"/>
                <a:ea typeface="等线"/>
                <a:cs typeface="Consolas" panose="020B0609020204030204" pitchFamily="49" charset="0"/>
              </a:rPr>
              <a:t>y0</a:t>
            </a:r>
            <a:r>
              <a:rPr lang="en-US" sz="700" dirty="0">
                <a:solidFill>
                  <a:srgbClr val="000000"/>
                </a:solidFill>
                <a:latin typeface="Consolas" panose="020B0609020204030204" pitchFamily="49" charset="0"/>
                <a:ea typeface="等线"/>
                <a:cs typeface="Consolas" panose="020B0609020204030204" pitchFamily="49" charset="0"/>
              </a:rPr>
              <a:t> = x0 + </a:t>
            </a:r>
            <a:r>
              <a:rPr lang="en-US" sz="700" i="1" dirty="0">
                <a:solidFill>
                  <a:srgbClr val="000080"/>
                </a:solidFill>
                <a:latin typeface="Consolas" panose="020B0609020204030204" pitchFamily="49" charset="0"/>
                <a:ea typeface="等线"/>
                <a:cs typeface="Consolas" panose="020B0609020204030204" pitchFamily="49" charset="0"/>
              </a:rPr>
              <a:t>x2</a:t>
            </a:r>
            <a:r>
              <a:rPr lang="en-US" sz="700" dirty="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a:t>
            </a:r>
            <a:r>
              <a:rPr lang="en-US" sz="700" i="1" dirty="0">
                <a:solidFill>
                  <a:srgbClr val="000080"/>
                </a:solidFill>
                <a:latin typeface="Consolas" panose="020B0609020204030204" pitchFamily="49" charset="0"/>
                <a:ea typeface="等线"/>
                <a:cs typeface="Consolas" panose="020B0609020204030204" pitchFamily="49" charset="0"/>
              </a:rPr>
              <a:t>y1</a:t>
            </a:r>
            <a:r>
              <a:rPr lang="en-US" sz="700" dirty="0">
                <a:solidFill>
                  <a:srgbClr val="000000"/>
                </a:solidFill>
                <a:latin typeface="Consolas" panose="020B0609020204030204" pitchFamily="49" charset="0"/>
                <a:ea typeface="等线"/>
                <a:cs typeface="Consolas" panose="020B0609020204030204" pitchFamily="49" charset="0"/>
              </a:rPr>
              <a:t> = </a:t>
            </a:r>
            <a:r>
              <a:rPr lang="en-US" sz="700" i="1" dirty="0">
                <a:solidFill>
                  <a:srgbClr val="000080"/>
                </a:solidFill>
                <a:latin typeface="Consolas" panose="020B0609020204030204" pitchFamily="49" charset="0"/>
                <a:ea typeface="等线"/>
                <a:cs typeface="Consolas" panose="020B0609020204030204" pitchFamily="49" charset="0"/>
              </a:rPr>
              <a:t>x1</a:t>
            </a:r>
            <a:r>
              <a:rPr lang="en-US" sz="700" dirty="0">
                <a:solidFill>
                  <a:srgbClr val="000000"/>
                </a:solidFill>
                <a:latin typeface="Consolas" panose="020B0609020204030204" pitchFamily="49" charset="0"/>
                <a:ea typeface="等线"/>
                <a:cs typeface="Consolas" panose="020B0609020204030204" pitchFamily="49" charset="0"/>
              </a:rPr>
              <a:t> + x3;</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a:t>
            </a:r>
            <a:r>
              <a:rPr lang="en-US" sz="700" i="1" dirty="0">
                <a:solidFill>
                  <a:srgbClr val="000080"/>
                </a:solidFill>
                <a:latin typeface="Consolas" panose="020B0609020204030204" pitchFamily="49" charset="0"/>
                <a:ea typeface="等线"/>
                <a:cs typeface="Consolas" panose="020B0609020204030204" pitchFamily="49" charset="0"/>
              </a:rPr>
              <a:t>y2</a:t>
            </a:r>
            <a:r>
              <a:rPr lang="en-US" sz="700" dirty="0">
                <a:solidFill>
                  <a:srgbClr val="000000"/>
                </a:solidFill>
                <a:latin typeface="Consolas" panose="020B0609020204030204" pitchFamily="49" charset="0"/>
                <a:ea typeface="等线"/>
                <a:cs typeface="Consolas" panose="020B0609020204030204" pitchFamily="49" charset="0"/>
              </a:rPr>
              <a:t> = x0 - </a:t>
            </a:r>
            <a:r>
              <a:rPr lang="en-US" sz="700" i="1" dirty="0">
                <a:solidFill>
                  <a:srgbClr val="000080"/>
                </a:solidFill>
                <a:latin typeface="Consolas" panose="020B0609020204030204" pitchFamily="49" charset="0"/>
                <a:ea typeface="等线"/>
                <a:cs typeface="Consolas" panose="020B0609020204030204" pitchFamily="49" charset="0"/>
              </a:rPr>
              <a:t>x2</a:t>
            </a:r>
            <a:r>
              <a:rPr lang="en-US" sz="700" dirty="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y3 = </a:t>
            </a:r>
            <a:r>
              <a:rPr lang="en-US" sz="700" i="1" dirty="0">
                <a:solidFill>
                  <a:srgbClr val="000080"/>
                </a:solidFill>
                <a:latin typeface="Consolas" panose="020B0609020204030204" pitchFamily="49" charset="0"/>
                <a:ea typeface="等线"/>
                <a:cs typeface="Consolas" panose="020B0609020204030204" pitchFamily="49" charset="0"/>
              </a:rPr>
              <a:t>x1</a:t>
            </a:r>
            <a:r>
              <a:rPr lang="en-US" sz="700" dirty="0">
                <a:solidFill>
                  <a:srgbClr val="000000"/>
                </a:solidFill>
                <a:latin typeface="Consolas" panose="020B0609020204030204" pitchFamily="49" charset="0"/>
                <a:ea typeface="等线"/>
                <a:cs typeface="Consolas" panose="020B0609020204030204" pitchFamily="49" charset="0"/>
              </a:rPr>
              <a:t> - x3;</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t0 = </a:t>
            </a:r>
            <a:r>
              <a:rPr lang="en-US" sz="700" i="1" dirty="0">
                <a:solidFill>
                  <a:srgbClr val="880000"/>
                </a:solidFill>
                <a:latin typeface="Consolas" panose="020B0609020204030204" pitchFamily="49" charset="0"/>
                <a:ea typeface="等线"/>
                <a:cs typeface="Consolas" panose="020B0609020204030204" pitchFamily="49" charset="0"/>
              </a:rPr>
              <a:t>y0</a:t>
            </a:r>
            <a:r>
              <a:rPr lang="en-US" sz="700" dirty="0">
                <a:solidFill>
                  <a:srgbClr val="000000"/>
                </a:solidFill>
                <a:latin typeface="Consolas" panose="020B0609020204030204" pitchFamily="49" charset="0"/>
                <a:ea typeface="等线"/>
                <a:cs typeface="Consolas" panose="020B0609020204030204" pitchFamily="49" charset="0"/>
              </a:rPr>
              <a:t> + </a:t>
            </a:r>
            <a:r>
              <a:rPr lang="en-US" sz="700" i="1" dirty="0">
                <a:solidFill>
                  <a:srgbClr val="000080"/>
                </a:solidFill>
                <a:latin typeface="Consolas" panose="020B0609020204030204" pitchFamily="49" charset="0"/>
                <a:ea typeface="等线"/>
                <a:cs typeface="Consolas" panose="020B0609020204030204" pitchFamily="49" charset="0"/>
              </a:rPr>
              <a:t>y1</a:t>
            </a:r>
            <a:r>
              <a:rPr lang="en-US" sz="700" dirty="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t1 = </a:t>
            </a:r>
            <a:r>
              <a:rPr lang="en-US" sz="700" i="1" dirty="0">
                <a:solidFill>
                  <a:srgbClr val="880000"/>
                </a:solidFill>
                <a:latin typeface="Consolas" panose="020B0609020204030204" pitchFamily="49" charset="0"/>
                <a:ea typeface="等线"/>
                <a:cs typeface="Consolas" panose="020B0609020204030204" pitchFamily="49" charset="0"/>
              </a:rPr>
              <a:t>y0</a:t>
            </a:r>
            <a:r>
              <a:rPr lang="en-US" sz="700" dirty="0">
                <a:solidFill>
                  <a:srgbClr val="000000"/>
                </a:solidFill>
                <a:latin typeface="Consolas" panose="020B0609020204030204" pitchFamily="49" charset="0"/>
                <a:ea typeface="等线"/>
                <a:cs typeface="Consolas" panose="020B0609020204030204" pitchFamily="49" charset="0"/>
              </a:rPr>
              <a:t> - </a:t>
            </a:r>
            <a:r>
              <a:rPr lang="en-US" sz="700" i="1" dirty="0">
                <a:solidFill>
                  <a:srgbClr val="000080"/>
                </a:solidFill>
                <a:latin typeface="Consolas" panose="020B0609020204030204" pitchFamily="49" charset="0"/>
                <a:ea typeface="等线"/>
                <a:cs typeface="Consolas" panose="020B0609020204030204" pitchFamily="49" charset="0"/>
              </a:rPr>
              <a:t>y1</a:t>
            </a:r>
            <a:r>
              <a:rPr lang="en-US" sz="700" dirty="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t2 = </a:t>
            </a:r>
            <a:r>
              <a:rPr lang="en-US" sz="700" i="1" dirty="0">
                <a:solidFill>
                  <a:srgbClr val="000080"/>
                </a:solidFill>
                <a:latin typeface="Consolas" panose="020B0609020204030204" pitchFamily="49" charset="0"/>
                <a:ea typeface="等线"/>
                <a:cs typeface="Consolas" panose="020B0609020204030204" pitchFamily="49" charset="0"/>
              </a:rPr>
              <a:t>y2</a:t>
            </a:r>
            <a:r>
              <a:rPr lang="en-US" sz="700" dirty="0">
                <a:solidFill>
                  <a:srgbClr val="000000"/>
                </a:solidFill>
                <a:latin typeface="Consolas" panose="020B0609020204030204" pitchFamily="49" charset="0"/>
                <a:ea typeface="等线"/>
                <a:cs typeface="Consolas" panose="020B0609020204030204" pitchFamily="49" charset="0"/>
              </a:rPr>
              <a:t> + y3;</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t3 = </a:t>
            </a:r>
            <a:r>
              <a:rPr lang="en-US" sz="700" i="1" dirty="0">
                <a:solidFill>
                  <a:srgbClr val="000080"/>
                </a:solidFill>
                <a:latin typeface="Consolas" panose="020B0609020204030204" pitchFamily="49" charset="0"/>
                <a:ea typeface="等线"/>
                <a:cs typeface="Consolas" panose="020B0609020204030204" pitchFamily="49" charset="0"/>
              </a:rPr>
              <a:t>y2</a:t>
            </a:r>
            <a:r>
              <a:rPr lang="en-US" sz="700" dirty="0">
                <a:solidFill>
                  <a:srgbClr val="000000"/>
                </a:solidFill>
                <a:latin typeface="Consolas" panose="020B0609020204030204" pitchFamily="49" charset="0"/>
                <a:ea typeface="等线"/>
                <a:cs typeface="Consolas" panose="020B0609020204030204" pitchFamily="49" charset="0"/>
              </a:rPr>
              <a:t> - y3;</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a:solidFill>
                  <a:srgbClr val="008000"/>
                </a:solidFill>
                <a:latin typeface="Consolas" panose="020B0609020204030204" pitchFamily="49" charset="0"/>
                <a:ea typeface="等线"/>
                <a:cs typeface="Consolas" panose="020B0609020204030204" pitchFamily="49" charset="0"/>
              </a:rPr>
              <a:t>// filtering</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z0 = t0;  </a:t>
            </a:r>
            <a:r>
              <a:rPr lang="en-US" sz="700" dirty="0">
                <a:solidFill>
                  <a:srgbClr val="008000"/>
                </a:solidFill>
                <a:latin typeface="Consolas" panose="020B0609020204030204" pitchFamily="49" charset="0"/>
                <a:ea typeface="等线"/>
                <a:cs typeface="Consolas" panose="020B0609020204030204" pitchFamily="49" charset="0"/>
              </a:rPr>
              <a:t>// skip DC</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z1 = </a:t>
            </a:r>
            <a:r>
              <a:rPr lang="en-US" sz="700" dirty="0" err="1">
                <a:solidFill>
                  <a:srgbClr val="000000"/>
                </a:solidFill>
                <a:latin typeface="Consolas" panose="020B0609020204030204" pitchFamily="49" charset="0"/>
                <a:ea typeface="等线"/>
                <a:cs typeface="Consolas" panose="020B0609020204030204" pitchFamily="49" charset="0"/>
              </a:rPr>
              <a:t>RdTbl</a:t>
            </a:r>
            <a:r>
              <a:rPr lang="en-US" sz="700" dirty="0">
                <a:solidFill>
                  <a:srgbClr val="000000"/>
                </a:solidFill>
                <a:latin typeface="Consolas" panose="020B0609020204030204" pitchFamily="49" charset="0"/>
                <a:ea typeface="等线"/>
                <a:cs typeface="Consolas" panose="020B0609020204030204" pitchFamily="49" charset="0"/>
              </a:rPr>
              <a:t>(t1, </a:t>
            </a:r>
            <a:r>
              <a:rPr lang="en-US" sz="700" dirty="0" err="1">
                <a:solidFill>
                  <a:srgbClr val="000000"/>
                </a:solidFill>
                <a:latin typeface="Consolas" panose="020B0609020204030204" pitchFamily="49" charset="0"/>
                <a:ea typeface="等线"/>
                <a:cs typeface="Consolas" panose="020B0609020204030204" pitchFamily="49" charset="0"/>
              </a:rPr>
              <a:t>tbl</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smtClean="0">
                <a:solidFill>
                  <a:srgbClr val="000000"/>
                </a:solidFill>
                <a:latin typeface="Consolas" panose="020B0609020204030204" pitchFamily="49" charset="0"/>
                <a:ea typeface="等线"/>
                <a:cs typeface="Consolas" panose="020B0609020204030204" pitchFamily="49" charset="0"/>
              </a:rPr>
              <a:t>thr</a:t>
            </a:r>
            <a:r>
              <a:rPr lang="en-US" sz="700" dirty="0" smtClean="0">
                <a:solidFill>
                  <a:srgbClr val="000000"/>
                </a:solidFill>
                <a:latin typeface="Consolas" panose="020B0609020204030204" pitchFamily="49" charset="0"/>
                <a:ea typeface="等线"/>
                <a:cs typeface="Consolas" panose="020B0609020204030204" pitchFamily="49" charset="0"/>
              </a:rPr>
              <a:t>, </a:t>
            </a:r>
            <a:r>
              <a:rPr lang="en-US" sz="700" dirty="0" err="1" smtClean="0">
                <a:solidFill>
                  <a:srgbClr val="000000"/>
                </a:solidFill>
                <a:latin typeface="Consolas" panose="020B0609020204030204" pitchFamily="49" charset="0"/>
                <a:ea typeface="等线"/>
                <a:cs typeface="Consolas" panose="020B0609020204030204" pitchFamily="49" charset="0"/>
              </a:rPr>
              <a:t>tblShift</a:t>
            </a:r>
            <a:r>
              <a:rPr lang="en-US" sz="700" dirty="0" smtClean="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z2 = </a:t>
            </a:r>
            <a:r>
              <a:rPr lang="en-US" sz="700" dirty="0" err="1">
                <a:solidFill>
                  <a:srgbClr val="000000"/>
                </a:solidFill>
                <a:latin typeface="Consolas" panose="020B0609020204030204" pitchFamily="49" charset="0"/>
                <a:ea typeface="等线"/>
                <a:cs typeface="Consolas" panose="020B0609020204030204" pitchFamily="49" charset="0"/>
              </a:rPr>
              <a:t>RdTbl</a:t>
            </a:r>
            <a:r>
              <a:rPr lang="en-US" sz="700" dirty="0">
                <a:solidFill>
                  <a:srgbClr val="000000"/>
                </a:solidFill>
                <a:latin typeface="Consolas" panose="020B0609020204030204" pitchFamily="49" charset="0"/>
                <a:ea typeface="等线"/>
                <a:cs typeface="Consolas" panose="020B0609020204030204" pitchFamily="49" charset="0"/>
              </a:rPr>
              <a:t>(t2, </a:t>
            </a:r>
            <a:r>
              <a:rPr lang="en-US" sz="700" dirty="0" err="1">
                <a:solidFill>
                  <a:srgbClr val="000000"/>
                </a:solidFill>
                <a:latin typeface="Consolas" panose="020B0609020204030204" pitchFamily="49" charset="0"/>
                <a:ea typeface="等线"/>
                <a:cs typeface="Consolas" panose="020B0609020204030204" pitchFamily="49" charset="0"/>
              </a:rPr>
              <a:t>tbl</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smtClean="0">
                <a:solidFill>
                  <a:srgbClr val="000000"/>
                </a:solidFill>
                <a:latin typeface="Consolas" panose="020B0609020204030204" pitchFamily="49" charset="0"/>
                <a:ea typeface="等线"/>
                <a:cs typeface="Consolas" panose="020B0609020204030204" pitchFamily="49" charset="0"/>
              </a:rPr>
              <a:t>thr</a:t>
            </a:r>
            <a:r>
              <a:rPr lang="en-US" sz="700" dirty="0" smtClean="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00"/>
                </a:solidFill>
                <a:latin typeface="Consolas" panose="020B0609020204030204" pitchFamily="49" charset="0"/>
                <a:ea typeface="等线"/>
                <a:cs typeface="Consolas" panose="020B0609020204030204" pitchFamily="49" charset="0"/>
              </a:rPr>
              <a:t>tblShift</a:t>
            </a:r>
            <a:r>
              <a:rPr lang="en-US" sz="700" dirty="0" smtClean="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z3 = </a:t>
            </a:r>
            <a:r>
              <a:rPr lang="en-US" sz="700" dirty="0" err="1">
                <a:solidFill>
                  <a:srgbClr val="000000"/>
                </a:solidFill>
                <a:latin typeface="Consolas" panose="020B0609020204030204" pitchFamily="49" charset="0"/>
                <a:ea typeface="等线"/>
                <a:cs typeface="Consolas" panose="020B0609020204030204" pitchFamily="49" charset="0"/>
              </a:rPr>
              <a:t>RdTbl</a:t>
            </a:r>
            <a:r>
              <a:rPr lang="en-US" sz="700" dirty="0">
                <a:solidFill>
                  <a:srgbClr val="000000"/>
                </a:solidFill>
                <a:latin typeface="Consolas" panose="020B0609020204030204" pitchFamily="49" charset="0"/>
                <a:ea typeface="等线"/>
                <a:cs typeface="Consolas" panose="020B0609020204030204" pitchFamily="49" charset="0"/>
              </a:rPr>
              <a:t>(t3, </a:t>
            </a:r>
            <a:r>
              <a:rPr lang="en-US" sz="700" dirty="0" err="1">
                <a:solidFill>
                  <a:srgbClr val="000000"/>
                </a:solidFill>
                <a:latin typeface="Consolas" panose="020B0609020204030204" pitchFamily="49" charset="0"/>
                <a:ea typeface="等线"/>
                <a:cs typeface="Consolas" panose="020B0609020204030204" pitchFamily="49" charset="0"/>
              </a:rPr>
              <a:t>tbl</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smtClean="0">
                <a:solidFill>
                  <a:srgbClr val="000000"/>
                </a:solidFill>
                <a:latin typeface="Consolas" panose="020B0609020204030204" pitchFamily="49" charset="0"/>
                <a:ea typeface="等线"/>
                <a:cs typeface="Consolas" panose="020B0609020204030204" pitchFamily="49" charset="0"/>
              </a:rPr>
              <a:t>thr</a:t>
            </a:r>
            <a:r>
              <a:rPr lang="en-US" sz="700" dirty="0" smtClean="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00"/>
                </a:solidFill>
                <a:latin typeface="Consolas" panose="020B0609020204030204" pitchFamily="49" charset="0"/>
                <a:ea typeface="等线"/>
                <a:cs typeface="Consolas" panose="020B0609020204030204" pitchFamily="49" charset="0"/>
              </a:rPr>
              <a:t>tblShift</a:t>
            </a:r>
            <a:r>
              <a:rPr lang="en-US" sz="700" dirty="0" smtClean="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a:solidFill>
                  <a:srgbClr val="008000"/>
                </a:solidFill>
                <a:latin typeface="Consolas" panose="020B0609020204030204" pitchFamily="49" charset="0"/>
                <a:ea typeface="等线"/>
                <a:cs typeface="Consolas" panose="020B0609020204030204" pitchFamily="49" charset="0"/>
              </a:rPr>
              <a:t>// backward transform</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iy0 = z0 + z2;</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iy1 = z1 + z3;</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iy2 = z0 - z2;</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const</a:t>
            </a: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FF"/>
                </a:solidFill>
                <a:latin typeface="Consolas" panose="020B0609020204030204" pitchFamily="49" charset="0"/>
                <a:ea typeface="等线"/>
                <a:cs typeface="Consolas" panose="020B0609020204030204" pitchFamily="49" charset="0"/>
              </a:rPr>
              <a:t>int</a:t>
            </a:r>
            <a:r>
              <a:rPr lang="en-US" sz="700" dirty="0">
                <a:solidFill>
                  <a:srgbClr val="000000"/>
                </a:solidFill>
                <a:latin typeface="Consolas" panose="020B0609020204030204" pitchFamily="49" charset="0"/>
                <a:ea typeface="等线"/>
                <a:cs typeface="Consolas" panose="020B0609020204030204" pitchFamily="49" charset="0"/>
              </a:rPr>
              <a:t> iy3 = z1 - z3;</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00"/>
                </a:solidFill>
                <a:latin typeface="Consolas" panose="020B0609020204030204" pitchFamily="49" charset="0"/>
                <a:ea typeface="等线"/>
                <a:cs typeface="Consolas" panose="020B0609020204030204" pitchFamily="49" charset="0"/>
              </a:rPr>
              <a:t>pAcc</a:t>
            </a:r>
            <a:r>
              <a:rPr lang="en-US" sz="700" dirty="0">
                <a:solidFill>
                  <a:srgbClr val="000000"/>
                </a:solidFill>
                <a:latin typeface="Consolas" panose="020B0609020204030204" pitchFamily="49" charset="0"/>
                <a:ea typeface="等线"/>
                <a:cs typeface="Consolas" panose="020B0609020204030204" pitchFamily="49" charset="0"/>
              </a:rPr>
              <a:t>[p0_out] += (iy0 + iy1) &gt;&gt; </a:t>
            </a:r>
            <a:r>
              <a:rPr lang="en-US" sz="700" dirty="0">
                <a:solidFill>
                  <a:srgbClr val="A000A0"/>
                </a:solidFill>
                <a:latin typeface="Consolas" panose="020B0609020204030204" pitchFamily="49" charset="0"/>
                <a:ea typeface="等线"/>
                <a:cs typeface="Consolas" panose="020B0609020204030204" pitchFamily="49" charset="0"/>
              </a:rPr>
              <a:t>HTDF_BIT_RND4</a:t>
            </a:r>
            <a:r>
              <a:rPr lang="en-US" sz="700" dirty="0" smtClean="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00"/>
                </a:solidFill>
                <a:latin typeface="Consolas" panose="020B0609020204030204" pitchFamily="49" charset="0"/>
                <a:ea typeface="等线"/>
                <a:cs typeface="Consolas" panose="020B0609020204030204" pitchFamily="49" charset="0"/>
              </a:rPr>
              <a:t>pAcc</a:t>
            </a:r>
            <a:r>
              <a:rPr lang="en-US" sz="700" dirty="0">
                <a:solidFill>
                  <a:srgbClr val="000000"/>
                </a:solidFill>
                <a:latin typeface="Consolas" panose="020B0609020204030204" pitchFamily="49" charset="0"/>
                <a:ea typeface="等线"/>
                <a:cs typeface="Consolas" panose="020B0609020204030204" pitchFamily="49" charset="0"/>
              </a:rPr>
              <a:t>[p1_out] += (iy0 - iy1) &gt;&gt; </a:t>
            </a:r>
            <a:r>
              <a:rPr lang="en-US" sz="700" dirty="0">
                <a:solidFill>
                  <a:srgbClr val="A000A0"/>
                </a:solidFill>
                <a:latin typeface="Consolas" panose="020B0609020204030204" pitchFamily="49" charset="0"/>
                <a:ea typeface="等线"/>
                <a:cs typeface="Consolas" panose="020B0609020204030204" pitchFamily="49" charset="0"/>
              </a:rPr>
              <a:t>HTDF_BIT_RND4</a:t>
            </a:r>
            <a:r>
              <a:rPr lang="en-US" sz="700" dirty="0" smtClean="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00"/>
                </a:solidFill>
                <a:latin typeface="Consolas" panose="020B0609020204030204" pitchFamily="49" charset="0"/>
                <a:ea typeface="等线"/>
                <a:cs typeface="Consolas" panose="020B0609020204030204" pitchFamily="49" charset="0"/>
              </a:rPr>
              <a:t>pAcc</a:t>
            </a:r>
            <a:r>
              <a:rPr lang="en-US" sz="700" dirty="0">
                <a:solidFill>
                  <a:srgbClr val="000000"/>
                </a:solidFill>
                <a:latin typeface="Consolas" panose="020B0609020204030204" pitchFamily="49" charset="0"/>
                <a:ea typeface="等线"/>
                <a:cs typeface="Consolas" panose="020B0609020204030204" pitchFamily="49" charset="0"/>
              </a:rPr>
              <a:t>[p2_out] += (iy2 + iy3) &gt;&gt; </a:t>
            </a:r>
            <a:r>
              <a:rPr lang="en-US" sz="700" dirty="0">
                <a:solidFill>
                  <a:srgbClr val="A000A0"/>
                </a:solidFill>
                <a:latin typeface="Consolas" panose="020B0609020204030204" pitchFamily="49" charset="0"/>
                <a:ea typeface="等线"/>
                <a:cs typeface="Consolas" panose="020B0609020204030204" pitchFamily="49" charset="0"/>
              </a:rPr>
              <a:t>HTDF_BIT_RND4</a:t>
            </a:r>
            <a:r>
              <a:rPr lang="en-US" sz="700" dirty="0">
                <a:solidFill>
                  <a:srgbClr val="000000"/>
                </a:solidFill>
                <a:latin typeface="Consolas" panose="020B0609020204030204" pitchFamily="49" charset="0"/>
                <a:ea typeface="等线"/>
                <a:cs typeface="Consolas" panose="020B0609020204030204" pitchFamily="49" charset="0"/>
              </a:rPr>
              <a:t>;</a:t>
            </a:r>
            <a:endParaRPr lang="en-US" sz="900" dirty="0">
              <a:latin typeface="Times New Roman" panose="02020603050405020304" pitchFamily="18" charset="0"/>
              <a:ea typeface="等线"/>
            </a:endParaRPr>
          </a:p>
          <a:p>
            <a:pPr fontAlgn="auto">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smtClean="0">
                <a:solidFill>
                  <a:srgbClr val="000000"/>
                </a:solidFill>
                <a:latin typeface="Consolas" panose="020B0609020204030204" pitchFamily="49" charset="0"/>
                <a:ea typeface="等线"/>
                <a:cs typeface="Consolas" panose="020B0609020204030204" pitchFamily="49" charset="0"/>
              </a:rPr>
              <a:t>      </a:t>
            </a:r>
            <a:r>
              <a:rPr lang="en-US" sz="700" dirty="0" err="1">
                <a:solidFill>
                  <a:srgbClr val="000000"/>
                </a:solidFill>
                <a:latin typeface="Consolas" panose="020B0609020204030204" pitchFamily="49" charset="0"/>
                <a:ea typeface="等线"/>
                <a:cs typeface="Consolas" panose="020B0609020204030204" pitchFamily="49" charset="0"/>
              </a:rPr>
              <a:t>pAcc</a:t>
            </a:r>
            <a:r>
              <a:rPr lang="en-US" sz="700" dirty="0">
                <a:solidFill>
                  <a:srgbClr val="000000"/>
                </a:solidFill>
                <a:latin typeface="Consolas" panose="020B0609020204030204" pitchFamily="49" charset="0"/>
                <a:ea typeface="等线"/>
                <a:cs typeface="Consolas" panose="020B0609020204030204" pitchFamily="49" charset="0"/>
              </a:rPr>
              <a:t>[p3_out] += (iy2 - iy3) &gt;&gt; </a:t>
            </a:r>
            <a:r>
              <a:rPr lang="en-US" sz="700" dirty="0">
                <a:solidFill>
                  <a:srgbClr val="A000A0"/>
                </a:solidFill>
                <a:latin typeface="Consolas" panose="020B0609020204030204" pitchFamily="49" charset="0"/>
                <a:ea typeface="等线"/>
                <a:cs typeface="Consolas" panose="020B0609020204030204" pitchFamily="49" charset="0"/>
              </a:rPr>
              <a:t>HTDF_BIT_RND4</a:t>
            </a:r>
            <a:r>
              <a:rPr lang="en-US" sz="700" dirty="0" smtClean="0">
                <a:solidFill>
                  <a:srgbClr val="000000"/>
                </a:solidFill>
                <a:latin typeface="Consolas" panose="020B0609020204030204" pitchFamily="49" charset="0"/>
                <a:ea typeface="等线"/>
                <a:cs typeface="Consolas" panose="020B0609020204030204" pitchFamily="49" charset="0"/>
              </a:rPr>
              <a:t>;</a:t>
            </a:r>
            <a:endParaRPr lang="ru-RU" sz="700" dirty="0" smtClean="0">
              <a:solidFill>
                <a:srgbClr val="000000"/>
              </a:solidFill>
              <a:latin typeface="Consolas" panose="020B0609020204030204" pitchFamily="49" charset="0"/>
              <a:ea typeface="等线"/>
              <a:cs typeface="Consolas" panose="020B0609020204030204" pitchFamily="49" charset="0"/>
            </a:endParaRPr>
          </a:p>
          <a:p>
            <a:endParaRPr lang="en-US" sz="900" dirty="0">
              <a:solidFill>
                <a:srgbClr val="000000"/>
              </a:solidFill>
              <a:latin typeface="Consolas" panose="020B0609020204030204" pitchFamily="49" charset="0"/>
            </a:endParaRPr>
          </a:p>
          <a:p>
            <a:r>
              <a:rPr lang="en-US" sz="700" dirty="0">
                <a:solidFill>
                  <a:srgbClr val="000000"/>
                </a:solidFill>
                <a:latin typeface="Consolas" panose="020B0609020204030204" pitchFamily="49" charset="0"/>
              </a:rPr>
              <a:t>      </a:t>
            </a:r>
            <a:r>
              <a:rPr lang="en-US" sz="700" dirty="0">
                <a:solidFill>
                  <a:srgbClr val="008000"/>
                </a:solidFill>
                <a:latin typeface="Consolas" panose="020B0609020204030204" pitchFamily="49" charset="0"/>
              </a:rPr>
              <a:t>// normalization</a:t>
            </a:r>
            <a:endParaRPr lang="en-US" sz="700" dirty="0">
              <a:solidFill>
                <a:srgbClr val="000000"/>
              </a:solidFill>
              <a:latin typeface="Consolas" panose="020B0609020204030204" pitchFamily="49" charset="0"/>
            </a:endParaRPr>
          </a:p>
          <a:p>
            <a:r>
              <a:rPr lang="en-US" sz="700" dirty="0">
                <a:solidFill>
                  <a:srgbClr val="000000"/>
                </a:solidFill>
                <a:latin typeface="Consolas" panose="020B0609020204030204" pitchFamily="49" charset="0"/>
              </a:rPr>
              <a:t>      </a:t>
            </a:r>
            <a:r>
              <a:rPr lang="en-US" sz="700" dirty="0" err="1" smtClean="0">
                <a:solidFill>
                  <a:srgbClr val="000080"/>
                </a:solidFill>
                <a:latin typeface="Consolas" panose="020B0609020204030204" pitchFamily="49" charset="0"/>
              </a:rPr>
              <a:t>pOut</a:t>
            </a:r>
            <a:r>
              <a:rPr lang="en-US" sz="700" dirty="0" smtClean="0">
                <a:solidFill>
                  <a:srgbClr val="000000"/>
                </a:solidFill>
                <a:latin typeface="Consolas" panose="020B0609020204030204" pitchFamily="49" charset="0"/>
              </a:rPr>
              <a:t>[</a:t>
            </a:r>
            <a:r>
              <a:rPr lang="en-US" sz="700" dirty="0" smtClean="0">
                <a:solidFill>
                  <a:srgbClr val="000080"/>
                </a:solidFill>
                <a:latin typeface="Consolas" panose="020B0609020204030204" pitchFamily="49" charset="0"/>
              </a:rPr>
              <a:t>p0</a:t>
            </a:r>
            <a:r>
              <a:rPr lang="en-US" sz="700" dirty="0">
                <a:solidFill>
                  <a:srgbClr val="000000"/>
                </a:solidFill>
                <a:latin typeface="Consolas" panose="020B0609020204030204" pitchFamily="49" charset="0"/>
              </a:rPr>
              <a:t>] = </a:t>
            </a:r>
            <a:r>
              <a:rPr lang="en-US" sz="700" dirty="0" err="1">
                <a:solidFill>
                  <a:srgbClr val="880000"/>
                </a:solidFill>
                <a:latin typeface="Consolas" panose="020B0609020204030204" pitchFamily="49" charset="0"/>
              </a:rPr>
              <a:t>ClipPel</a:t>
            </a:r>
            <a:r>
              <a:rPr lang="en-US" sz="700" dirty="0">
                <a:solidFill>
                  <a:srgbClr val="000000"/>
                </a:solidFill>
                <a:latin typeface="Consolas" panose="020B0609020204030204" pitchFamily="49" charset="0"/>
              </a:rPr>
              <a:t>((</a:t>
            </a:r>
            <a:r>
              <a:rPr lang="en-US" sz="700" dirty="0" err="1" smtClean="0">
                <a:solidFill>
                  <a:srgbClr val="000080"/>
                </a:solidFill>
                <a:latin typeface="Consolas" panose="020B0609020204030204" pitchFamily="49" charset="0"/>
              </a:rPr>
              <a:t>pAcc</a:t>
            </a:r>
            <a:r>
              <a:rPr lang="en-US" sz="700" dirty="0" smtClean="0">
                <a:solidFill>
                  <a:srgbClr val="000000"/>
                </a:solidFill>
                <a:latin typeface="Consolas" panose="020B0609020204030204" pitchFamily="49" charset="0"/>
              </a:rPr>
              <a:t>[</a:t>
            </a:r>
            <a:r>
              <a:rPr lang="en-US" sz="700" dirty="0" smtClean="0">
                <a:solidFill>
                  <a:srgbClr val="000080"/>
                </a:solidFill>
                <a:latin typeface="Consolas" panose="020B0609020204030204" pitchFamily="49" charset="0"/>
              </a:rPr>
              <a:t>p0_out</a:t>
            </a:r>
            <a:r>
              <a:rPr lang="en-US" sz="700" dirty="0">
                <a:solidFill>
                  <a:srgbClr val="000000"/>
                </a:solidFill>
                <a:latin typeface="Consolas" panose="020B0609020204030204" pitchFamily="49" charset="0"/>
              </a:rPr>
              <a:t>] + </a:t>
            </a:r>
            <a:r>
              <a:rPr lang="en-US" sz="700" dirty="0">
                <a:solidFill>
                  <a:srgbClr val="A000A0"/>
                </a:solidFill>
                <a:latin typeface="Consolas" panose="020B0609020204030204" pitchFamily="49" charset="0"/>
              </a:rPr>
              <a:t>HTDF_CNT_SCALE_RND</a:t>
            </a:r>
            <a:r>
              <a:rPr lang="en-US" sz="700" dirty="0">
                <a:solidFill>
                  <a:srgbClr val="000000"/>
                </a:solidFill>
                <a:latin typeface="Consolas" panose="020B0609020204030204" pitchFamily="49" charset="0"/>
              </a:rPr>
              <a:t>) &gt;&gt; </a:t>
            </a:r>
            <a:r>
              <a:rPr lang="en-US" sz="700" dirty="0">
                <a:solidFill>
                  <a:srgbClr val="A000A0"/>
                </a:solidFill>
                <a:latin typeface="Consolas" panose="020B0609020204030204" pitchFamily="49" charset="0"/>
              </a:rPr>
              <a:t>HTDF_CNT_SCALE</a:t>
            </a:r>
            <a:r>
              <a:rPr lang="en-US" sz="700" dirty="0">
                <a:solidFill>
                  <a:srgbClr val="000000"/>
                </a:solidFill>
                <a:latin typeface="Consolas" panose="020B0609020204030204" pitchFamily="49" charset="0"/>
              </a:rPr>
              <a:t>, </a:t>
            </a:r>
            <a:r>
              <a:rPr lang="en-US" sz="700" dirty="0" err="1">
                <a:solidFill>
                  <a:srgbClr val="000080"/>
                </a:solidFill>
                <a:latin typeface="Consolas" panose="020B0609020204030204" pitchFamily="49" charset="0"/>
              </a:rPr>
              <a:t>clpRng</a:t>
            </a:r>
            <a:r>
              <a:rPr lang="en-US" sz="700" dirty="0">
                <a:solidFill>
                  <a:srgbClr val="000000"/>
                </a:solidFill>
                <a:latin typeface="Consolas" panose="020B0609020204030204" pitchFamily="49" charset="0"/>
              </a:rPr>
              <a:t>);</a:t>
            </a:r>
          </a:p>
          <a:p>
            <a:r>
              <a:rPr lang="en-US" sz="700" dirty="0">
                <a:solidFill>
                  <a:srgbClr val="000000"/>
                </a:solidFill>
                <a:latin typeface="Consolas" panose="020B0609020204030204" pitchFamily="49" charset="0"/>
              </a:rPr>
              <a:t>    }</a:t>
            </a:r>
          </a:p>
          <a:p>
            <a:r>
              <a:rPr lang="en-US" sz="700" dirty="0">
                <a:solidFill>
                  <a:srgbClr val="000000"/>
                </a:solidFill>
                <a:latin typeface="Consolas" panose="020B0609020204030204" pitchFamily="49" charset="0"/>
              </a:rPr>
              <a:t>  }</a:t>
            </a:r>
            <a:endParaRPr lang="en-US" sz="700" dirty="0">
              <a:latin typeface="Times New Roman" panose="02020603050405020304" pitchFamily="18" charset="0"/>
              <a:ea typeface="等线"/>
            </a:endParaRPr>
          </a:p>
        </p:txBody>
      </p:sp>
      <p:sp>
        <p:nvSpPr>
          <p:cNvPr id="5" name="TextBox 4"/>
          <p:cNvSpPr txBox="1"/>
          <p:nvPr/>
        </p:nvSpPr>
        <p:spPr>
          <a:xfrm>
            <a:off x="2564904" y="555526"/>
            <a:ext cx="3086100" cy="338554"/>
          </a:xfrm>
          <a:prstGeom prst="rect">
            <a:avLst/>
          </a:prstGeom>
          <a:noFill/>
        </p:spPr>
        <p:txBody>
          <a:bodyPr wrap="square" rtlCol="0">
            <a:spAutoFit/>
          </a:bodyPr>
          <a:lstStyle/>
          <a:p>
            <a:r>
              <a:rPr lang="en-US" sz="1600" dirty="0" smtClean="0"/>
              <a:t>Source code of core filtering part</a:t>
            </a:r>
            <a:endParaRPr lang="en-GB" sz="1600" dirty="0"/>
          </a:p>
        </p:txBody>
      </p:sp>
      <p:sp>
        <p:nvSpPr>
          <p:cNvPr id="7" name="Rectangle 2"/>
          <p:cNvSpPr txBox="1">
            <a:spLocks noChangeArrowheads="1"/>
          </p:cNvSpPr>
          <p:nvPr/>
        </p:nvSpPr>
        <p:spPr>
          <a:xfrm>
            <a:off x="457200" y="171450"/>
            <a:ext cx="588645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a:solidFill>
                  <a:srgbClr val="C00000"/>
                </a:solidFill>
              </a:rPr>
              <a:t>Multiplication </a:t>
            </a:r>
            <a:r>
              <a:rPr lang="en-US" altLang="zh-CN" sz="1800" dirty="0" smtClean="0">
                <a:solidFill>
                  <a:srgbClr val="C00000"/>
                </a:solidFill>
              </a:rPr>
              <a:t>free </a:t>
            </a:r>
            <a:r>
              <a:rPr lang="en-US" altLang="zh-CN" sz="1800" dirty="0">
                <a:solidFill>
                  <a:srgbClr val="C00000"/>
                </a:solidFill>
              </a:rPr>
              <a:t>implementation</a:t>
            </a:r>
            <a:endParaRPr lang="zh-CN" altLang="en-US" sz="1800" kern="0" dirty="0">
              <a:solidFill>
                <a:srgbClr val="C00000"/>
              </a:solidFill>
            </a:endParaRPr>
          </a:p>
        </p:txBody>
      </p:sp>
    </p:spTree>
    <p:extLst>
      <p:ext uri="{BB962C8B-B14F-4D97-AF65-F5344CB8AC3E}">
        <p14:creationId xmlns:p14="http://schemas.microsoft.com/office/powerpoint/2010/main" val="1596655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457200" y="171450"/>
            <a:ext cx="621216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Complexity analysis</a:t>
            </a:r>
            <a:r>
              <a:rPr lang="ru-RU" altLang="zh-CN" sz="1800" dirty="0" smtClean="0">
                <a:solidFill>
                  <a:srgbClr val="C00000"/>
                </a:solidFill>
              </a:rPr>
              <a:t> </a:t>
            </a:r>
            <a:r>
              <a:rPr lang="en-US" altLang="zh-CN" sz="1800" dirty="0" smtClean="0">
                <a:solidFill>
                  <a:srgbClr val="C00000"/>
                </a:solidFill>
              </a:rPr>
              <a:t>from </a:t>
            </a:r>
            <a:r>
              <a:rPr lang="en-US" altLang="zh-CN" sz="1800" dirty="0" err="1" smtClean="0">
                <a:solidFill>
                  <a:srgbClr val="C00000"/>
                </a:solidFill>
              </a:rPr>
              <a:t>BoG</a:t>
            </a:r>
            <a:r>
              <a:rPr lang="en-US" altLang="zh-CN" sz="1800" dirty="0" smtClean="0">
                <a:solidFill>
                  <a:srgbClr val="C00000"/>
                </a:solidFill>
              </a:rPr>
              <a:t> </a:t>
            </a:r>
            <a:r>
              <a:rPr lang="en-US" altLang="zh-CN" sz="1800" dirty="0">
                <a:solidFill>
                  <a:srgbClr val="C00000"/>
                </a:solidFill>
              </a:rPr>
              <a:t>report (JVET-L0684)</a:t>
            </a:r>
            <a:endParaRPr lang="zh-CN" altLang="en-US" sz="1800" kern="0" dirty="0">
              <a:solidFill>
                <a:srgbClr val="C0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290493384"/>
              </p:ext>
            </p:extLst>
          </p:nvPr>
        </p:nvGraphicFramePr>
        <p:xfrm>
          <a:off x="188640" y="699542"/>
          <a:ext cx="6552727" cy="2003713"/>
        </p:xfrm>
        <a:graphic>
          <a:graphicData uri="http://schemas.openxmlformats.org/drawingml/2006/table">
            <a:tbl>
              <a:tblPr firstRow="1" firstCol="1" bandRow="1"/>
              <a:tblGrid>
                <a:gridCol w="540678"/>
                <a:gridCol w="935946"/>
                <a:gridCol w="616997"/>
                <a:gridCol w="801525"/>
                <a:gridCol w="808422"/>
                <a:gridCol w="904944"/>
                <a:gridCol w="1158500"/>
                <a:gridCol w="785715"/>
              </a:tblGrid>
              <a:tr h="947581">
                <a:tc>
                  <a:txBody>
                    <a:bodyPr/>
                    <a:lstStyle/>
                    <a:p>
                      <a:pPr marL="0" marR="0" algn="l" defTabSz="685669" rtl="0" eaLnBrk="1"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tx1"/>
                          </a:solidFill>
                          <a:effectLst/>
                          <a:latin typeface="Times New Roman" panose="02020603050405020304" pitchFamily="18" charset="0"/>
                          <a:ea typeface="SimSun" panose="02010600030101010101" pitchFamily="2" charset="-122"/>
                          <a:cs typeface="+mn-cs"/>
                        </a:rPr>
                        <a:t>filter shape</a:t>
                      </a:r>
                    </a:p>
                  </a:txBody>
                  <a:tcPr marL="41122" marR="4112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defTabSz="685669" rtl="0" eaLnBrk="1"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tx1"/>
                          </a:solidFill>
                          <a:effectLst/>
                          <a:latin typeface="Times New Roman" panose="02020603050405020304" pitchFamily="18" charset="0"/>
                          <a:ea typeface="SimSun" panose="02010600030101010101" pitchFamily="2" charset="-122"/>
                          <a:cs typeface="+mn-cs"/>
                        </a:rPr>
                        <a:t>Comp. </a:t>
                      </a:r>
                      <a:r>
                        <a:rPr lang="en-US" sz="1100" kern="1200" dirty="0" smtClean="0">
                          <a:solidFill>
                            <a:schemeClr val="tx1"/>
                          </a:solidFill>
                          <a:effectLst/>
                          <a:latin typeface="Times New Roman" panose="02020603050405020304" pitchFamily="18" charset="0"/>
                          <a:ea typeface="SimSun" panose="02010600030101010101" pitchFamily="2" charset="-122"/>
                          <a:cs typeface="+mn-cs"/>
                        </a:rPr>
                        <a:t>complexity</a:t>
                      </a:r>
                      <a:r>
                        <a:rPr lang="en-US" sz="1100" kern="1200" baseline="0" dirty="0" smtClean="0">
                          <a:solidFill>
                            <a:schemeClr val="tx1"/>
                          </a:solidFill>
                          <a:effectLst/>
                          <a:latin typeface="Times New Roman" panose="02020603050405020304" pitchFamily="18" charset="0"/>
                          <a:ea typeface="SimSun" panose="02010600030101010101" pitchFamily="2" charset="-122"/>
                          <a:cs typeface="+mn-cs"/>
                        </a:rPr>
                        <a:t> </a:t>
                      </a:r>
                      <a:r>
                        <a:rPr lang="en-US" sz="1100" kern="1200" dirty="0" smtClean="0">
                          <a:solidFill>
                            <a:schemeClr val="tx1"/>
                          </a:solidFill>
                          <a:effectLst/>
                          <a:latin typeface="Times New Roman" panose="02020603050405020304" pitchFamily="18" charset="0"/>
                          <a:ea typeface="SimSun" panose="02010600030101010101" pitchFamily="2" charset="-122"/>
                          <a:cs typeface="+mn-cs"/>
                        </a:rPr>
                        <a:t>per sample</a:t>
                      </a:r>
                      <a:endParaRPr lang="en-US" sz="1100" kern="1200" dirty="0">
                        <a:solidFill>
                          <a:schemeClr val="tx1"/>
                        </a:solidFill>
                        <a:effectLst/>
                        <a:latin typeface="Times New Roman" panose="02020603050405020304" pitchFamily="18" charset="0"/>
                        <a:ea typeface="SimSun" panose="02010600030101010101" pitchFamily="2" charset="-122"/>
                        <a:cs typeface="+mn-cs"/>
                      </a:endParaRPr>
                    </a:p>
                  </a:txBody>
                  <a:tcPr marL="41122" marR="4112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defTabSz="685669" rtl="0" eaLnBrk="1"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tx1"/>
                          </a:solidFill>
                          <a:effectLst/>
                          <a:latin typeface="Times New Roman" panose="02020603050405020304" pitchFamily="18" charset="0"/>
                          <a:ea typeface="SimSun" panose="02010600030101010101" pitchFamily="2" charset="-122"/>
                          <a:cs typeface="+mn-cs"/>
                        </a:rPr>
                        <a:t>Parallel friendly</a:t>
                      </a:r>
                    </a:p>
                  </a:txBody>
                  <a:tcPr marL="41122" marR="4112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defTabSz="685669" rtl="0" eaLnBrk="1"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tx1"/>
                          </a:solidFill>
                          <a:effectLst/>
                          <a:latin typeface="Times New Roman" panose="02020603050405020304" pitchFamily="18" charset="0"/>
                          <a:ea typeface="SimSun" panose="02010600030101010101" pitchFamily="2" charset="-122"/>
                          <a:cs typeface="+mn-cs"/>
                        </a:rPr>
                        <a:t>Latency for filtering </a:t>
                      </a:r>
                      <a:r>
                        <a:rPr lang="en-US" sz="1100" kern="1200" dirty="0" smtClean="0">
                          <a:solidFill>
                            <a:schemeClr val="tx1"/>
                          </a:solidFill>
                          <a:effectLst/>
                          <a:latin typeface="Times New Roman" panose="02020603050405020304" pitchFamily="18" charset="0"/>
                          <a:ea typeface="SimSun" panose="02010600030101010101" pitchFamily="2" charset="-122"/>
                          <a:cs typeface="+mn-cs"/>
                        </a:rPr>
                        <a:t>process (in </a:t>
                      </a:r>
                      <a:r>
                        <a:rPr lang="en-US" sz="1100" kern="1200" dirty="0">
                          <a:solidFill>
                            <a:schemeClr val="tx1"/>
                          </a:solidFill>
                          <a:effectLst/>
                          <a:latin typeface="Times New Roman" panose="02020603050405020304" pitchFamily="18" charset="0"/>
                          <a:ea typeface="SimSun" panose="02010600030101010101" pitchFamily="2" charset="-122"/>
                          <a:cs typeface="+mn-cs"/>
                        </a:rPr>
                        <a:t>clock cycles)</a:t>
                      </a:r>
                    </a:p>
                  </a:txBody>
                  <a:tcPr marL="41122" marR="4112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defTabSz="685669" rtl="0" eaLnBrk="1"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a:solidFill>
                            <a:schemeClr val="tx1"/>
                          </a:solidFill>
                          <a:effectLst/>
                          <a:latin typeface="Times New Roman" panose="02020603050405020304" pitchFamily="18" charset="0"/>
                          <a:ea typeface="SimSun" panose="02010600030101010101" pitchFamily="2" charset="-122"/>
                          <a:cs typeface="+mn-cs"/>
                        </a:rPr>
                        <a:t>Latency for buffering</a:t>
                      </a:r>
                    </a:p>
                  </a:txBody>
                  <a:tcPr marL="41122" marR="4112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defTabSz="685669" rtl="0" eaLnBrk="1"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a:solidFill>
                            <a:schemeClr val="tx1"/>
                          </a:solidFill>
                          <a:effectLst/>
                          <a:latin typeface="Times New Roman" panose="02020603050405020304" pitchFamily="18" charset="0"/>
                          <a:ea typeface="SimSun" panose="02010600030101010101" pitchFamily="2" charset="-122"/>
                          <a:cs typeface="+mn-cs"/>
                        </a:rPr>
                        <a:t>Memory required</a:t>
                      </a:r>
                    </a:p>
                    <a:p>
                      <a:pPr marL="0" marR="0" algn="l" defTabSz="685669" rtl="0" eaLnBrk="1"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a:solidFill>
                            <a:schemeClr val="tx1"/>
                          </a:solidFill>
                          <a:effectLst/>
                          <a:latin typeface="Times New Roman" panose="02020603050405020304" pitchFamily="18" charset="0"/>
                          <a:ea typeface="SimSun" panose="02010600030101010101" pitchFamily="2" charset="-122"/>
                          <a:cs typeface="+mn-cs"/>
                        </a:rPr>
                        <a:t>(bytes)</a:t>
                      </a:r>
                    </a:p>
                  </a:txBody>
                  <a:tcPr marL="41122" marR="4112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defTabSz="685669" rtl="0" eaLnBrk="1"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tx1"/>
                          </a:solidFill>
                          <a:effectLst/>
                          <a:latin typeface="Times New Roman" panose="02020603050405020304" pitchFamily="18" charset="0"/>
                          <a:ea typeface="SimSun" panose="02010600030101010101" pitchFamily="2" charset="-122"/>
                          <a:cs typeface="+mn-cs"/>
                        </a:rPr>
                        <a:t>How to derive filter </a:t>
                      </a:r>
                      <a:r>
                        <a:rPr lang="en-US" sz="1100" kern="1200" dirty="0" err="1">
                          <a:solidFill>
                            <a:schemeClr val="tx1"/>
                          </a:solidFill>
                          <a:effectLst/>
                          <a:latin typeface="Times New Roman" panose="02020603050405020304" pitchFamily="18" charset="0"/>
                          <a:ea typeface="SimSun" panose="02010600030101010101" pitchFamily="2" charset="-122"/>
                          <a:cs typeface="+mn-cs"/>
                        </a:rPr>
                        <a:t>coeffs</a:t>
                      </a:r>
                      <a:endParaRPr lang="en-US" sz="1100" kern="1200" dirty="0">
                        <a:solidFill>
                          <a:schemeClr val="tx1"/>
                        </a:solidFill>
                        <a:effectLst/>
                        <a:latin typeface="Times New Roman" panose="02020603050405020304" pitchFamily="18" charset="0"/>
                        <a:ea typeface="SimSun" panose="02010600030101010101" pitchFamily="2" charset="-122"/>
                        <a:cs typeface="+mn-cs"/>
                      </a:endParaRPr>
                    </a:p>
                  </a:txBody>
                  <a:tcPr marL="41122" marR="4112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SimSun" panose="02010600030101010101" pitchFamily="2" charset="-122"/>
                        </a:rPr>
                        <a:t>Sequential operation </a:t>
                      </a:r>
                      <a:r>
                        <a:rPr lang="en-CA" sz="1100" dirty="0" smtClean="0">
                          <a:effectLst/>
                          <a:latin typeface="Times New Roman" panose="02020603050405020304" pitchFamily="18" charset="0"/>
                          <a:ea typeface="SimSun" panose="02010600030101010101" pitchFamily="2" charset="-122"/>
                        </a:rPr>
                        <a:t>to get 1</a:t>
                      </a:r>
                      <a:r>
                        <a:rPr lang="en-CA" sz="1100" baseline="0" dirty="0" smtClean="0">
                          <a:effectLst/>
                          <a:latin typeface="Times New Roman" panose="02020603050405020304" pitchFamily="18" charset="0"/>
                          <a:ea typeface="SimSun" panose="02010600030101010101" pitchFamily="2" charset="-122"/>
                        </a:rPr>
                        <a:t> sample filtered</a:t>
                      </a:r>
                      <a:endParaRPr lang="en-US" sz="1100" dirty="0">
                        <a:effectLst/>
                        <a:latin typeface="Times New Roman" panose="02020603050405020304" pitchFamily="18" charset="0"/>
                        <a:ea typeface="DengXi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996635">
                <a:tc>
                  <a:txBody>
                    <a:bodyPr/>
                    <a:lstStyle/>
                    <a:p>
                      <a:pPr marL="0" marR="0" algn="l" defTabSz="685669" rtl="0" eaLnBrk="1" fontAlgn="auto"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a:solidFill>
                            <a:schemeClr val="tx1"/>
                          </a:solidFill>
                          <a:effectLst/>
                          <a:latin typeface="Times New Roman" panose="02020603050405020304" pitchFamily="18" charset="0"/>
                          <a:ea typeface="SimSun" panose="02010600030101010101" pitchFamily="2" charset="-122"/>
                          <a:cs typeface="+mn-cs"/>
                        </a:rPr>
                        <a:t>3x3</a:t>
                      </a:r>
                    </a:p>
                  </a:txBody>
                  <a:tcPr marL="41122" marR="41122"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defTabSz="685669" rtl="0" eaLnBrk="1" fontAlgn="auto"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a:solidFill>
                            <a:schemeClr val="tx1"/>
                          </a:solidFill>
                          <a:effectLst/>
                          <a:latin typeface="Times New Roman" panose="02020603050405020304" pitchFamily="18" charset="0"/>
                          <a:ea typeface="SimSun" panose="02010600030101010101" pitchFamily="2" charset="-122"/>
                          <a:cs typeface="+mn-cs"/>
                        </a:rPr>
                        <a:t>0 mult</a:t>
                      </a:r>
                      <a:br>
                        <a:rPr lang="en-US" sz="1100" kern="1200">
                          <a:solidFill>
                            <a:schemeClr val="tx1"/>
                          </a:solidFill>
                          <a:effectLst/>
                          <a:latin typeface="Times New Roman" panose="02020603050405020304" pitchFamily="18" charset="0"/>
                          <a:ea typeface="SimSun" panose="02010600030101010101" pitchFamily="2" charset="-122"/>
                          <a:cs typeface="+mn-cs"/>
                        </a:rPr>
                      </a:br>
                      <a:r>
                        <a:rPr lang="en-US" sz="1100" kern="1200">
                          <a:solidFill>
                            <a:schemeClr val="tx1"/>
                          </a:solidFill>
                          <a:effectLst/>
                          <a:latin typeface="Times New Roman" panose="02020603050405020304" pitchFamily="18" charset="0"/>
                          <a:ea typeface="SimSun" panose="02010600030101010101" pitchFamily="2" charset="-122"/>
                          <a:cs typeface="+mn-cs"/>
                        </a:rPr>
                        <a:t>20 adds + 4 1-bit add for rounding</a:t>
                      </a:r>
                      <a:br>
                        <a:rPr lang="en-US" sz="1100" kern="1200">
                          <a:solidFill>
                            <a:schemeClr val="tx1"/>
                          </a:solidFill>
                          <a:effectLst/>
                          <a:latin typeface="Times New Roman" panose="02020603050405020304" pitchFamily="18" charset="0"/>
                          <a:ea typeface="SimSun" panose="02010600030101010101" pitchFamily="2" charset="-122"/>
                          <a:cs typeface="+mn-cs"/>
                        </a:rPr>
                      </a:br>
                      <a:r>
                        <a:rPr lang="en-US" sz="1100" kern="1200">
                          <a:solidFill>
                            <a:schemeClr val="tx1"/>
                          </a:solidFill>
                          <a:effectLst/>
                          <a:latin typeface="Times New Roman" panose="02020603050405020304" pitchFamily="18" charset="0"/>
                          <a:ea typeface="SimSun" panose="02010600030101010101" pitchFamily="2" charset="-122"/>
                          <a:cs typeface="+mn-cs"/>
                        </a:rPr>
                        <a:t>6 checks </a:t>
                      </a:r>
                      <a:br>
                        <a:rPr lang="en-US" sz="1100" kern="1200">
                          <a:solidFill>
                            <a:schemeClr val="tx1"/>
                          </a:solidFill>
                          <a:effectLst/>
                          <a:latin typeface="Times New Roman" panose="02020603050405020304" pitchFamily="18" charset="0"/>
                          <a:ea typeface="SimSun" panose="02010600030101010101" pitchFamily="2" charset="-122"/>
                          <a:cs typeface="+mn-cs"/>
                        </a:rPr>
                      </a:br>
                      <a:endParaRPr lang="en-US" sz="1100" kern="1200">
                        <a:solidFill>
                          <a:schemeClr val="tx1"/>
                        </a:solidFill>
                        <a:effectLst/>
                        <a:latin typeface="Times New Roman" panose="02020603050405020304" pitchFamily="18" charset="0"/>
                        <a:ea typeface="SimSun" panose="02010600030101010101" pitchFamily="2" charset="-122"/>
                        <a:cs typeface="+mn-cs"/>
                      </a:endParaRPr>
                    </a:p>
                  </a:txBody>
                  <a:tcPr marL="41122" marR="41122"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defTabSz="685669" rtl="0" eaLnBrk="1" fontAlgn="auto"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tx1"/>
                          </a:solidFill>
                          <a:effectLst/>
                          <a:latin typeface="Times New Roman" panose="02020603050405020304" pitchFamily="18" charset="0"/>
                          <a:ea typeface="SimSun" panose="02010600030101010101" pitchFamily="2" charset="-122"/>
                          <a:cs typeface="+mn-cs"/>
                        </a:rPr>
                        <a:t>yes</a:t>
                      </a:r>
                    </a:p>
                  </a:txBody>
                  <a:tcPr marL="41122" marR="41122"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defTabSz="685669" rtl="0" eaLnBrk="1" fontAlgn="auto"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kern="1200" dirty="0" smtClean="0">
                        <a:solidFill>
                          <a:schemeClr val="tx1"/>
                        </a:solidFill>
                        <a:effectLst/>
                        <a:latin typeface="Times New Roman" panose="02020603050405020304" pitchFamily="18" charset="0"/>
                        <a:ea typeface="SimSun" panose="02010600030101010101" pitchFamily="2" charset="-122"/>
                        <a:cs typeface="+mn-cs"/>
                      </a:endParaRPr>
                    </a:p>
                    <a:p>
                      <a:pPr marL="0" marR="0" algn="l" defTabSz="685669" rtl="0" eaLnBrk="1" fontAlgn="auto"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smtClean="0">
                          <a:solidFill>
                            <a:schemeClr val="tx1"/>
                          </a:solidFill>
                          <a:effectLst/>
                          <a:latin typeface="Times New Roman" panose="02020603050405020304" pitchFamily="18" charset="0"/>
                          <a:ea typeface="SimSun" panose="02010600030101010101" pitchFamily="2" charset="-122"/>
                          <a:cs typeface="+mn-cs"/>
                        </a:rPr>
                        <a:t>2 </a:t>
                      </a:r>
                      <a:endParaRPr lang="en-US" sz="1100" kern="1200" dirty="0">
                        <a:solidFill>
                          <a:schemeClr val="tx1"/>
                        </a:solidFill>
                        <a:effectLst/>
                        <a:latin typeface="Times New Roman" panose="02020603050405020304" pitchFamily="18" charset="0"/>
                        <a:ea typeface="SimSun" panose="02010600030101010101" pitchFamily="2" charset="-122"/>
                        <a:cs typeface="+mn-cs"/>
                      </a:endParaRPr>
                    </a:p>
                  </a:txBody>
                  <a:tcPr marL="41122" marR="4112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defTabSz="685669" rtl="0" eaLnBrk="1" fontAlgn="auto"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tx1"/>
                          </a:solidFill>
                          <a:effectLst/>
                          <a:latin typeface="Times New Roman" panose="02020603050405020304" pitchFamily="18" charset="0"/>
                          <a:ea typeface="SimSun" panose="02010600030101010101" pitchFamily="2" charset="-122"/>
                          <a:cs typeface="+mn-cs"/>
                        </a:rPr>
                        <a:t>X</a:t>
                      </a:r>
                    </a:p>
                  </a:txBody>
                  <a:tcPr marL="41122" marR="41122"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defTabSz="685669" rtl="0" eaLnBrk="1" fontAlgn="auto"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smtClean="0">
                          <a:solidFill>
                            <a:schemeClr val="tx1"/>
                          </a:solidFill>
                          <a:effectLst/>
                          <a:latin typeface="Times New Roman" panose="02020603050405020304" pitchFamily="18" charset="0"/>
                          <a:ea typeface="SimSun" panose="02010600030101010101" pitchFamily="2" charset="-122"/>
                          <a:cs typeface="+mn-cs"/>
                        </a:rPr>
                        <a:t>70</a:t>
                      </a:r>
                    </a:p>
                    <a:p>
                      <a:pPr marL="0" marR="0" algn="l" defTabSz="685669" rtl="0" eaLnBrk="1" fontAlgn="auto"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smtClean="0">
                          <a:solidFill>
                            <a:schemeClr val="tx1"/>
                          </a:solidFill>
                          <a:effectLst/>
                          <a:latin typeface="Times New Roman" panose="02020603050405020304" pitchFamily="18" charset="0"/>
                          <a:ea typeface="SimSun" panose="02010600030101010101" pitchFamily="2" charset="-122"/>
                          <a:cs typeface="+mn-cs"/>
                        </a:rPr>
                        <a:t>(16  of 7-bit </a:t>
                      </a:r>
                      <a:r>
                        <a:rPr lang="en-US" sz="1100" kern="1200" dirty="0">
                          <a:solidFill>
                            <a:schemeClr val="tx1"/>
                          </a:solidFill>
                          <a:effectLst/>
                          <a:latin typeface="Times New Roman" panose="02020603050405020304" pitchFamily="18" charset="0"/>
                          <a:ea typeface="SimSun" panose="02010600030101010101" pitchFamily="2" charset="-122"/>
                          <a:cs typeface="+mn-cs"/>
                        </a:rPr>
                        <a:t>values per </a:t>
                      </a:r>
                      <a:r>
                        <a:rPr lang="en-US" sz="1100" kern="1200" dirty="0" smtClean="0">
                          <a:solidFill>
                            <a:schemeClr val="tx1"/>
                          </a:solidFill>
                          <a:effectLst/>
                          <a:latin typeface="Times New Roman" panose="02020603050405020304" pitchFamily="18" charset="0"/>
                          <a:ea typeface="SimSun" panose="02010600030101010101" pitchFamily="2" charset="-122"/>
                          <a:cs typeface="+mn-cs"/>
                        </a:rPr>
                        <a:t>CU)</a:t>
                      </a:r>
                      <a:endParaRPr lang="en-US" sz="1100" kern="1200" dirty="0">
                        <a:solidFill>
                          <a:schemeClr val="tx1"/>
                        </a:solidFill>
                        <a:effectLst/>
                        <a:latin typeface="Times New Roman" panose="02020603050405020304" pitchFamily="18" charset="0"/>
                        <a:ea typeface="SimSun" panose="02010600030101010101" pitchFamily="2" charset="-122"/>
                        <a:cs typeface="+mn-cs"/>
                      </a:endParaRPr>
                    </a:p>
                  </a:txBody>
                  <a:tcPr marL="41122" marR="41122"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defTabSz="685669" rtl="0" eaLnBrk="1" fontAlgn="auto" latinLnBrk="0" hangingPunct="0">
                        <a:lnSpc>
                          <a:spcPct val="10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tx1"/>
                          </a:solidFill>
                          <a:effectLst/>
                          <a:latin typeface="Times New Roman" panose="02020603050405020304" pitchFamily="18" charset="0"/>
                          <a:ea typeface="SimSun" panose="02010600030101010101" pitchFamily="2" charset="-122"/>
                          <a:cs typeface="+mn-cs"/>
                        </a:rPr>
                        <a:t>Pre-calculated in LUT</a:t>
                      </a:r>
                    </a:p>
                  </a:txBody>
                  <a:tcPr marL="41122" marR="41122"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SimSun" panose="02010600030101010101" pitchFamily="2" charset="-122"/>
                        </a:rPr>
                        <a:t>5 add;</a:t>
                      </a:r>
                      <a:endParaRPr lang="en-US" sz="1100" dirty="0">
                        <a:effectLst/>
                        <a:latin typeface="Times New Roman" panose="02020603050405020304" pitchFamily="18" charset="0"/>
                        <a:ea typeface="DengXian"/>
                      </a:endParaRPr>
                    </a:p>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SimSun" panose="02010600030101010101" pitchFamily="2" charset="-122"/>
                        </a:rPr>
                        <a:t>1 look-up table (14 bytes); </a:t>
                      </a:r>
                      <a:endParaRPr lang="en-US" sz="1100" dirty="0">
                        <a:effectLst/>
                        <a:latin typeface="Times New Roman" panose="02020603050405020304" pitchFamily="18" charset="0"/>
                        <a:ea typeface="DengXian"/>
                      </a:endParaRPr>
                    </a:p>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SimSun" panose="02010600030101010101" pitchFamily="2" charset="-122"/>
                        </a:rPr>
                        <a:t>2 </a:t>
                      </a:r>
                      <a:r>
                        <a:rPr lang="en-CA" sz="1100" dirty="0" smtClean="0">
                          <a:effectLst/>
                          <a:latin typeface="Times New Roman" panose="02020603050405020304" pitchFamily="18" charset="0"/>
                          <a:ea typeface="SimSun" panose="02010600030101010101" pitchFamily="2" charset="-122"/>
                        </a:rPr>
                        <a:t>check.</a:t>
                      </a:r>
                      <a:endParaRPr lang="en-US" sz="1100" dirty="0">
                        <a:effectLst/>
                        <a:latin typeface="Times New Roman" panose="02020603050405020304" pitchFamily="18" charset="0"/>
                        <a:ea typeface="DengXi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pic>
        <p:nvPicPr>
          <p:cNvPr id="2050"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0"/>
            <a:ext cx="1250950" cy="24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81452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66344" y="685800"/>
            <a:ext cx="6203016" cy="2644250"/>
          </a:xfrm>
          <a:prstGeom prst="rect">
            <a:avLst/>
          </a:prstGeom>
          <a:noFill/>
        </p:spPr>
        <p:txBody>
          <a:bodyPr wrap="square" rtlCol="0">
            <a:spAutoFit/>
          </a:bodyPr>
          <a:lstStyle/>
          <a:p>
            <a:pPr marL="214313" indent="-214313">
              <a:lnSpc>
                <a:spcPct val="150000"/>
              </a:lnSpc>
              <a:buFont typeface="Arial" panose="020B0604020202020204" pitchFamily="34" charset="0"/>
              <a:buChar char="•"/>
            </a:pPr>
            <a:r>
              <a:rPr lang="en-US" sz="1400" dirty="0"/>
              <a:t>This </a:t>
            </a:r>
            <a:r>
              <a:rPr lang="en-US" sz="1400" dirty="0"/>
              <a:t>contribution reports simulation results of post-reconstruction filter based on Hadamard transform similar to one tested in </a:t>
            </a:r>
            <a:r>
              <a:rPr lang="en-US" sz="1400" dirty="0"/>
              <a:t>JVET-K-CE14.3.</a:t>
            </a:r>
          </a:p>
          <a:p>
            <a:pPr marL="214313" indent="-214313">
              <a:lnSpc>
                <a:spcPct val="150000"/>
              </a:lnSpc>
              <a:buFont typeface="Arial" panose="020B0604020202020204" pitchFamily="34" charset="0"/>
              <a:buChar char="•"/>
            </a:pPr>
            <a:r>
              <a:rPr lang="en-CA" sz="1400" dirty="0"/>
              <a:t>The difference is filter appliance conditions (for intra blocks filter is applied regardless of </a:t>
            </a:r>
            <a:r>
              <a:rPr lang="en-CA" sz="1400" dirty="0" err="1"/>
              <a:t>CbF</a:t>
            </a:r>
            <a:r>
              <a:rPr lang="en-CA" sz="1400" dirty="0"/>
              <a:t> value) and less subsampling of LUT for lower QP. </a:t>
            </a:r>
          </a:p>
          <a:p>
            <a:pPr marL="214313" indent="-214313">
              <a:lnSpc>
                <a:spcPct val="150000"/>
              </a:lnSpc>
              <a:buFont typeface="Arial" panose="020B0604020202020204" pitchFamily="34" charset="0"/>
              <a:buChar char="•"/>
            </a:pPr>
            <a:r>
              <a:rPr lang="en-US" sz="1400" dirty="0" smtClean="0"/>
              <a:t>The core filtering part remains unchanged:</a:t>
            </a:r>
          </a:p>
          <a:p>
            <a:pPr marL="671448" lvl="1" indent="-214313">
              <a:lnSpc>
                <a:spcPct val="150000"/>
              </a:lnSpc>
              <a:buFont typeface="Arial" panose="020B0604020202020204" pitchFamily="34" charset="0"/>
              <a:buChar char="•"/>
            </a:pPr>
            <a:r>
              <a:rPr lang="en-US" sz="1400" dirty="0"/>
              <a:t>Hadamard transform of size </a:t>
            </a:r>
            <a:r>
              <a:rPr lang="en-US" sz="1400" dirty="0" smtClean="0"/>
              <a:t>2x2 domain filtering</a:t>
            </a:r>
          </a:p>
          <a:p>
            <a:pPr marL="671448" lvl="1" indent="-214313">
              <a:lnSpc>
                <a:spcPct val="150000"/>
              </a:lnSpc>
              <a:buFont typeface="Arial" panose="020B0604020202020204" pitchFamily="34" charset="0"/>
              <a:buChar char="•"/>
            </a:pPr>
            <a:r>
              <a:rPr lang="en-US" sz="1400" dirty="0" smtClean="0"/>
              <a:t>Multiplication free LUT based design</a:t>
            </a:r>
          </a:p>
          <a:p>
            <a:pPr marL="671448" lvl="1" indent="-214313">
              <a:lnSpc>
                <a:spcPct val="150000"/>
              </a:lnSpc>
              <a:buFont typeface="Arial" panose="020B0604020202020204" pitchFamily="34" charset="0"/>
              <a:buChar char="•"/>
            </a:pPr>
            <a:r>
              <a:rPr lang="en-US" sz="1400" dirty="0" smtClean="0"/>
              <a:t>LUT size 70 bytes (16 entries of 7 bits per CU)</a:t>
            </a:r>
          </a:p>
        </p:txBody>
      </p:sp>
      <p:sp>
        <p:nvSpPr>
          <p:cNvPr id="9" name="Rectangle 2"/>
          <p:cNvSpPr txBox="1">
            <a:spLocks noChangeArrowheads="1"/>
          </p:cNvSpPr>
          <p:nvPr/>
        </p:nvSpPr>
        <p:spPr>
          <a:xfrm>
            <a:off x="457200" y="171450"/>
            <a:ext cx="588645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Hadamard </a:t>
            </a:r>
            <a:r>
              <a:rPr lang="en-US" altLang="zh-CN" sz="1800" dirty="0">
                <a:solidFill>
                  <a:srgbClr val="C00000"/>
                </a:solidFill>
              </a:rPr>
              <a:t>Transform Domain </a:t>
            </a:r>
            <a:r>
              <a:rPr lang="en-US" altLang="zh-CN" sz="1800" dirty="0" smtClean="0">
                <a:solidFill>
                  <a:srgbClr val="C00000"/>
                </a:solidFill>
              </a:rPr>
              <a:t>Filter</a:t>
            </a:r>
            <a:endParaRPr lang="zh-CN" altLang="en-US" sz="1800" kern="0" dirty="0">
              <a:solidFill>
                <a:srgbClr val="C00000"/>
              </a:solidFill>
            </a:endParaRPr>
          </a:p>
        </p:txBody>
      </p:sp>
    </p:spTree>
    <p:extLst>
      <p:ext uri="{BB962C8B-B14F-4D97-AF65-F5344CB8AC3E}">
        <p14:creationId xmlns:p14="http://schemas.microsoft.com/office/powerpoint/2010/main" val="22981800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453169" y="4102169"/>
            <a:ext cx="6073563" cy="461665"/>
          </a:xfrm>
          <a:prstGeom prst="rect">
            <a:avLst/>
          </a:prstGeom>
          <a:noFill/>
        </p:spPr>
        <p:txBody>
          <a:bodyPr wrap="square" rtlCol="0">
            <a:spAutoFit/>
          </a:bodyPr>
          <a:lstStyle/>
          <a:p>
            <a:r>
              <a:rPr lang="en-US" sz="1200" dirty="0"/>
              <a:t>After completing filtering </a:t>
            </a:r>
            <a:r>
              <a:rPr lang="en-US" sz="1200" dirty="0" smtClean="0"/>
              <a:t>accumulated </a:t>
            </a:r>
            <a:r>
              <a:rPr lang="en-US" sz="1200" dirty="0"/>
              <a:t>values are normalized by number of processing groups used for each pixel </a:t>
            </a:r>
            <a:r>
              <a:rPr lang="en-US" sz="1200" dirty="0" smtClean="0"/>
              <a:t>filtering (which is 4).</a:t>
            </a:r>
            <a:endParaRPr lang="en-US" sz="1200" dirty="0"/>
          </a:p>
        </p:txBody>
      </p:sp>
      <p:sp>
        <p:nvSpPr>
          <p:cNvPr id="30" name="Rectangle 2"/>
          <p:cNvSpPr txBox="1">
            <a:spLocks noChangeArrowheads="1"/>
          </p:cNvSpPr>
          <p:nvPr/>
        </p:nvSpPr>
        <p:spPr>
          <a:xfrm>
            <a:off x="457200" y="171450"/>
            <a:ext cx="588645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err="1">
                <a:solidFill>
                  <a:srgbClr val="C00000"/>
                </a:solidFill>
              </a:rPr>
              <a:t>Hadamard</a:t>
            </a:r>
            <a:r>
              <a:rPr lang="en-US" altLang="zh-CN" sz="1800" dirty="0">
                <a:solidFill>
                  <a:srgbClr val="C00000"/>
                </a:solidFill>
              </a:rPr>
              <a:t> Transform Domain Filtering</a:t>
            </a:r>
            <a:endParaRPr lang="zh-CN" altLang="en-US" sz="1800" kern="0" dirty="0">
              <a:solidFill>
                <a:srgbClr val="C00000"/>
              </a:solidFill>
            </a:endParaRPr>
          </a:p>
        </p:txBody>
      </p:sp>
      <p:grpSp>
        <p:nvGrpSpPr>
          <p:cNvPr id="54" name="Group 53"/>
          <p:cNvGrpSpPr/>
          <p:nvPr/>
        </p:nvGrpSpPr>
        <p:grpSpPr>
          <a:xfrm>
            <a:off x="426814" y="771550"/>
            <a:ext cx="6101882" cy="3413760"/>
            <a:chOff x="0" y="0"/>
            <a:chExt cx="6101905" cy="3413760"/>
          </a:xfrm>
        </p:grpSpPr>
        <p:sp>
          <p:nvSpPr>
            <p:cNvPr id="55" name="Right Arrow 54"/>
            <p:cNvSpPr/>
            <p:nvPr/>
          </p:nvSpPr>
          <p:spPr>
            <a:xfrm>
              <a:off x="1509712" y="280988"/>
              <a:ext cx="685800" cy="416903"/>
            </a:xfrm>
            <a:prstGeom prst="rightArrow">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6" name="TextBox 4"/>
            <p:cNvSpPr txBox="1"/>
            <p:nvPr/>
          </p:nvSpPr>
          <p:spPr>
            <a:xfrm>
              <a:off x="1509712" y="0"/>
              <a:ext cx="1014046" cy="276999"/>
            </a:xfrm>
            <a:prstGeom prst="rect">
              <a:avLst/>
            </a:prstGeom>
            <a:noFill/>
          </p:spPr>
          <p:txBody>
            <a:bodyPr wrap="square" rtlCol="0">
              <a:spAutoFit/>
            </a:bodyPr>
            <a:lstStyle/>
            <a:p>
              <a:pPr marL="0" marR="0" fontAlgn="base">
                <a:spcBef>
                  <a:spcPts val="0"/>
                </a:spcBef>
                <a:spcAft>
                  <a:spcPts val="0"/>
                </a:spcAft>
              </a:pPr>
              <a:r>
                <a:rPr lang="en-US" sz="1200" kern="120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Scan</a:t>
              </a:r>
              <a:endParaRPr lang="en-US" sz="1200">
                <a:effectLst/>
                <a:latin typeface="SimSun" panose="02010600030101010101" pitchFamily="2" charset="-122"/>
                <a:ea typeface="SimSun" panose="02010600030101010101" pitchFamily="2" charset="-122"/>
                <a:cs typeface="SimSun" panose="02010600030101010101" pitchFamily="2" charset="-122"/>
              </a:endParaRPr>
            </a:p>
          </p:txBody>
        </p:sp>
        <p:sp>
          <p:nvSpPr>
            <p:cNvPr id="57" name="Down Arrow 56"/>
            <p:cNvSpPr/>
            <p:nvPr/>
          </p:nvSpPr>
          <p:spPr>
            <a:xfrm>
              <a:off x="3252787" y="690563"/>
              <a:ext cx="262303" cy="337039"/>
            </a:xfrm>
            <a:prstGeom prst="downArrow">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8" name="TextBox 38"/>
            <p:cNvSpPr txBox="1"/>
            <p:nvPr/>
          </p:nvSpPr>
          <p:spPr>
            <a:xfrm>
              <a:off x="3748842" y="690563"/>
              <a:ext cx="1845653" cy="276999"/>
            </a:xfrm>
            <a:prstGeom prst="rect">
              <a:avLst/>
            </a:prstGeom>
            <a:noFill/>
          </p:spPr>
          <p:txBody>
            <a:bodyPr wrap="square" rtlCol="0">
              <a:spAutoFit/>
            </a:bodyPr>
            <a:lstStyle/>
            <a:p>
              <a:pPr marL="0" marR="0" fontAlgn="base">
                <a:spcBef>
                  <a:spcPts val="0"/>
                </a:spcBef>
                <a:spcAft>
                  <a:spcPts val="0"/>
                </a:spcAft>
              </a:pPr>
              <a:r>
                <a:rPr lang="en-US" sz="12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Hadamard transform</a:t>
              </a:r>
              <a:endParaRPr lang="en-US" sz="1200" dirty="0">
                <a:effectLst/>
                <a:latin typeface="SimSun" panose="02010600030101010101" pitchFamily="2" charset="-122"/>
                <a:ea typeface="SimSun" panose="02010600030101010101" pitchFamily="2" charset="-122"/>
                <a:cs typeface="SimSun" panose="02010600030101010101" pitchFamily="2" charset="-122"/>
              </a:endParaRPr>
            </a:p>
          </p:txBody>
        </p:sp>
        <p:sp>
          <p:nvSpPr>
            <p:cNvPr id="59" name="Down Arrow 58"/>
            <p:cNvSpPr/>
            <p:nvPr/>
          </p:nvSpPr>
          <p:spPr>
            <a:xfrm>
              <a:off x="3248025" y="1504950"/>
              <a:ext cx="262303" cy="337039"/>
            </a:xfrm>
            <a:prstGeom prst="downArrow">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1" name="TextBox 40"/>
            <p:cNvSpPr txBox="1"/>
            <p:nvPr/>
          </p:nvSpPr>
          <p:spPr>
            <a:xfrm>
              <a:off x="3799720" y="1472252"/>
              <a:ext cx="2082809" cy="463550"/>
            </a:xfrm>
            <a:prstGeom prst="rect">
              <a:avLst/>
            </a:prstGeom>
            <a:noFill/>
          </p:spPr>
          <p:txBody>
            <a:bodyPr wrap="square" rtlCol="0">
              <a:spAutoFit/>
            </a:bodyPr>
            <a:lstStyle/>
            <a:p>
              <a:pPr marL="0" marR="0" fontAlgn="base">
                <a:spcBef>
                  <a:spcPts val="0"/>
                </a:spcBef>
                <a:spcAft>
                  <a:spcPts val="0"/>
                </a:spcAft>
              </a:pPr>
              <a:r>
                <a:rPr lang="en-US" sz="12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Filtering with </a:t>
              </a:r>
              <a:r>
                <a:rPr lang="en-US" sz="1200" kern="1200" dirty="0" smtClean="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16@7bit entries </a:t>
              </a:r>
              <a:r>
                <a:rPr lang="en-US" sz="12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
              </a:r>
              <a:br>
                <a:rPr lang="en-US" sz="12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br>
              <a:r>
                <a:rPr lang="en-US" sz="12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look-up table</a:t>
              </a:r>
              <a:endParaRPr lang="en-US" sz="1200" dirty="0">
                <a:effectLst/>
                <a:latin typeface="SimSun" panose="02010600030101010101" pitchFamily="2" charset="-122"/>
                <a:ea typeface="SimSun" panose="02010600030101010101" pitchFamily="2" charset="-122"/>
                <a:cs typeface="SimSun" panose="02010600030101010101" pitchFamily="2" charset="-122"/>
              </a:endParaRPr>
            </a:p>
          </p:txBody>
        </p:sp>
        <p:sp>
          <p:nvSpPr>
            <p:cNvPr id="62" name="Down Arrow 61"/>
            <p:cNvSpPr/>
            <p:nvPr/>
          </p:nvSpPr>
          <p:spPr>
            <a:xfrm>
              <a:off x="3252787" y="2290763"/>
              <a:ext cx="262303" cy="337039"/>
            </a:xfrm>
            <a:prstGeom prst="downArrow">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3" name="TextBox 50"/>
            <p:cNvSpPr txBox="1"/>
            <p:nvPr/>
          </p:nvSpPr>
          <p:spPr>
            <a:xfrm>
              <a:off x="3794288" y="2314575"/>
              <a:ext cx="2307617" cy="276999"/>
            </a:xfrm>
            <a:prstGeom prst="rect">
              <a:avLst/>
            </a:prstGeom>
            <a:noFill/>
          </p:spPr>
          <p:txBody>
            <a:bodyPr wrap="square" rtlCol="0">
              <a:spAutoFit/>
            </a:bodyPr>
            <a:lstStyle/>
            <a:p>
              <a:pPr marL="0" marR="0" fontAlgn="base">
                <a:spcBef>
                  <a:spcPts val="0"/>
                </a:spcBef>
                <a:spcAft>
                  <a:spcPts val="0"/>
                </a:spcAft>
              </a:pPr>
              <a:r>
                <a:rPr lang="en-US" sz="12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Inverse Hadamard transform</a:t>
              </a:r>
              <a:endParaRPr lang="en-US" sz="1200" dirty="0">
                <a:effectLst/>
                <a:latin typeface="SimSun" panose="02010600030101010101" pitchFamily="2" charset="-122"/>
                <a:ea typeface="SimSun" panose="02010600030101010101" pitchFamily="2" charset="-122"/>
                <a:cs typeface="SimSun" panose="02010600030101010101" pitchFamily="2" charset="-122"/>
              </a:endParaRPr>
            </a:p>
          </p:txBody>
        </p:sp>
        <p:sp>
          <p:nvSpPr>
            <p:cNvPr id="64" name="TextBox 59"/>
            <p:cNvSpPr txBox="1"/>
            <p:nvPr/>
          </p:nvSpPr>
          <p:spPr>
            <a:xfrm>
              <a:off x="1390640" y="2433645"/>
              <a:ext cx="1743718" cy="277495"/>
            </a:xfrm>
            <a:prstGeom prst="rect">
              <a:avLst/>
            </a:prstGeom>
            <a:noFill/>
          </p:spPr>
          <p:txBody>
            <a:bodyPr wrap="square" rtlCol="0">
              <a:spAutoFit/>
            </a:bodyPr>
            <a:lstStyle/>
            <a:p>
              <a:pPr marL="0" marR="0" fontAlgn="base">
                <a:spcBef>
                  <a:spcPts val="0"/>
                </a:spcBef>
                <a:spcAft>
                  <a:spcPts val="0"/>
                </a:spcAft>
              </a:pPr>
              <a:r>
                <a:rPr lang="en-US" sz="1200" kern="120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To accumulation buffer</a:t>
              </a:r>
              <a:endParaRPr lang="en-US" sz="1200">
                <a:effectLst/>
                <a:latin typeface="SimSun" panose="02010600030101010101" pitchFamily="2" charset="-122"/>
                <a:ea typeface="SimSun" panose="02010600030101010101" pitchFamily="2" charset="-122"/>
                <a:cs typeface="SimSun" panose="02010600030101010101" pitchFamily="2" charset="-122"/>
              </a:endParaRPr>
            </a:p>
          </p:txBody>
        </p:sp>
        <p:sp>
          <p:nvSpPr>
            <p:cNvPr id="65" name="Right Arrow 64"/>
            <p:cNvSpPr/>
            <p:nvPr/>
          </p:nvSpPr>
          <p:spPr>
            <a:xfrm rot="10800000">
              <a:off x="1509712" y="2743200"/>
              <a:ext cx="628650" cy="403676"/>
            </a:xfrm>
            <a:prstGeom prst="rightArrow">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pic>
          <p:nvPicPr>
            <p:cNvPr id="66" name="table"/>
            <p:cNvPicPr>
              <a:picLocks noChangeAspect="1"/>
            </p:cNvPicPr>
            <p:nvPr/>
          </p:nvPicPr>
          <p:blipFill>
            <a:blip r:embed="rId3"/>
            <a:stretch>
              <a:fillRect/>
            </a:stretch>
          </p:blipFill>
          <p:spPr>
            <a:xfrm>
              <a:off x="2724150" y="57150"/>
              <a:ext cx="1273810" cy="289560"/>
            </a:xfrm>
            <a:prstGeom prst="rect">
              <a:avLst/>
            </a:prstGeom>
          </p:spPr>
        </p:pic>
        <p:pic>
          <p:nvPicPr>
            <p:cNvPr id="67" name="table"/>
            <p:cNvPicPr>
              <a:picLocks noChangeAspect="1"/>
            </p:cNvPicPr>
            <p:nvPr/>
          </p:nvPicPr>
          <p:blipFill>
            <a:blip r:embed="rId4"/>
            <a:stretch>
              <a:fillRect/>
            </a:stretch>
          </p:blipFill>
          <p:spPr>
            <a:xfrm>
              <a:off x="2724150" y="342900"/>
              <a:ext cx="1289685" cy="261620"/>
            </a:xfrm>
            <a:prstGeom prst="rect">
              <a:avLst/>
            </a:prstGeom>
          </p:spPr>
        </p:pic>
        <p:pic>
          <p:nvPicPr>
            <p:cNvPr id="68" name="table"/>
            <p:cNvPicPr>
              <a:picLocks noChangeAspect="1"/>
            </p:cNvPicPr>
            <p:nvPr/>
          </p:nvPicPr>
          <p:blipFill>
            <a:blip r:embed="rId5"/>
            <a:stretch>
              <a:fillRect/>
            </a:stretch>
          </p:blipFill>
          <p:spPr>
            <a:xfrm>
              <a:off x="2743200" y="1100138"/>
              <a:ext cx="1289685" cy="261620"/>
            </a:xfrm>
            <a:prstGeom prst="rect">
              <a:avLst/>
            </a:prstGeom>
          </p:spPr>
        </p:pic>
        <p:pic>
          <p:nvPicPr>
            <p:cNvPr id="69" name="table"/>
            <p:cNvPicPr>
              <a:picLocks noChangeAspect="1"/>
            </p:cNvPicPr>
            <p:nvPr/>
          </p:nvPicPr>
          <p:blipFill>
            <a:blip r:embed="rId6"/>
            <a:stretch>
              <a:fillRect/>
            </a:stretch>
          </p:blipFill>
          <p:spPr>
            <a:xfrm>
              <a:off x="2724150" y="1924050"/>
              <a:ext cx="1289685" cy="261620"/>
            </a:xfrm>
            <a:prstGeom prst="rect">
              <a:avLst/>
            </a:prstGeom>
          </p:spPr>
        </p:pic>
        <p:pic>
          <p:nvPicPr>
            <p:cNvPr id="76" name="table"/>
            <p:cNvPicPr>
              <a:picLocks noChangeAspect="1"/>
            </p:cNvPicPr>
            <p:nvPr/>
          </p:nvPicPr>
          <p:blipFill>
            <a:blip r:embed="rId7"/>
            <a:stretch>
              <a:fillRect/>
            </a:stretch>
          </p:blipFill>
          <p:spPr>
            <a:xfrm>
              <a:off x="2733675" y="2838450"/>
              <a:ext cx="1289685" cy="261620"/>
            </a:xfrm>
            <a:prstGeom prst="rect">
              <a:avLst/>
            </a:prstGeom>
          </p:spPr>
        </p:pic>
        <p:pic>
          <p:nvPicPr>
            <p:cNvPr id="78" name="table"/>
            <p:cNvPicPr>
              <a:picLocks noChangeAspect="1"/>
            </p:cNvPicPr>
            <p:nvPr/>
          </p:nvPicPr>
          <p:blipFill>
            <a:blip r:embed="rId8"/>
            <a:stretch>
              <a:fillRect/>
            </a:stretch>
          </p:blipFill>
          <p:spPr>
            <a:xfrm>
              <a:off x="2747962" y="3124200"/>
              <a:ext cx="1273810" cy="289560"/>
            </a:xfrm>
            <a:prstGeom prst="rect">
              <a:avLst/>
            </a:prstGeom>
          </p:spPr>
        </p:pic>
        <p:sp>
          <p:nvSpPr>
            <p:cNvPr id="79" name="TextBox 27"/>
            <p:cNvSpPr txBox="1"/>
            <p:nvPr/>
          </p:nvSpPr>
          <p:spPr>
            <a:xfrm>
              <a:off x="0" y="1195388"/>
              <a:ext cx="1966364" cy="415498"/>
            </a:xfrm>
            <a:prstGeom prst="rect">
              <a:avLst/>
            </a:prstGeom>
            <a:noFill/>
          </p:spPr>
          <p:txBody>
            <a:bodyPr wrap="square" rtlCol="0">
              <a:spAutoFit/>
            </a:bodyPr>
            <a:lstStyle/>
            <a:p>
              <a:pPr marL="0" marR="0" fontAlgn="base">
                <a:spcBef>
                  <a:spcPts val="0"/>
                </a:spcBef>
                <a:spcAft>
                  <a:spcPts val="0"/>
                </a:spcAft>
              </a:pPr>
              <a:r>
                <a:rPr lang="en-US" sz="105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 – current pixel</a:t>
              </a:r>
              <a:endParaRPr lang="en-US" sz="1200" dirty="0">
                <a:effectLst/>
                <a:latin typeface="SimSun" panose="02010600030101010101" pitchFamily="2" charset="-122"/>
                <a:ea typeface="SimSun" panose="02010600030101010101" pitchFamily="2" charset="-122"/>
                <a:cs typeface="SimSun" panose="02010600030101010101" pitchFamily="2" charset="-122"/>
              </a:endParaRPr>
            </a:p>
            <a:p>
              <a:pPr marL="0" marR="0" fontAlgn="base">
                <a:spcBef>
                  <a:spcPts val="0"/>
                </a:spcBef>
                <a:spcAft>
                  <a:spcPts val="0"/>
                </a:spcAft>
              </a:pPr>
              <a:r>
                <a:rPr lang="en-US" sz="105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BCD – neighboring pixels</a:t>
              </a:r>
              <a:endParaRPr lang="en-US" sz="1200" dirty="0">
                <a:effectLst/>
                <a:latin typeface="SimSun" panose="02010600030101010101" pitchFamily="2" charset="-122"/>
                <a:ea typeface="SimSun" panose="02010600030101010101" pitchFamily="2" charset="-122"/>
                <a:cs typeface="SimSun" panose="02010600030101010101" pitchFamily="2" charset="-122"/>
              </a:endParaRPr>
            </a:p>
          </p:txBody>
        </p:sp>
        <p:pic>
          <p:nvPicPr>
            <p:cNvPr id="80" name="Picture 7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85737" y="119063"/>
              <a:ext cx="1054735" cy="865505"/>
            </a:xfrm>
            <a:prstGeom prst="rect">
              <a:avLst/>
            </a:prstGeom>
            <a:noFill/>
          </p:spPr>
        </p:pic>
        <p:pic>
          <p:nvPicPr>
            <p:cNvPr id="81" name="Picture 80"/>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9075" y="2414588"/>
              <a:ext cx="1054735" cy="865505"/>
            </a:xfrm>
            <a:prstGeom prst="rect">
              <a:avLst/>
            </a:prstGeom>
            <a:noFill/>
          </p:spPr>
        </p:pic>
      </p:grpSp>
    </p:spTree>
    <p:extLst>
      <p:ext uri="{BB962C8B-B14F-4D97-AF65-F5344CB8AC3E}">
        <p14:creationId xmlns:p14="http://schemas.microsoft.com/office/powerpoint/2010/main" val="18665423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457200" y="171450"/>
            <a:ext cx="588645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err="1" smtClean="0">
                <a:solidFill>
                  <a:srgbClr val="C00000"/>
                </a:solidFill>
                <a:latin typeface="Calibri" panose="020F0502020204030204" pitchFamily="34" charset="0"/>
                <a:cs typeface="Calibri" panose="020F0502020204030204" pitchFamily="34" charset="0"/>
              </a:rPr>
              <a:t>BoG</a:t>
            </a:r>
            <a:r>
              <a:rPr lang="en-US" altLang="zh-CN" sz="1800" dirty="0" smtClean="0">
                <a:solidFill>
                  <a:srgbClr val="C00000"/>
                </a:solidFill>
                <a:latin typeface="Calibri" panose="020F0502020204030204" pitchFamily="34" charset="0"/>
                <a:cs typeface="Calibri" panose="020F0502020204030204" pitchFamily="34" charset="0"/>
              </a:rPr>
              <a:t> Recommendations</a:t>
            </a:r>
            <a:endParaRPr lang="zh-CN" altLang="en-US" sz="1800" kern="0" dirty="0">
              <a:solidFill>
                <a:srgbClr val="C00000"/>
              </a:solidFill>
              <a:latin typeface="Calibri" panose="020F0502020204030204" pitchFamily="34" charset="0"/>
              <a:cs typeface="Calibri" panose="020F0502020204030204" pitchFamily="34" charset="0"/>
            </a:endParaRPr>
          </a:p>
        </p:txBody>
      </p:sp>
      <p:sp>
        <p:nvSpPr>
          <p:cNvPr id="3" name="Rectangle 1"/>
          <p:cNvSpPr>
            <a:spLocks noChangeArrowheads="1"/>
          </p:cNvSpPr>
          <p:nvPr/>
        </p:nvSpPr>
        <p:spPr bwMode="auto">
          <a:xfrm>
            <a:off x="188640" y="559491"/>
            <a:ext cx="6535764" cy="1892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hangingPunct="0">
              <a:tabLst>
                <a:tab pos="228600" algn="l"/>
                <a:tab pos="457200" algn="l"/>
                <a:tab pos="685800" algn="l"/>
                <a:tab pos="914400" algn="l"/>
              </a:tabLst>
              <a:defRPr>
                <a:solidFill>
                  <a:schemeClr val="tx1"/>
                </a:solidFill>
                <a:latin typeface="Arial" panose="020B0604020202020204" pitchFamily="34" charset="0"/>
              </a:defRPr>
            </a:lvl1pPr>
            <a:lvl2pPr marL="457200" eaLnBrk="0" hangingPunct="0">
              <a:tabLst>
                <a:tab pos="228600" algn="l"/>
                <a:tab pos="457200" algn="l"/>
                <a:tab pos="685800" algn="l"/>
                <a:tab pos="914400" algn="l"/>
              </a:tabLst>
              <a:defRPr>
                <a:solidFill>
                  <a:schemeClr val="tx1"/>
                </a:solidFill>
                <a:latin typeface="Arial" panose="020B0604020202020204" pitchFamily="34" charset="0"/>
              </a:defRPr>
            </a:lvl2pPr>
            <a:lvl3pPr marL="914400" eaLnBrk="0" hangingPunct="0">
              <a:tabLst>
                <a:tab pos="228600" algn="l"/>
                <a:tab pos="457200" algn="l"/>
                <a:tab pos="685800" algn="l"/>
                <a:tab pos="914400" algn="l"/>
              </a:tabLst>
              <a:defRPr>
                <a:solidFill>
                  <a:schemeClr val="tx1"/>
                </a:solidFill>
                <a:latin typeface="Arial" panose="020B0604020202020204" pitchFamily="34" charset="0"/>
              </a:defRPr>
            </a:lvl3pPr>
            <a:lvl4pPr marL="1371600" eaLnBrk="0" hangingPunct="0">
              <a:tabLst>
                <a:tab pos="228600" algn="l"/>
                <a:tab pos="457200" algn="l"/>
                <a:tab pos="685800" algn="l"/>
                <a:tab pos="914400" algn="l"/>
              </a:tabLst>
              <a:defRPr>
                <a:solidFill>
                  <a:schemeClr val="tx1"/>
                </a:solidFill>
                <a:latin typeface="Arial" panose="020B0604020202020204" pitchFamily="34" charset="0"/>
              </a:defRPr>
            </a:lvl4pPr>
            <a:lvl5pPr marL="1828800" eaLnBrk="0" hangingPunct="0">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r>
              <a:rPr lang="en-CA" sz="1100" b="1" i="1" dirty="0">
                <a:latin typeface="Calibri" panose="020F0502020204030204" pitchFamily="34" charset="0"/>
                <a:cs typeface="Calibri" panose="020F0502020204030204" pitchFamily="34" charset="0"/>
              </a:rPr>
              <a:t>Comments from hardware experts </a:t>
            </a:r>
            <a:r>
              <a:rPr lang="en-CA" sz="1100" b="1" i="1" dirty="0" smtClean="0">
                <a:latin typeface="Calibri" panose="020F0502020204030204" pitchFamily="34" charset="0"/>
                <a:cs typeface="Calibri" panose="020F0502020204030204" pitchFamily="34" charset="0"/>
              </a:rPr>
              <a:t>(</a:t>
            </a:r>
            <a:r>
              <a:rPr lang="en-CA" sz="1100" b="1" i="1" dirty="0" err="1" smtClean="0">
                <a:latin typeface="Calibri" panose="020F0502020204030204" pitchFamily="34" charset="0"/>
                <a:cs typeface="Calibri" panose="020F0502020204030204" pitchFamily="34" charset="0"/>
              </a:rPr>
              <a:t>BoG</a:t>
            </a:r>
            <a:r>
              <a:rPr lang="en-CA" sz="1100" b="1" i="1" dirty="0" smtClean="0">
                <a:latin typeface="Calibri" panose="020F0502020204030204" pitchFamily="34" charset="0"/>
                <a:cs typeface="Calibri" panose="020F0502020204030204" pitchFamily="34" charset="0"/>
              </a:rPr>
              <a:t> </a:t>
            </a:r>
            <a:r>
              <a:rPr lang="en-CA" sz="1100" b="1" i="1" dirty="0">
                <a:latin typeface="Calibri" panose="020F0502020204030204" pitchFamily="34" charset="0"/>
                <a:cs typeface="Calibri" panose="020F0502020204030204" pitchFamily="34" charset="0"/>
              </a:rPr>
              <a:t>on CE14 </a:t>
            </a:r>
            <a:r>
              <a:rPr lang="en-CA" sz="1100" b="1" i="1" dirty="0" smtClean="0">
                <a:latin typeface="Calibri" panose="020F0502020204030204" pitchFamily="34" charset="0"/>
                <a:cs typeface="Calibri" panose="020F0502020204030204" pitchFamily="34" charset="0"/>
              </a:rPr>
              <a:t>JVET-L0684) </a:t>
            </a:r>
            <a:r>
              <a:rPr lang="en-US" sz="1100" b="1" i="1" dirty="0" smtClean="0">
                <a:latin typeface="Calibri" panose="020F0502020204030204" pitchFamily="34" charset="0"/>
                <a:cs typeface="Calibri" panose="020F0502020204030204" pitchFamily="34" charset="0"/>
              </a:rPr>
              <a:t>:</a:t>
            </a:r>
            <a:endParaRPr lang="en-CA" sz="1100" dirty="0" smtClean="0">
              <a:latin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CA" sz="1100" dirty="0" smtClean="0">
                <a:latin typeface="Calibri" panose="020F0502020204030204" pitchFamily="34" charset="0"/>
                <a:cs typeface="Calibri" panose="020F0502020204030204" pitchFamily="34" charset="0"/>
              </a:rPr>
              <a:t>It </a:t>
            </a:r>
            <a:r>
              <a:rPr lang="en-CA" sz="1100" dirty="0">
                <a:latin typeface="Calibri" panose="020F0502020204030204" pitchFamily="34" charset="0"/>
                <a:cs typeface="Calibri" panose="020F0502020204030204" pitchFamily="34" charset="0"/>
              </a:rPr>
              <a:t>is agreed that there should be no post-reconstruction filter for 4x4 intra and inter.</a:t>
            </a:r>
            <a:endParaRPr lang="en-US" sz="1100" dirty="0">
              <a:latin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CA" sz="1100" dirty="0">
                <a:latin typeface="Calibri" panose="020F0502020204030204" pitchFamily="34" charset="0"/>
                <a:cs typeface="Calibri" panose="020F0502020204030204" pitchFamily="34" charset="0"/>
              </a:rPr>
              <a:t>One expert commented that no post-reconstruction filter for 4x8 and 8x4 intra and inter blocks is preferred.</a:t>
            </a:r>
            <a:endParaRPr lang="en-US" sz="1100"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CA" sz="1100" dirty="0">
                <a:latin typeface="Calibri" panose="020F0502020204030204" pitchFamily="34" charset="0"/>
                <a:cs typeface="Calibri" panose="020F0502020204030204" pitchFamily="34" charset="0"/>
              </a:rPr>
              <a:t>One expert commented that no post-reconstruction filter for intra blocks</a:t>
            </a:r>
            <a:r>
              <a:rPr lang="en-CA" sz="1100" dirty="0" smtClean="0">
                <a:latin typeface="Calibri" panose="020F0502020204030204" pitchFamily="34" charset="0"/>
                <a:cs typeface="Calibri" panose="020F0502020204030204" pitchFamily="34" charset="0"/>
              </a:rPr>
              <a:t>.</a:t>
            </a:r>
          </a:p>
          <a:p>
            <a:endParaRPr kumimoji="0" lang="en-CA" sz="11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endParaRPr>
          </a:p>
          <a:p>
            <a:pPr lvl="0"/>
            <a:r>
              <a:rPr lang="en-CA" sz="1100" dirty="0" smtClean="0">
                <a:latin typeface="Calibri" panose="020F0502020204030204" pitchFamily="34" charset="0"/>
                <a:ea typeface="等线"/>
                <a:cs typeface="Calibri" panose="020F0502020204030204" pitchFamily="34" charset="0"/>
              </a:rPr>
              <a:t>To address these recommendation the </a:t>
            </a:r>
            <a:r>
              <a:rPr lang="en-CA" sz="1100" dirty="0">
                <a:latin typeface="Calibri" panose="020F0502020204030204" pitchFamily="34" charset="0"/>
                <a:ea typeface="等线"/>
                <a:cs typeface="Calibri" panose="020F0502020204030204" pitchFamily="34" charset="0"/>
              </a:rPr>
              <a:t>following tests were </a:t>
            </a:r>
            <a:r>
              <a:rPr lang="en-CA" sz="1100" dirty="0" smtClean="0">
                <a:latin typeface="Calibri" panose="020F0502020204030204" pitchFamily="34" charset="0"/>
                <a:ea typeface="等线"/>
                <a:cs typeface="Calibri" panose="020F0502020204030204" pitchFamily="34" charset="0"/>
              </a:rPr>
              <a:t>carried out</a:t>
            </a:r>
            <a:r>
              <a:rPr kumimoji="0" lang="en-CA" sz="11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a:t>
            </a:r>
            <a:endParaRPr kumimoji="0" lang="en-US" sz="4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228600" algn="l"/>
                <a:tab pos="457200" algn="l"/>
                <a:tab pos="685800" algn="l"/>
                <a:tab pos="914400" algn="l"/>
              </a:tabLst>
            </a:pPr>
            <a:r>
              <a:rPr kumimoji="0" lang="en-CA" sz="11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Test 1: minimum block size of filter applied is 4x8 and 8x4</a:t>
            </a:r>
            <a:endParaRPr kumimoji="0" lang="en-US" sz="4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228600" algn="l"/>
                <a:tab pos="457200" algn="l"/>
                <a:tab pos="685800" algn="l"/>
                <a:tab pos="914400" algn="l"/>
              </a:tabLst>
            </a:pPr>
            <a:r>
              <a:rPr kumimoji="0" lang="en-CA" sz="11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Test 2: minimum block size of filter applied is 8x8</a:t>
            </a:r>
            <a:endParaRPr kumimoji="0" lang="en-US" sz="4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228600" algn="l"/>
                <a:tab pos="457200" algn="l"/>
                <a:tab pos="685800" algn="l"/>
                <a:tab pos="914400" algn="l"/>
              </a:tabLst>
            </a:pPr>
            <a:r>
              <a:rPr kumimoji="0" lang="en-CA" sz="11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Test 3: minimum block size of filter applied is 8x8 and filter is applied to inter blocks only</a:t>
            </a:r>
            <a:endParaRPr kumimoji="0" lang="en-US" sz="4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0" lang="en-US" sz="18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682428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457200" y="171450"/>
            <a:ext cx="588645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a:solidFill>
                  <a:srgbClr val="C00000"/>
                </a:solidFill>
              </a:rPr>
              <a:t>Coding </a:t>
            </a:r>
            <a:r>
              <a:rPr lang="en-US" altLang="zh-CN" sz="1800" dirty="0" smtClean="0">
                <a:solidFill>
                  <a:srgbClr val="C00000"/>
                </a:solidFill>
              </a:rPr>
              <a:t>performance (1/2)</a:t>
            </a:r>
            <a:endParaRPr lang="zh-CN" altLang="en-US" sz="1800" kern="0" dirty="0">
              <a:solidFill>
                <a:srgbClr val="C00000"/>
              </a:solidFill>
            </a:endParaRPr>
          </a:p>
        </p:txBody>
      </p:sp>
      <p:sp>
        <p:nvSpPr>
          <p:cNvPr id="3" name="Rectangle 1"/>
          <p:cNvSpPr>
            <a:spLocks noChangeArrowheads="1"/>
          </p:cNvSpPr>
          <p:nvPr/>
        </p:nvSpPr>
        <p:spPr bwMode="auto">
          <a:xfrm>
            <a:off x="188640" y="555526"/>
            <a:ext cx="5511445" cy="87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hangingPunct="0">
              <a:tabLst>
                <a:tab pos="228600" algn="l"/>
                <a:tab pos="457200" algn="l"/>
                <a:tab pos="685800" algn="l"/>
                <a:tab pos="914400" algn="l"/>
              </a:tabLst>
              <a:defRPr>
                <a:solidFill>
                  <a:schemeClr val="tx1"/>
                </a:solidFill>
                <a:latin typeface="Arial" panose="020B0604020202020204" pitchFamily="34" charset="0"/>
              </a:defRPr>
            </a:lvl1pPr>
            <a:lvl2pPr marL="457200" eaLnBrk="0" hangingPunct="0">
              <a:tabLst>
                <a:tab pos="228600" algn="l"/>
                <a:tab pos="457200" algn="l"/>
                <a:tab pos="685800" algn="l"/>
                <a:tab pos="914400" algn="l"/>
              </a:tabLst>
              <a:defRPr>
                <a:solidFill>
                  <a:schemeClr val="tx1"/>
                </a:solidFill>
                <a:latin typeface="Arial" panose="020B0604020202020204" pitchFamily="34" charset="0"/>
              </a:defRPr>
            </a:lvl2pPr>
            <a:lvl3pPr marL="914400" eaLnBrk="0" hangingPunct="0">
              <a:tabLst>
                <a:tab pos="228600" algn="l"/>
                <a:tab pos="457200" algn="l"/>
                <a:tab pos="685800" algn="l"/>
                <a:tab pos="914400" algn="l"/>
              </a:tabLst>
              <a:defRPr>
                <a:solidFill>
                  <a:schemeClr val="tx1"/>
                </a:solidFill>
                <a:latin typeface="Arial" panose="020B0604020202020204" pitchFamily="34" charset="0"/>
              </a:defRPr>
            </a:lvl3pPr>
            <a:lvl4pPr marL="1371600" eaLnBrk="0" hangingPunct="0">
              <a:tabLst>
                <a:tab pos="228600" algn="l"/>
                <a:tab pos="457200" algn="l"/>
                <a:tab pos="685800" algn="l"/>
                <a:tab pos="914400" algn="l"/>
              </a:tabLst>
              <a:defRPr>
                <a:solidFill>
                  <a:schemeClr val="tx1"/>
                </a:solidFill>
                <a:latin typeface="Arial" panose="020B0604020202020204" pitchFamily="34" charset="0"/>
              </a:defRPr>
            </a:lvl4pPr>
            <a:lvl5pPr marL="1828800" eaLnBrk="0" hangingPunct="0">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228600" marR="0" lvl="0" indent="-2286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228600" algn="l"/>
                <a:tab pos="457200" algn="l"/>
                <a:tab pos="685800" algn="l"/>
                <a:tab pos="914400" algn="l"/>
              </a:tabLst>
            </a:pPr>
            <a:r>
              <a:rPr kumimoji="0" lang="en-CA" sz="11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Test 1: minimum block size of filter applied is 4x8 and 8x4</a:t>
            </a:r>
            <a:endParaRPr kumimoji="0" lang="en-US" sz="4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228600" algn="l"/>
                <a:tab pos="457200" algn="l"/>
                <a:tab pos="685800" algn="l"/>
                <a:tab pos="914400" algn="l"/>
              </a:tabLst>
            </a:pPr>
            <a:r>
              <a:rPr kumimoji="0" lang="en-CA" sz="11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Test 2: minimum block size of filter applied is 8x8</a:t>
            </a:r>
            <a:endParaRPr kumimoji="0" lang="en-US" sz="4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228600" algn="l"/>
                <a:tab pos="457200" algn="l"/>
                <a:tab pos="685800" algn="l"/>
                <a:tab pos="914400" algn="l"/>
              </a:tabLst>
            </a:pPr>
            <a:r>
              <a:rPr kumimoji="0" lang="en-CA" sz="11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Test 3: minimum block size of filter applied is 8x8 and filter is applied to inter blocks only</a:t>
            </a:r>
            <a:endParaRPr kumimoji="0" lang="en-US" sz="4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0" lang="en-US" sz="18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887768943"/>
              </p:ext>
            </p:extLst>
          </p:nvPr>
        </p:nvGraphicFramePr>
        <p:xfrm>
          <a:off x="116624" y="1272317"/>
          <a:ext cx="6741376" cy="3194501"/>
        </p:xfrm>
        <a:graphic>
          <a:graphicData uri="http://schemas.openxmlformats.org/drawingml/2006/table">
            <a:tbl>
              <a:tblPr/>
              <a:tblGrid>
                <a:gridCol w="421336"/>
                <a:gridCol w="421336"/>
                <a:gridCol w="421336"/>
                <a:gridCol w="421336"/>
                <a:gridCol w="421336"/>
                <a:gridCol w="421336"/>
                <a:gridCol w="421336"/>
                <a:gridCol w="421336"/>
                <a:gridCol w="421336"/>
                <a:gridCol w="421336"/>
                <a:gridCol w="421336"/>
                <a:gridCol w="421336"/>
                <a:gridCol w="421336"/>
                <a:gridCol w="421336"/>
                <a:gridCol w="421336"/>
                <a:gridCol w="421336"/>
              </a:tblGrid>
              <a:tr h="137587">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a:noFill/>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indent="0" algn="l" defTabSz="685669" rtl="0" eaLnBrk="1" fontAlgn="b" latinLnBrk="0" hangingPunct="1">
                        <a:lnSpc>
                          <a:spcPct val="100000"/>
                        </a:lnSpc>
                        <a:spcBef>
                          <a:spcPts val="0"/>
                        </a:spcBef>
                        <a:spcAft>
                          <a:spcPts val="0"/>
                        </a:spcAft>
                        <a:buClrTx/>
                        <a:buSzTx/>
                        <a:buFontTx/>
                        <a:buNone/>
                        <a:tabLst/>
                        <a:defRPr/>
                      </a:pPr>
                      <a:r>
                        <a:rPr lang="en-US" sz="1050" b="0" i="0" u="none" strike="noStrike" dirty="0" smtClean="0">
                          <a:solidFill>
                            <a:srgbClr val="000000"/>
                          </a:solidFill>
                          <a:effectLst/>
                          <a:latin typeface="Calibri" panose="020F0502020204030204" pitchFamily="34" charset="0"/>
                        </a:rPr>
                        <a:t>Test 1</a:t>
                      </a: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dirty="0" smtClean="0">
                          <a:solidFill>
                            <a:srgbClr val="000000"/>
                          </a:solidFill>
                          <a:effectLst/>
                          <a:latin typeface="Calibri" panose="020F0502020204030204" pitchFamily="34" charset="0"/>
                        </a:rPr>
                        <a:t>Test 2</a:t>
                      </a:r>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dirty="0" smtClean="0">
                          <a:solidFill>
                            <a:srgbClr val="000000"/>
                          </a:solidFill>
                          <a:effectLst/>
                          <a:latin typeface="Calibri" panose="020F0502020204030204" pitchFamily="34" charset="0"/>
                        </a:rPr>
                        <a:t>Test 3</a:t>
                      </a:r>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a:noFill/>
                    </a:lnT>
                    <a:lnB w="12700" cap="flat" cmpd="sng" algn="ctr">
                      <a:solidFill>
                        <a:srgbClr val="000000"/>
                      </a:solidFill>
                      <a:prstDash val="solid"/>
                      <a:round/>
                      <a:headEnd type="none" w="med" len="med"/>
                      <a:tailEnd type="none" w="med" len="med"/>
                    </a:lnB>
                  </a:tcPr>
                </a:tc>
              </a:tr>
              <a:tr h="154363">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zh-CN" altLang="en-US" sz="800" b="1" i="0" u="none" strike="noStrike">
                          <a:solidFill>
                            <a:srgbClr val="000000"/>
                          </a:solidFill>
                          <a:effectLst/>
                          <a:latin typeface="SimSun" panose="02010600030101010101" pitchFamily="2" charset="-122"/>
                          <a:ea typeface="SimSun" panose="02010600030101010101" pitchFamily="2" charset="-122"/>
                        </a:rPr>
                        <a:t>　</a:t>
                      </a:r>
                      <a:r>
                        <a:rPr lang="en-US" altLang="zh-CN" sz="800" b="1" i="0" u="none" strike="noStrike">
                          <a:solidFill>
                            <a:srgbClr val="000000"/>
                          </a:solidFill>
                          <a:effectLst/>
                          <a:latin typeface="Arial" panose="020B0604020202020204" pitchFamily="34" charset="0"/>
                          <a:ea typeface="SimSun" panose="02010600030101010101" pitchFamily="2" charset="-122"/>
                        </a:rPr>
                        <a:t>All Intra Main10 </a:t>
                      </a:r>
                      <a:endParaRPr lang="en-US" sz="800" b="1"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zh-CN" altLang="en-US" sz="1000" b="0" i="0" u="none" strike="noStrike">
                          <a:solidFill>
                            <a:srgbClr val="000000"/>
                          </a:solidFill>
                          <a:effectLst/>
                          <a:latin typeface="SimSun" panose="02010600030101010101" pitchFamily="2" charset="-122"/>
                          <a:ea typeface="SimSun" panose="02010600030101010101" pitchFamily="2" charset="-122"/>
                        </a:rPr>
                        <a:t>　</a:t>
                      </a:r>
                      <a:r>
                        <a:rPr lang="en-US" altLang="zh-CN" sz="800" b="1" i="0" u="none" strike="noStrike">
                          <a:solidFill>
                            <a:srgbClr val="000000"/>
                          </a:solidFill>
                          <a:effectLst/>
                          <a:latin typeface="Arial" panose="020B0604020202020204" pitchFamily="34" charset="0"/>
                          <a:ea typeface="SimSun" panose="02010600030101010101" pitchFamily="2" charset="-122"/>
                        </a:rPr>
                        <a:t>All Intra Main10 </a:t>
                      </a:r>
                      <a:endParaRPr lang="en-US" sz="10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en-US" sz="800" b="1" i="0" u="none" strike="noStrike">
                          <a:solidFill>
                            <a:srgbClr val="000000"/>
                          </a:solidFill>
                          <a:effectLst/>
                          <a:latin typeface="Arial" panose="020B0604020202020204" pitchFamily="34" charset="0"/>
                        </a:rPr>
                        <a:t>All Intra Main10 </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7587">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800" b="1" i="0" u="none" strike="noStrike">
                          <a:solidFill>
                            <a:srgbClr val="000000"/>
                          </a:solidFill>
                          <a:effectLst/>
                          <a:latin typeface="Arial" panose="020B0604020202020204" pitchFamily="34" charset="0"/>
                        </a:rPr>
                        <a:t>Over VTM 3.0</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en-US" sz="800" b="1" i="0" u="none" strike="noStrike">
                          <a:solidFill>
                            <a:srgbClr val="000000"/>
                          </a:solidFill>
                          <a:effectLst/>
                          <a:latin typeface="Arial" panose="020B0604020202020204" pitchFamily="34" charset="0"/>
                        </a:rPr>
                        <a:t>Over VTM 3.0</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zh-CN" altLang="en-US" sz="800" b="1" i="0" u="none" strike="noStrike">
                          <a:solidFill>
                            <a:srgbClr val="000000"/>
                          </a:solidFill>
                          <a:effectLst/>
                          <a:latin typeface="SimSun" panose="02010600030101010101" pitchFamily="2" charset="-122"/>
                          <a:ea typeface="SimSun" panose="02010600030101010101" pitchFamily="2" charset="-122"/>
                        </a:rPr>
                        <a:t>　</a:t>
                      </a:r>
                      <a:r>
                        <a:rPr lang="en-US" altLang="zh-CN" sz="800" b="1" i="0" u="none" strike="noStrike">
                          <a:solidFill>
                            <a:srgbClr val="000000"/>
                          </a:solidFill>
                          <a:effectLst/>
                          <a:latin typeface="Arial" panose="020B0604020202020204" pitchFamily="34" charset="0"/>
                          <a:ea typeface="SimSun" panose="02010600030101010101" pitchFamily="2" charset="-122"/>
                        </a:rPr>
                        <a:t>Over VTM 3.0</a:t>
                      </a:r>
                      <a:endParaRPr lang="en-US" sz="800" b="1"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7587">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Y</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U</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V</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EncT</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DecT</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Y</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U</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V</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EncT</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DecT</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Y</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U</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V</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EncT</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DecT</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24593">
                <a:tc>
                  <a:txBody>
                    <a:bodyPr/>
                    <a:lstStyle/>
                    <a:p>
                      <a:pPr algn="ctr" fontAlgn="ctr"/>
                      <a:r>
                        <a:rPr lang="en-US" sz="800" b="0" i="0" u="none" strike="noStrike">
                          <a:solidFill>
                            <a:srgbClr val="000000"/>
                          </a:solidFill>
                          <a:effectLst/>
                          <a:latin typeface="Arial" panose="020B0604020202020204" pitchFamily="34" charset="0"/>
                        </a:rPr>
                        <a:t>Class A1</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-0.24%</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0.17%</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0.23%</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106%</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104%</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-0.22%</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0.18%</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0.20%</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105%</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105%</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24593">
                <a:tc>
                  <a:txBody>
                    <a:bodyPr/>
                    <a:lstStyle/>
                    <a:p>
                      <a:pPr algn="ctr" fontAlgn="ctr"/>
                      <a:r>
                        <a:rPr lang="en-US" sz="800" b="0" i="0" u="none" strike="noStrike">
                          <a:solidFill>
                            <a:srgbClr val="000000"/>
                          </a:solidFill>
                          <a:effectLst/>
                          <a:latin typeface="Arial" panose="020B0604020202020204" pitchFamily="34" charset="0"/>
                        </a:rPr>
                        <a:t>Class A2</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-0.55%</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0.15%</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0.14%</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105%</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103%</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-0.48%</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0.17%</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0.14%</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104%</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104%</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a:noFill/>
                    </a:lnR>
                    <a:lnT>
                      <a:noFill/>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r>
              <a:tr h="124593">
                <a:tc>
                  <a:txBody>
                    <a:bodyPr/>
                    <a:lstStyle/>
                    <a:p>
                      <a:pPr algn="ctr" fontAlgn="ctr"/>
                      <a:r>
                        <a:rPr lang="en-US" sz="800" b="0" i="0" u="none" strike="noStrike">
                          <a:solidFill>
                            <a:srgbClr val="000000"/>
                          </a:solidFill>
                          <a:effectLst/>
                          <a:latin typeface="Arial" panose="020B0604020202020204" pitchFamily="34" charset="0"/>
                        </a:rPr>
                        <a:t>Class B</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-0.42%</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0.28%</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0.25%</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106%</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104%</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-0.32%</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0.18%</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0.26%</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104%</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105%</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a:noFill/>
                    </a:lnL>
                    <a:lnR>
                      <a:noFill/>
                    </a:lnR>
                    <a:lnT>
                      <a:noFill/>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r>
              <a:tr h="124593">
                <a:tc>
                  <a:txBody>
                    <a:bodyPr/>
                    <a:lstStyle/>
                    <a:p>
                      <a:pPr algn="ctr" fontAlgn="ctr"/>
                      <a:r>
                        <a:rPr lang="en-US" sz="800" b="0" i="0" u="none" strike="noStrike">
                          <a:solidFill>
                            <a:srgbClr val="000000"/>
                          </a:solidFill>
                          <a:effectLst/>
                          <a:latin typeface="Arial" panose="020B0604020202020204" pitchFamily="34" charset="0"/>
                        </a:rPr>
                        <a:t>Class C</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-0.72%</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0.16%</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107%</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106%</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-0.49%</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0.06%</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105%</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104%</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a:noFill/>
                    </a:lnL>
                    <a:lnR>
                      <a:noFill/>
                    </a:lnR>
                    <a:lnT>
                      <a:noFill/>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r>
              <a:tr h="128890">
                <a:tc>
                  <a:txBody>
                    <a:bodyPr/>
                    <a:lstStyle/>
                    <a:p>
                      <a:pPr algn="ctr" fontAlgn="ctr"/>
                      <a:r>
                        <a:rPr lang="en-US" sz="800" b="0" i="0" u="none" strike="noStrike">
                          <a:solidFill>
                            <a:srgbClr val="000000"/>
                          </a:solidFill>
                          <a:effectLst/>
                          <a:latin typeface="Arial" panose="020B0604020202020204" pitchFamily="34" charset="0"/>
                        </a:rPr>
                        <a:t>Class E</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-0.53%</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0.11%</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0.12%</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106%</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106%</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-0.33%</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0.19%</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0.28%</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105%</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106%</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28890">
                <a:tc>
                  <a:txBody>
                    <a:bodyPr/>
                    <a:lstStyle/>
                    <a:p>
                      <a:pPr algn="ctr" fontAlgn="ctr"/>
                      <a:r>
                        <a:rPr lang="en-US" sz="800" b="1" i="0" u="none" strike="noStrike">
                          <a:solidFill>
                            <a:srgbClr val="000000"/>
                          </a:solidFill>
                          <a:effectLst/>
                          <a:latin typeface="Arial" panose="020B0604020202020204" pitchFamily="34" charset="0"/>
                        </a:rPr>
                        <a:t>Overall </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-0.50%</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0.19%</a:t>
                      </a: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0.15%</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106%</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a:solidFill>
                            <a:srgbClr val="000000"/>
                          </a:solidFill>
                          <a:effectLst/>
                          <a:latin typeface="Arial" panose="020B0604020202020204" pitchFamily="34" charset="0"/>
                        </a:rPr>
                        <a:t>105%</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-0.37%</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0.15%</a:t>
                      </a: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0.17%</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105%</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105%</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593">
                <a:tc>
                  <a:txBody>
                    <a:bodyPr/>
                    <a:lstStyle/>
                    <a:p>
                      <a:pPr algn="ctr" fontAlgn="ctr"/>
                      <a:r>
                        <a:rPr lang="en-US" sz="800" b="0" i="0" u="none" strike="noStrike">
                          <a:solidFill>
                            <a:srgbClr val="000000"/>
                          </a:solidFill>
                          <a:effectLst/>
                          <a:latin typeface="Arial" panose="020B0604020202020204" pitchFamily="34" charset="0"/>
                        </a:rPr>
                        <a:t>Class D</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-0.63%</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0.10%</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0.26%</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107%</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106%</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-0.33%</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0.13%</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0.15%</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104%</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104%</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28890">
                <a:tc>
                  <a:txBody>
                    <a:bodyPr/>
                    <a:lstStyle/>
                    <a:p>
                      <a:pPr algn="ctr" fontAlgn="ctr"/>
                      <a:r>
                        <a:rPr lang="en-US" sz="800" b="0" i="0" u="none" strike="noStrike">
                          <a:solidFill>
                            <a:srgbClr val="000000"/>
                          </a:solidFill>
                          <a:effectLst/>
                          <a:latin typeface="Arial" panose="020B0604020202020204" pitchFamily="34" charset="0"/>
                        </a:rPr>
                        <a:t>Class F</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-0.79%</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-0.01%</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0.08%</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106%</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105%</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-0.44%</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0.02%</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-0.09%</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105%</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105%</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7587">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dirty="0">
                        <a:solidFill>
                          <a:srgbClr val="000000"/>
                        </a:solidFill>
                        <a:effectLst/>
                        <a:latin typeface="Times New Roman" panose="02020603050405020304" pitchFamily="18" charset="0"/>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587">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zh-CN" altLang="en-US" sz="800" b="1" i="0" u="none" strike="noStrike">
                          <a:solidFill>
                            <a:srgbClr val="000000"/>
                          </a:solidFill>
                          <a:effectLst/>
                          <a:latin typeface="SimSun" panose="02010600030101010101" pitchFamily="2" charset="-122"/>
                          <a:ea typeface="SimSun" panose="02010600030101010101" pitchFamily="2" charset="-122"/>
                        </a:rPr>
                        <a:t>　</a:t>
                      </a:r>
                      <a:r>
                        <a:rPr lang="en-US" altLang="zh-CN" sz="800" b="1" i="0" u="none" strike="noStrike">
                          <a:solidFill>
                            <a:srgbClr val="000000"/>
                          </a:solidFill>
                          <a:effectLst/>
                          <a:latin typeface="Arial" panose="020B0604020202020204" pitchFamily="34" charset="0"/>
                          <a:ea typeface="SimSun" panose="02010600030101010101" pitchFamily="2" charset="-122"/>
                        </a:rPr>
                        <a:t>Random access Main10 </a:t>
                      </a:r>
                      <a:endParaRPr lang="en-US" sz="800" b="1"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zh-CN" altLang="en-US" sz="800" b="1" i="0" u="none" strike="noStrike">
                          <a:solidFill>
                            <a:srgbClr val="000000"/>
                          </a:solidFill>
                          <a:effectLst/>
                          <a:latin typeface="SimSun" panose="02010600030101010101" pitchFamily="2" charset="-122"/>
                          <a:ea typeface="SimSun" panose="02010600030101010101" pitchFamily="2" charset="-122"/>
                        </a:rPr>
                        <a:t>　</a:t>
                      </a:r>
                      <a:r>
                        <a:rPr lang="en-US" altLang="zh-CN" sz="800" b="1" i="0" u="none" strike="noStrike">
                          <a:solidFill>
                            <a:srgbClr val="000000"/>
                          </a:solidFill>
                          <a:effectLst/>
                          <a:latin typeface="Arial" panose="020B0604020202020204" pitchFamily="34" charset="0"/>
                          <a:ea typeface="SimSun" panose="02010600030101010101" pitchFamily="2" charset="-122"/>
                        </a:rPr>
                        <a:t>Random access Main10 </a:t>
                      </a:r>
                      <a:endParaRPr lang="en-US" sz="800" b="1"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zh-CN" altLang="en-US" sz="800" b="1" i="0" u="none" strike="noStrike">
                          <a:solidFill>
                            <a:srgbClr val="000000"/>
                          </a:solidFill>
                          <a:effectLst/>
                          <a:latin typeface="SimSun" panose="02010600030101010101" pitchFamily="2" charset="-122"/>
                          <a:ea typeface="SimSun" panose="02010600030101010101" pitchFamily="2" charset="-122"/>
                        </a:rPr>
                        <a:t>　</a:t>
                      </a:r>
                      <a:r>
                        <a:rPr lang="en-US" altLang="zh-CN" sz="800" b="1" i="0" u="none" strike="noStrike">
                          <a:solidFill>
                            <a:srgbClr val="000000"/>
                          </a:solidFill>
                          <a:effectLst/>
                          <a:latin typeface="Arial" panose="020B0604020202020204" pitchFamily="34" charset="0"/>
                          <a:ea typeface="SimSun" panose="02010600030101010101" pitchFamily="2" charset="-122"/>
                        </a:rPr>
                        <a:t>Random access Main10 </a:t>
                      </a:r>
                      <a:endParaRPr lang="en-US" sz="800" b="1"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7587">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zh-CN" altLang="en-US" sz="800" b="1" i="0" u="none" strike="noStrike">
                          <a:solidFill>
                            <a:srgbClr val="000000"/>
                          </a:solidFill>
                          <a:effectLst/>
                          <a:latin typeface="SimSun" panose="02010600030101010101" pitchFamily="2" charset="-122"/>
                          <a:ea typeface="SimSun" panose="02010600030101010101" pitchFamily="2" charset="-122"/>
                        </a:rPr>
                        <a:t>　</a:t>
                      </a:r>
                      <a:r>
                        <a:rPr lang="en-US" altLang="zh-CN" sz="800" b="1" i="0" u="none" strike="noStrike">
                          <a:solidFill>
                            <a:srgbClr val="000000"/>
                          </a:solidFill>
                          <a:effectLst/>
                          <a:latin typeface="Arial" panose="020B0604020202020204" pitchFamily="34" charset="0"/>
                          <a:ea typeface="SimSun" panose="02010600030101010101" pitchFamily="2" charset="-122"/>
                        </a:rPr>
                        <a:t>Over VTM 3.0</a:t>
                      </a:r>
                      <a:endParaRPr lang="en-US" sz="800" b="1"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zh-CN" altLang="en-US" sz="800" b="1" i="0" u="none" strike="noStrike">
                          <a:solidFill>
                            <a:srgbClr val="000000"/>
                          </a:solidFill>
                          <a:effectLst/>
                          <a:latin typeface="SimSun" panose="02010600030101010101" pitchFamily="2" charset="-122"/>
                          <a:ea typeface="SimSun" panose="02010600030101010101" pitchFamily="2" charset="-122"/>
                        </a:rPr>
                        <a:t>　</a:t>
                      </a:r>
                      <a:r>
                        <a:rPr lang="en-US" altLang="zh-CN" sz="800" b="1" i="0" u="none" strike="noStrike">
                          <a:solidFill>
                            <a:srgbClr val="000000"/>
                          </a:solidFill>
                          <a:effectLst/>
                          <a:latin typeface="Arial" panose="020B0604020202020204" pitchFamily="34" charset="0"/>
                          <a:ea typeface="SimSun" panose="02010600030101010101" pitchFamily="2" charset="-122"/>
                        </a:rPr>
                        <a:t>Over VTM 3.0</a:t>
                      </a:r>
                      <a:endParaRPr lang="en-US" sz="800" b="1"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zh-CN" altLang="en-US" sz="800" b="1" i="0" u="none" strike="noStrike">
                          <a:solidFill>
                            <a:srgbClr val="000000"/>
                          </a:solidFill>
                          <a:effectLst/>
                          <a:latin typeface="SimSun" panose="02010600030101010101" pitchFamily="2" charset="-122"/>
                          <a:ea typeface="SimSun" panose="02010600030101010101" pitchFamily="2" charset="-122"/>
                        </a:rPr>
                        <a:t>　</a:t>
                      </a:r>
                      <a:r>
                        <a:rPr lang="en-US" altLang="zh-CN" sz="800" b="1" i="0" u="none" strike="noStrike">
                          <a:solidFill>
                            <a:srgbClr val="000000"/>
                          </a:solidFill>
                          <a:effectLst/>
                          <a:latin typeface="Arial" panose="020B0604020202020204" pitchFamily="34" charset="0"/>
                          <a:ea typeface="SimSun" panose="02010600030101010101" pitchFamily="2" charset="-122"/>
                        </a:rPr>
                        <a:t>Over VTM 3.0</a:t>
                      </a:r>
                      <a:endParaRPr lang="en-US" sz="800" b="1"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7587">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Y</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U</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V</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EncT</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DecT</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Y</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U</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V</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EncT</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DecT</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Y</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U</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V</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EncT</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DecT</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24593">
                <a:tc>
                  <a:txBody>
                    <a:bodyPr/>
                    <a:lstStyle/>
                    <a:p>
                      <a:pPr algn="ctr" fontAlgn="ctr"/>
                      <a:r>
                        <a:rPr lang="en-US" sz="800" b="0" i="0" u="none" strike="noStrike">
                          <a:solidFill>
                            <a:srgbClr val="000000"/>
                          </a:solidFill>
                          <a:effectLst/>
                          <a:latin typeface="Arial" panose="020B0604020202020204" pitchFamily="34" charset="0"/>
                        </a:rPr>
                        <a:t>Class A1</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1" i="0" u="none" strike="noStrike" dirty="0">
                          <a:solidFill>
                            <a:srgbClr val="000000"/>
                          </a:solidFill>
                          <a:effectLst/>
                          <a:latin typeface="Arial" panose="020B0604020202020204" pitchFamily="34" charset="0"/>
                        </a:rPr>
                        <a:t>-0.41%</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-0.08%</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-0.20%</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103%</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1" i="0" u="none" strike="noStrike" dirty="0">
                          <a:solidFill>
                            <a:srgbClr val="000000"/>
                          </a:solidFill>
                          <a:effectLst/>
                          <a:latin typeface="Arial" panose="020B0604020202020204" pitchFamily="34" charset="0"/>
                        </a:rPr>
                        <a:t>-0.40%</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-0.27%</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-0.15%</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103%</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-0.21%</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-0.16%</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0.02%</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100%</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24593">
                <a:tc>
                  <a:txBody>
                    <a:bodyPr/>
                    <a:lstStyle/>
                    <a:p>
                      <a:pPr algn="ctr" fontAlgn="ctr"/>
                      <a:r>
                        <a:rPr lang="en-US" sz="800" b="0" i="0" u="none" strike="noStrike">
                          <a:solidFill>
                            <a:srgbClr val="000000"/>
                          </a:solidFill>
                          <a:effectLst/>
                          <a:latin typeface="Arial" panose="020B0604020202020204" pitchFamily="34" charset="0"/>
                        </a:rPr>
                        <a:t>Class A2</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1" i="0" u="none" strike="noStrike" dirty="0">
                          <a:solidFill>
                            <a:srgbClr val="000000"/>
                          </a:solidFill>
                          <a:effectLst/>
                          <a:latin typeface="Arial" panose="020B0604020202020204" pitchFamily="34" charset="0"/>
                        </a:rPr>
                        <a:t>-0.98%</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-0.38%</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-0.19%</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103%</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1" i="0" u="none" strike="noStrike" dirty="0">
                          <a:solidFill>
                            <a:srgbClr val="000000"/>
                          </a:solidFill>
                          <a:effectLst/>
                          <a:latin typeface="Arial" panose="020B0604020202020204" pitchFamily="34" charset="0"/>
                        </a:rPr>
                        <a:t>-0.95%</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-0.33%</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-0.20%</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103%</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-0.53%</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-0.06%</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0.04%</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r>
              <a:tr h="124593">
                <a:tc>
                  <a:txBody>
                    <a:bodyPr/>
                    <a:lstStyle/>
                    <a:p>
                      <a:pPr algn="ctr" fontAlgn="ctr"/>
                      <a:r>
                        <a:rPr lang="en-US" sz="800" b="0" i="0" u="none" strike="noStrike">
                          <a:solidFill>
                            <a:srgbClr val="000000"/>
                          </a:solidFill>
                          <a:effectLst/>
                          <a:latin typeface="Arial" panose="020B0604020202020204" pitchFamily="34" charset="0"/>
                        </a:rPr>
                        <a:t>Class B</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-0.75%</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-0.01%</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-0.12%</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103%</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-0.68%</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0.05%</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-0.11%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103%</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-0.47%</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0.12%</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0.04%</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r>
              <a:tr h="124593">
                <a:tc>
                  <a:txBody>
                    <a:bodyPr/>
                    <a:lstStyle/>
                    <a:p>
                      <a:pPr algn="ctr" fontAlgn="ctr"/>
                      <a:r>
                        <a:rPr lang="en-US" sz="800" b="0" i="0" u="none" strike="noStrike">
                          <a:solidFill>
                            <a:srgbClr val="000000"/>
                          </a:solidFill>
                          <a:effectLst/>
                          <a:latin typeface="Arial" panose="020B0604020202020204" pitchFamily="34" charset="0"/>
                        </a:rPr>
                        <a:t>Class C</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-0.72%</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-0.04%</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0.23%</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103%</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-0.53%</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-0.08%</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-0.31%</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0.22%</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0.18%</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r>
              <a:tr h="137587">
                <a:tc>
                  <a:txBody>
                    <a:bodyPr/>
                    <a:lstStyle/>
                    <a:p>
                      <a:pPr algn="ctr" fontAlgn="ctr"/>
                      <a:r>
                        <a:rPr lang="en-US" sz="800" b="0" i="0" u="none" strike="noStrike">
                          <a:solidFill>
                            <a:srgbClr val="000000"/>
                          </a:solidFill>
                          <a:effectLst/>
                          <a:latin typeface="Arial" panose="020B0604020202020204" pitchFamily="34" charset="0"/>
                        </a:rPr>
                        <a:t>Class E</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Times New Roman" panose="02020603050405020304" pitchFamily="18" charset="0"/>
                        </a:rPr>
                        <a:t> </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28890">
                <a:tc>
                  <a:txBody>
                    <a:bodyPr/>
                    <a:lstStyle/>
                    <a:p>
                      <a:pPr algn="ctr" fontAlgn="ctr"/>
                      <a:r>
                        <a:rPr lang="en-US" sz="800" b="1" i="0" u="none" strike="noStrike">
                          <a:solidFill>
                            <a:srgbClr val="000000"/>
                          </a:solidFill>
                          <a:effectLst/>
                          <a:latin typeface="Arial" panose="020B0604020202020204" pitchFamily="34" charset="0"/>
                        </a:rPr>
                        <a:t>Overall</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-0.72%</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-0.11%</a:t>
                      </a: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a:solidFill>
                            <a:srgbClr val="000000"/>
                          </a:solidFill>
                          <a:effectLst/>
                          <a:latin typeface="Arial" panose="020B0604020202020204" pitchFamily="34" charset="0"/>
                        </a:rPr>
                        <a:t>-0.06%</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103%</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-0.64%</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-0.12%</a:t>
                      </a: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a:solidFill>
                            <a:srgbClr val="000000"/>
                          </a:solidFill>
                          <a:effectLst/>
                          <a:latin typeface="Arial" panose="020B0604020202020204" pitchFamily="34" charset="0"/>
                        </a:rPr>
                        <a:t>-0.11%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a:solidFill>
                            <a:srgbClr val="000000"/>
                          </a:solidFill>
                          <a:effectLst/>
                          <a:latin typeface="Arial" panose="020B0604020202020204" pitchFamily="34" charset="0"/>
                        </a:rPr>
                        <a:t>103%</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-0.39%</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0.06%</a:t>
                      </a: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0.07%</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593">
                <a:tc>
                  <a:txBody>
                    <a:bodyPr/>
                    <a:lstStyle/>
                    <a:p>
                      <a:pPr algn="ctr" fontAlgn="ctr"/>
                      <a:r>
                        <a:rPr lang="en-US" sz="800" b="0" i="0" u="none" strike="noStrike">
                          <a:solidFill>
                            <a:srgbClr val="000000"/>
                          </a:solidFill>
                          <a:effectLst/>
                          <a:latin typeface="Arial" panose="020B0604020202020204" pitchFamily="34" charset="0"/>
                        </a:rPr>
                        <a:t>Class D</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-0.71%</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-0.07%</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0.24%</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-0.48%</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dirty="0">
                          <a:solidFill>
                            <a:srgbClr val="000000"/>
                          </a:solidFill>
                          <a:effectLst/>
                          <a:latin typeface="Arial" panose="020B0604020202020204" pitchFamily="34" charset="0"/>
                        </a:rPr>
                        <a:t>-0.43%</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dirty="0">
                          <a:solidFill>
                            <a:srgbClr val="000000"/>
                          </a:solidFill>
                          <a:effectLst/>
                          <a:latin typeface="Arial" panose="020B0604020202020204" pitchFamily="34" charset="0"/>
                        </a:rPr>
                        <a:t>-0.27%</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dirty="0">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-0.33%</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0.18%</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dirty="0">
                          <a:solidFill>
                            <a:srgbClr val="000000"/>
                          </a:solidFill>
                          <a:effectLst/>
                          <a:latin typeface="Arial" panose="020B0604020202020204" pitchFamily="34" charset="0"/>
                        </a:rPr>
                        <a:t>0.29%</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dirty="0">
                          <a:solidFill>
                            <a:srgbClr val="000000"/>
                          </a:solidFill>
                          <a:effectLst/>
                          <a:latin typeface="Arial" panose="020B0604020202020204" pitchFamily="34" charset="0"/>
                        </a:rPr>
                        <a:t>101%</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28890">
                <a:tc>
                  <a:txBody>
                    <a:bodyPr/>
                    <a:lstStyle/>
                    <a:p>
                      <a:pPr algn="ctr" fontAlgn="ctr"/>
                      <a:r>
                        <a:rPr lang="en-US" sz="800" b="0" i="0" u="none" strike="noStrike">
                          <a:solidFill>
                            <a:srgbClr val="000000"/>
                          </a:solidFill>
                          <a:effectLst/>
                          <a:latin typeface="Arial" panose="020B0604020202020204" pitchFamily="34" charset="0"/>
                        </a:rPr>
                        <a:t>Class F</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-0.75%</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0.08%</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0.31%</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-0.58%</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0.00%</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0.09%</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-0.29%</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0.08%</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0.08%</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100%</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255078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457200" y="171450"/>
            <a:ext cx="588645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a:solidFill>
                  <a:srgbClr val="C00000"/>
                </a:solidFill>
              </a:rPr>
              <a:t>Coding </a:t>
            </a:r>
            <a:r>
              <a:rPr lang="en-US" altLang="zh-CN" sz="1800" dirty="0" smtClean="0">
                <a:solidFill>
                  <a:srgbClr val="C00000"/>
                </a:solidFill>
              </a:rPr>
              <a:t>performance (2/2)</a:t>
            </a:r>
            <a:endParaRPr lang="zh-CN" altLang="en-US" sz="1800" kern="0" dirty="0">
              <a:solidFill>
                <a:srgbClr val="C00000"/>
              </a:solidFill>
            </a:endParaRPr>
          </a:p>
        </p:txBody>
      </p:sp>
      <p:sp>
        <p:nvSpPr>
          <p:cNvPr id="3" name="Rectangle 1"/>
          <p:cNvSpPr>
            <a:spLocks noChangeArrowheads="1"/>
          </p:cNvSpPr>
          <p:nvPr/>
        </p:nvSpPr>
        <p:spPr bwMode="auto">
          <a:xfrm>
            <a:off x="188640" y="555526"/>
            <a:ext cx="5511445" cy="87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hangingPunct="0">
              <a:tabLst>
                <a:tab pos="228600" algn="l"/>
                <a:tab pos="457200" algn="l"/>
                <a:tab pos="685800" algn="l"/>
                <a:tab pos="914400" algn="l"/>
              </a:tabLst>
              <a:defRPr>
                <a:solidFill>
                  <a:schemeClr val="tx1"/>
                </a:solidFill>
                <a:latin typeface="Arial" panose="020B0604020202020204" pitchFamily="34" charset="0"/>
              </a:defRPr>
            </a:lvl1pPr>
            <a:lvl2pPr marL="457200" eaLnBrk="0" hangingPunct="0">
              <a:tabLst>
                <a:tab pos="228600" algn="l"/>
                <a:tab pos="457200" algn="l"/>
                <a:tab pos="685800" algn="l"/>
                <a:tab pos="914400" algn="l"/>
              </a:tabLst>
              <a:defRPr>
                <a:solidFill>
                  <a:schemeClr val="tx1"/>
                </a:solidFill>
                <a:latin typeface="Arial" panose="020B0604020202020204" pitchFamily="34" charset="0"/>
              </a:defRPr>
            </a:lvl2pPr>
            <a:lvl3pPr marL="914400" eaLnBrk="0" hangingPunct="0">
              <a:tabLst>
                <a:tab pos="228600" algn="l"/>
                <a:tab pos="457200" algn="l"/>
                <a:tab pos="685800" algn="l"/>
                <a:tab pos="914400" algn="l"/>
              </a:tabLst>
              <a:defRPr>
                <a:solidFill>
                  <a:schemeClr val="tx1"/>
                </a:solidFill>
                <a:latin typeface="Arial" panose="020B0604020202020204" pitchFamily="34" charset="0"/>
              </a:defRPr>
            </a:lvl3pPr>
            <a:lvl4pPr marL="1371600" eaLnBrk="0" hangingPunct="0">
              <a:tabLst>
                <a:tab pos="228600" algn="l"/>
                <a:tab pos="457200" algn="l"/>
                <a:tab pos="685800" algn="l"/>
                <a:tab pos="914400" algn="l"/>
              </a:tabLst>
              <a:defRPr>
                <a:solidFill>
                  <a:schemeClr val="tx1"/>
                </a:solidFill>
                <a:latin typeface="Arial" panose="020B0604020202020204" pitchFamily="34" charset="0"/>
              </a:defRPr>
            </a:lvl4pPr>
            <a:lvl5pPr marL="1828800" eaLnBrk="0" hangingPunct="0">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228600" marR="0" lvl="0" indent="-2286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228600" algn="l"/>
                <a:tab pos="457200" algn="l"/>
                <a:tab pos="685800" algn="l"/>
                <a:tab pos="914400" algn="l"/>
              </a:tabLst>
            </a:pPr>
            <a:r>
              <a:rPr kumimoji="0" lang="en-CA" sz="11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Test 1: minimum block size of filter applied is 4x8 and 8x4</a:t>
            </a:r>
            <a:endParaRPr kumimoji="0" lang="en-US" sz="4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228600" algn="l"/>
                <a:tab pos="457200" algn="l"/>
                <a:tab pos="685800" algn="l"/>
                <a:tab pos="914400" algn="l"/>
              </a:tabLst>
            </a:pPr>
            <a:r>
              <a:rPr kumimoji="0" lang="en-CA" sz="11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Test 2: minimum block size of filter applied is 8x8</a:t>
            </a:r>
            <a:endParaRPr kumimoji="0" lang="en-US" sz="4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228600" algn="l"/>
                <a:tab pos="457200" algn="l"/>
                <a:tab pos="685800" algn="l"/>
                <a:tab pos="914400" algn="l"/>
              </a:tabLst>
            </a:pPr>
            <a:r>
              <a:rPr kumimoji="0" lang="en-CA" sz="11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Test 3: minimum block size of filter applied is 8x8 and filter is applied to inter blocks only</a:t>
            </a:r>
            <a:endParaRPr kumimoji="0" lang="en-US" sz="4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0" lang="en-US" sz="18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745758142"/>
              </p:ext>
            </p:extLst>
          </p:nvPr>
        </p:nvGraphicFramePr>
        <p:xfrm>
          <a:off x="116632" y="1275606"/>
          <a:ext cx="6741376" cy="1610631"/>
        </p:xfrm>
        <a:graphic>
          <a:graphicData uri="http://schemas.openxmlformats.org/drawingml/2006/table">
            <a:tbl>
              <a:tblPr/>
              <a:tblGrid>
                <a:gridCol w="421336"/>
                <a:gridCol w="421336"/>
                <a:gridCol w="421336"/>
                <a:gridCol w="421336"/>
                <a:gridCol w="421336"/>
                <a:gridCol w="421336"/>
                <a:gridCol w="421336"/>
                <a:gridCol w="421336"/>
                <a:gridCol w="421336"/>
                <a:gridCol w="421336"/>
                <a:gridCol w="421336"/>
                <a:gridCol w="421336"/>
                <a:gridCol w="421336"/>
                <a:gridCol w="421336"/>
                <a:gridCol w="421336"/>
                <a:gridCol w="421336"/>
              </a:tblGrid>
              <a:tr h="137587">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a:noFill/>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685669" rtl="0" eaLnBrk="1" fontAlgn="b" latinLnBrk="0" hangingPunct="1">
                        <a:lnSpc>
                          <a:spcPct val="100000"/>
                        </a:lnSpc>
                        <a:spcBef>
                          <a:spcPts val="0"/>
                        </a:spcBef>
                        <a:spcAft>
                          <a:spcPts val="0"/>
                        </a:spcAft>
                        <a:buClrTx/>
                        <a:buSzTx/>
                        <a:buFontTx/>
                        <a:buNone/>
                        <a:tabLst/>
                        <a:defRPr/>
                      </a:pPr>
                      <a:r>
                        <a:rPr lang="en-US" sz="1050" b="0" i="0" u="none" strike="noStrike" dirty="0" smtClean="0">
                          <a:solidFill>
                            <a:srgbClr val="000000"/>
                          </a:solidFill>
                          <a:effectLst/>
                          <a:latin typeface="Calibri" panose="020F0502020204030204" pitchFamily="34" charset="0"/>
                        </a:rPr>
                        <a:t>Test 1</a:t>
                      </a: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dirty="0" smtClean="0">
                          <a:solidFill>
                            <a:srgbClr val="000000"/>
                          </a:solidFill>
                          <a:effectLst/>
                          <a:latin typeface="Calibri" panose="020F0502020204030204" pitchFamily="34" charset="0"/>
                        </a:rPr>
                        <a:t>Test 2</a:t>
                      </a:r>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dirty="0" smtClean="0">
                          <a:solidFill>
                            <a:srgbClr val="000000"/>
                          </a:solidFill>
                          <a:effectLst/>
                          <a:latin typeface="Calibri" panose="020F0502020204030204" pitchFamily="34" charset="0"/>
                        </a:rPr>
                        <a:t>Test 3</a:t>
                      </a:r>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3069" marR="3069" marT="3069" marB="0" anchor="b">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587">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800" b="1" i="0" u="none" strike="noStrike" dirty="0">
                          <a:solidFill>
                            <a:srgbClr val="000000"/>
                          </a:solidFill>
                          <a:effectLst/>
                          <a:latin typeface="Arial" panose="020B0604020202020204" pitchFamily="34" charset="0"/>
                        </a:rPr>
                        <a:t>Low delay B Main10</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en-US" sz="800" b="1" i="0" u="none" strike="noStrike" dirty="0">
                          <a:solidFill>
                            <a:srgbClr val="000000"/>
                          </a:solidFill>
                          <a:effectLst/>
                          <a:latin typeface="Arial" panose="020B0604020202020204" pitchFamily="34" charset="0"/>
                        </a:rPr>
                        <a:t>Low delay B Main10 </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zh-CN" altLang="en-US" sz="800" b="1" i="0" u="none" strike="noStrike" dirty="0">
                          <a:solidFill>
                            <a:srgbClr val="000000"/>
                          </a:solidFill>
                          <a:effectLst/>
                          <a:latin typeface="SimSun" panose="02010600030101010101" pitchFamily="2" charset="-122"/>
                          <a:ea typeface="SimSun" panose="02010600030101010101" pitchFamily="2" charset="-122"/>
                        </a:rPr>
                        <a:t>　</a:t>
                      </a:r>
                      <a:r>
                        <a:rPr lang="en-US" altLang="zh-CN" sz="800" b="1" i="0" u="none" strike="noStrike" dirty="0">
                          <a:solidFill>
                            <a:srgbClr val="000000"/>
                          </a:solidFill>
                          <a:effectLst/>
                          <a:latin typeface="Arial" panose="020B0604020202020204" pitchFamily="34" charset="0"/>
                          <a:ea typeface="SimSun" panose="02010600030101010101" pitchFamily="2" charset="-122"/>
                        </a:rPr>
                        <a:t>Low delay B Main10 </a:t>
                      </a:r>
                      <a:endParaRPr lang="en-US" sz="800" b="1" i="0" u="none" strike="noStrike" dirty="0">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7587">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zh-CN" altLang="en-US" sz="800" b="1" i="0" u="none" strike="noStrike">
                          <a:solidFill>
                            <a:srgbClr val="000000"/>
                          </a:solidFill>
                          <a:effectLst/>
                          <a:latin typeface="SimSun" panose="02010600030101010101" pitchFamily="2" charset="-122"/>
                          <a:ea typeface="SimSun" panose="02010600030101010101" pitchFamily="2" charset="-122"/>
                        </a:rPr>
                        <a:t>　</a:t>
                      </a:r>
                      <a:r>
                        <a:rPr lang="en-US" altLang="zh-CN" sz="800" b="1" i="0" u="none" strike="noStrike">
                          <a:solidFill>
                            <a:srgbClr val="000000"/>
                          </a:solidFill>
                          <a:effectLst/>
                          <a:latin typeface="Arial" panose="020B0604020202020204" pitchFamily="34" charset="0"/>
                          <a:ea typeface="SimSun" panose="02010600030101010101" pitchFamily="2" charset="-122"/>
                        </a:rPr>
                        <a:t>Over VTM 3.0</a:t>
                      </a:r>
                      <a:endParaRPr lang="en-US" sz="800" b="1"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zh-CN" altLang="en-US" sz="800" b="1" i="0" u="none" strike="noStrike" dirty="0">
                          <a:solidFill>
                            <a:srgbClr val="000000"/>
                          </a:solidFill>
                          <a:effectLst/>
                          <a:latin typeface="SimSun" panose="02010600030101010101" pitchFamily="2" charset="-122"/>
                          <a:ea typeface="SimSun" panose="02010600030101010101" pitchFamily="2" charset="-122"/>
                        </a:rPr>
                        <a:t>　</a:t>
                      </a:r>
                      <a:r>
                        <a:rPr lang="en-US" altLang="zh-CN" sz="800" b="1" i="0" u="none" strike="noStrike" dirty="0">
                          <a:solidFill>
                            <a:srgbClr val="000000"/>
                          </a:solidFill>
                          <a:effectLst/>
                          <a:latin typeface="Arial" panose="020B0604020202020204" pitchFamily="34" charset="0"/>
                          <a:ea typeface="SimSun" panose="02010600030101010101" pitchFamily="2" charset="-122"/>
                        </a:rPr>
                        <a:t>Over VTM 3.0</a:t>
                      </a:r>
                      <a:endParaRPr lang="en-US" sz="800" b="1" i="0" u="none" strike="noStrike" dirty="0">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zh-CN" altLang="en-US" sz="800" b="1" i="0" u="none" strike="noStrike">
                          <a:solidFill>
                            <a:srgbClr val="000000"/>
                          </a:solidFill>
                          <a:effectLst/>
                          <a:latin typeface="SimSun" panose="02010600030101010101" pitchFamily="2" charset="-122"/>
                          <a:ea typeface="SimSun" panose="02010600030101010101" pitchFamily="2" charset="-122"/>
                        </a:rPr>
                        <a:t>　</a:t>
                      </a:r>
                      <a:r>
                        <a:rPr lang="en-US" altLang="zh-CN" sz="800" b="1" i="0" u="none" strike="noStrike">
                          <a:solidFill>
                            <a:srgbClr val="000000"/>
                          </a:solidFill>
                          <a:effectLst/>
                          <a:latin typeface="Arial" panose="020B0604020202020204" pitchFamily="34" charset="0"/>
                          <a:ea typeface="SimSun" panose="02010600030101010101" pitchFamily="2" charset="-122"/>
                        </a:rPr>
                        <a:t>Over VTM 3.0</a:t>
                      </a:r>
                      <a:endParaRPr lang="en-US" sz="800" b="1"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7587">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Y</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U</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V</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EncT</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DecT</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Y</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U</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V</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err="1">
                          <a:solidFill>
                            <a:srgbClr val="000000"/>
                          </a:solidFill>
                          <a:effectLst/>
                          <a:latin typeface="Arial" panose="020B0604020202020204" pitchFamily="34" charset="0"/>
                        </a:rPr>
                        <a:t>EncT</a:t>
                      </a:r>
                      <a:endParaRPr lang="en-US" sz="800" b="0" i="0" u="none" strike="noStrike" dirty="0">
                        <a:solidFill>
                          <a:srgbClr val="000000"/>
                        </a:solidFill>
                        <a:effectLst/>
                        <a:latin typeface="Arial" panose="020B0604020202020204" pitchFamily="34" charset="0"/>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DecT</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Y</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U</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V</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EncT</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DecT</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24593">
                <a:tc>
                  <a:txBody>
                    <a:bodyPr/>
                    <a:lstStyle/>
                    <a:p>
                      <a:pPr algn="ctr" fontAlgn="ctr"/>
                      <a:r>
                        <a:rPr lang="en-US" sz="800" b="0" i="0" u="none" strike="noStrike">
                          <a:solidFill>
                            <a:srgbClr val="000000"/>
                          </a:solidFill>
                          <a:effectLst/>
                          <a:latin typeface="Arial" panose="020B0604020202020204" pitchFamily="34" charset="0"/>
                        </a:rPr>
                        <a:t>Class A1</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800" b="0" i="0" u="none" strike="noStrike" dirty="0">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37587">
                <a:tc>
                  <a:txBody>
                    <a:bodyPr/>
                    <a:lstStyle/>
                    <a:p>
                      <a:pPr algn="ctr" fontAlgn="ctr"/>
                      <a:r>
                        <a:rPr lang="en-US" sz="800" b="0" i="0" u="none" strike="noStrike">
                          <a:solidFill>
                            <a:srgbClr val="000000"/>
                          </a:solidFill>
                          <a:effectLst/>
                          <a:latin typeface="Arial" panose="020B0604020202020204" pitchFamily="34" charset="0"/>
                        </a:rPr>
                        <a:t>Class A2</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a:noFill/>
                    </a:lnT>
                    <a:lnB>
                      <a:noFill/>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ctr"/>
                      <a:endParaRPr lang="en-US" sz="900" b="0" i="0" u="none" strike="noStrike">
                        <a:solidFill>
                          <a:srgbClr val="000000"/>
                        </a:solidFill>
                        <a:effectLst/>
                        <a:latin typeface="Times New Roman" panose="02020603050405020304" pitchFamily="18" charset="0"/>
                      </a:endParaRPr>
                    </a:p>
                  </a:txBody>
                  <a:tcPr marL="3069" marR="3069" marT="3069" marB="0" anchor="ctr">
                    <a:lnL>
                      <a:noFill/>
                    </a:lnL>
                    <a:lnR>
                      <a:noFill/>
                    </a:lnR>
                    <a:lnT>
                      <a:noFill/>
                    </a:lnT>
                    <a:lnB>
                      <a:noFill/>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800" b="0" i="0" u="none" strike="noStrike" dirty="0">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ctr"/>
                      <a:endParaRPr lang="en-US" sz="900" b="0" i="0" u="none" strike="noStrike" dirty="0">
                        <a:solidFill>
                          <a:srgbClr val="000000"/>
                        </a:solidFill>
                        <a:effectLst/>
                        <a:latin typeface="Times New Roman" panose="02020603050405020304" pitchFamily="18" charset="0"/>
                      </a:endParaRPr>
                    </a:p>
                  </a:txBody>
                  <a:tcPr marL="3069" marR="3069" marT="3069" marB="0" anchor="ctr">
                    <a:lnL>
                      <a:noFill/>
                    </a:lnL>
                    <a:lnR>
                      <a:noFill/>
                    </a:lnR>
                    <a:lnT>
                      <a:noFill/>
                    </a:lnT>
                    <a:lnB>
                      <a:noFill/>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800" b="0" i="0" u="none" strike="noStrike">
                        <a:solidFill>
                          <a:srgbClr val="000000"/>
                        </a:solidFill>
                        <a:effectLst/>
                        <a:latin typeface="SimSun" panose="02010600030101010101" pitchFamily="2" charset="-122"/>
                        <a:ea typeface="SimSun" panose="02010600030101010101" pitchFamily="2" charset="-122"/>
                      </a:endParaRP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zh-CN" altLang="en-US" sz="800" b="0" i="0" u="none" strike="noStrike">
                          <a:solidFill>
                            <a:srgbClr val="000000"/>
                          </a:solidFill>
                          <a:effectLst/>
                          <a:latin typeface="SimSun" panose="02010600030101010101" pitchFamily="2" charset="-122"/>
                          <a:ea typeface="SimSun" panose="02010600030101010101" pitchFamily="2" charset="-122"/>
                        </a:rPr>
                        <a:t> </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r>
              <a:tr h="124593">
                <a:tc>
                  <a:txBody>
                    <a:bodyPr/>
                    <a:lstStyle/>
                    <a:p>
                      <a:pPr algn="ctr" fontAlgn="ctr"/>
                      <a:r>
                        <a:rPr lang="en-US" sz="800" b="0" i="0" u="none" strike="noStrike">
                          <a:solidFill>
                            <a:srgbClr val="000000"/>
                          </a:solidFill>
                          <a:effectLst/>
                          <a:latin typeface="Arial" panose="020B0604020202020204" pitchFamily="34" charset="0"/>
                        </a:rPr>
                        <a:t>Class B</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-0.57%</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dirty="0">
                          <a:solidFill>
                            <a:srgbClr val="000000"/>
                          </a:solidFill>
                          <a:effectLst/>
                          <a:latin typeface="Arial" panose="020B0604020202020204" pitchFamily="34" charset="0"/>
                        </a:rPr>
                        <a:t>0.26%</a:t>
                      </a:r>
                    </a:p>
                  </a:txBody>
                  <a:tcPr marL="3069" marR="3069" marT="3069" marB="0" anchor="ctr">
                    <a:lnL>
                      <a:noFill/>
                    </a:lnL>
                    <a:lnR>
                      <a:noFill/>
                    </a:lnR>
                    <a:lnT>
                      <a:noFill/>
                    </a:lnT>
                    <a:lnB>
                      <a:noFill/>
                    </a:lnB>
                  </a:tcPr>
                </a:tc>
                <a:tc>
                  <a:txBody>
                    <a:bodyPr/>
                    <a:lstStyle/>
                    <a:p>
                      <a:pPr algn="ctr" fontAlgn="ctr"/>
                      <a:r>
                        <a:rPr lang="en-US" sz="800" b="0" i="0" u="none" strike="noStrike" dirty="0">
                          <a:solidFill>
                            <a:srgbClr val="000000"/>
                          </a:solidFill>
                          <a:effectLst/>
                          <a:latin typeface="Arial" panose="020B0604020202020204" pitchFamily="34" charset="0"/>
                        </a:rPr>
                        <a:t>0.80%</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100%</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-0.53%</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0.43%</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0.75%</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-0.43%</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dirty="0">
                          <a:solidFill>
                            <a:srgbClr val="000000"/>
                          </a:solidFill>
                          <a:effectLst/>
                          <a:latin typeface="Arial" panose="020B0604020202020204" pitchFamily="34" charset="0"/>
                        </a:rPr>
                        <a:t>0.81%</a:t>
                      </a:r>
                    </a:p>
                  </a:txBody>
                  <a:tcPr marL="3069" marR="3069" marT="3069" marB="0" anchor="ctr">
                    <a:lnL>
                      <a:noFill/>
                    </a:lnL>
                    <a:lnR>
                      <a:noFill/>
                    </a:lnR>
                    <a:lnT>
                      <a:noFill/>
                    </a:lnT>
                    <a:lnB>
                      <a:noFill/>
                    </a:lnB>
                  </a:tcPr>
                </a:tc>
                <a:tc>
                  <a:txBody>
                    <a:bodyPr/>
                    <a:lstStyle/>
                    <a:p>
                      <a:pPr algn="ctr" fontAlgn="ctr"/>
                      <a:r>
                        <a:rPr lang="en-US" sz="800" b="0" i="0" u="none" strike="noStrike" dirty="0">
                          <a:solidFill>
                            <a:srgbClr val="000000"/>
                          </a:solidFill>
                          <a:effectLst/>
                          <a:latin typeface="Arial" panose="020B0604020202020204" pitchFamily="34" charset="0"/>
                        </a:rPr>
                        <a:t>0.93%</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r>
              <a:tr h="124593">
                <a:tc>
                  <a:txBody>
                    <a:bodyPr/>
                    <a:lstStyle/>
                    <a:p>
                      <a:pPr algn="ctr" fontAlgn="ctr"/>
                      <a:r>
                        <a:rPr lang="en-US" sz="800" b="0" i="0" u="none" strike="noStrike">
                          <a:solidFill>
                            <a:srgbClr val="000000"/>
                          </a:solidFill>
                          <a:effectLst/>
                          <a:latin typeface="Arial" panose="020B0604020202020204" pitchFamily="34" charset="0"/>
                        </a:rPr>
                        <a:t>Class C</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dirty="0">
                          <a:solidFill>
                            <a:srgbClr val="000000"/>
                          </a:solidFill>
                          <a:effectLst/>
                          <a:latin typeface="Arial" panose="020B0604020202020204" pitchFamily="34" charset="0"/>
                        </a:rPr>
                        <a:t>-0.71%</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dirty="0">
                          <a:solidFill>
                            <a:srgbClr val="000000"/>
                          </a:solidFill>
                          <a:effectLst/>
                          <a:latin typeface="Arial" panose="020B0604020202020204" pitchFamily="34" charset="0"/>
                        </a:rPr>
                        <a:t>0.71%</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1.10%</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-0.58%</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0.77%</a:t>
                      </a:r>
                    </a:p>
                  </a:txBody>
                  <a:tcPr marL="3069" marR="3069" marT="3069" marB="0" anchor="ctr">
                    <a:lnL>
                      <a:noFill/>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1.08%</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100%</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-0.50%</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0.67%</a:t>
                      </a:r>
                    </a:p>
                  </a:txBody>
                  <a:tcPr marL="3069" marR="3069" marT="3069" marB="0" anchor="ctr">
                    <a:lnL>
                      <a:noFill/>
                    </a:lnL>
                    <a:lnR>
                      <a:noFill/>
                    </a:lnR>
                    <a:lnT>
                      <a:noFill/>
                    </a:lnT>
                    <a:lnB>
                      <a:noFill/>
                    </a:lnB>
                  </a:tcPr>
                </a:tc>
                <a:tc>
                  <a:txBody>
                    <a:bodyPr/>
                    <a:lstStyle/>
                    <a:p>
                      <a:pPr algn="ctr" fontAlgn="ctr"/>
                      <a:r>
                        <a:rPr lang="en-US" sz="800" b="0" i="0" u="none" strike="noStrike" dirty="0">
                          <a:solidFill>
                            <a:srgbClr val="000000"/>
                          </a:solidFill>
                          <a:effectLst/>
                          <a:latin typeface="Arial" panose="020B0604020202020204" pitchFamily="34" charset="0"/>
                        </a:rPr>
                        <a:t>0.82%</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800" b="0" i="0" u="none" strike="noStrike" dirty="0">
                          <a:solidFill>
                            <a:srgbClr val="000000"/>
                          </a:solidFill>
                          <a:effectLst/>
                          <a:latin typeface="Arial" panose="020B0604020202020204" pitchFamily="34" charset="0"/>
                        </a:rPr>
                        <a:t>102%</a:t>
                      </a:r>
                    </a:p>
                  </a:txBody>
                  <a:tcPr marL="3069" marR="3069" marT="3069" marB="0" anchor="ctr">
                    <a:lnL>
                      <a:noFill/>
                    </a:lnL>
                    <a:lnR w="12700" cap="flat" cmpd="sng" algn="ctr">
                      <a:solidFill>
                        <a:srgbClr val="000000"/>
                      </a:solidFill>
                      <a:prstDash val="solid"/>
                      <a:round/>
                      <a:headEnd type="none" w="med" len="med"/>
                      <a:tailEnd type="none" w="med" len="med"/>
                    </a:lnR>
                    <a:lnT>
                      <a:noFill/>
                    </a:lnT>
                    <a:lnB>
                      <a:noFill/>
                    </a:lnB>
                  </a:tcPr>
                </a:tc>
              </a:tr>
              <a:tr h="128890">
                <a:tc>
                  <a:txBody>
                    <a:bodyPr/>
                    <a:lstStyle/>
                    <a:p>
                      <a:pPr algn="ctr" fontAlgn="ctr"/>
                      <a:r>
                        <a:rPr lang="en-US" sz="800" b="0" i="0" u="none" strike="noStrike">
                          <a:solidFill>
                            <a:srgbClr val="000000"/>
                          </a:solidFill>
                          <a:effectLst/>
                          <a:latin typeface="Arial" panose="020B0604020202020204" pitchFamily="34" charset="0"/>
                        </a:rPr>
                        <a:t>Class E</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-0.44%</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1.22%</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0.84%</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100%</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99%</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-0.34%</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1.15%</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0.29%</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100%</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100%</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-0.22%</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0.83%</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0.57%</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100%</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100%</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28890">
                <a:tc>
                  <a:txBody>
                    <a:bodyPr/>
                    <a:lstStyle/>
                    <a:p>
                      <a:pPr algn="ctr" fontAlgn="ctr"/>
                      <a:r>
                        <a:rPr lang="en-US" sz="800" b="1" i="0" u="none" strike="noStrike">
                          <a:solidFill>
                            <a:srgbClr val="000000"/>
                          </a:solidFill>
                          <a:effectLst/>
                          <a:latin typeface="Arial" panose="020B0604020202020204" pitchFamily="34" charset="0"/>
                        </a:rPr>
                        <a:t>Overall</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-0.58%</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0.65%</a:t>
                      </a: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0.91%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-0.50%</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0.72%</a:t>
                      </a: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0.75%</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-0.40%</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0.77%</a:t>
                      </a:r>
                    </a:p>
                  </a:txBody>
                  <a:tcPr marL="3069" marR="3069" marT="3069"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0.80%</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101%</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593">
                <a:tc>
                  <a:txBody>
                    <a:bodyPr/>
                    <a:lstStyle/>
                    <a:p>
                      <a:pPr algn="ctr" fontAlgn="ctr"/>
                      <a:r>
                        <a:rPr lang="en-US" sz="800" b="0" i="0" u="none" strike="noStrike">
                          <a:solidFill>
                            <a:srgbClr val="000000"/>
                          </a:solidFill>
                          <a:effectLst/>
                          <a:latin typeface="Arial" panose="020B0604020202020204" pitchFamily="34" charset="0"/>
                        </a:rPr>
                        <a:t>Class D</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-0.86%</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0.69%</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0.66%</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-0.70%</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0.44%</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1.33%</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102%</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100%</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-0.71%</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0.44%</a:t>
                      </a:r>
                    </a:p>
                  </a:txBody>
                  <a:tcPr marL="3069" marR="3069" marT="306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a:solidFill>
                            <a:srgbClr val="000000"/>
                          </a:solidFill>
                          <a:effectLst/>
                          <a:latin typeface="Arial" panose="020B0604020202020204" pitchFamily="34" charset="0"/>
                        </a:rPr>
                        <a:t>0.89%</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dirty="0">
                          <a:solidFill>
                            <a:srgbClr val="000000"/>
                          </a:solidFill>
                          <a:effectLst/>
                          <a:latin typeface="Arial" panose="020B0604020202020204" pitchFamily="34" charset="0"/>
                        </a:rPr>
                        <a:t>101%</a:t>
                      </a:r>
                    </a:p>
                  </a:txBody>
                  <a:tcPr marL="3069" marR="3069" marT="306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800" b="0" i="0" u="none" strike="noStrike" dirty="0">
                          <a:solidFill>
                            <a:srgbClr val="000000"/>
                          </a:solidFill>
                          <a:effectLst/>
                          <a:latin typeface="Arial" panose="020B0604020202020204" pitchFamily="34" charset="0"/>
                        </a:rPr>
                        <a:t>101%</a:t>
                      </a:r>
                    </a:p>
                  </a:txBody>
                  <a:tcPr marL="3069" marR="3069" marT="3069"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28890">
                <a:tc>
                  <a:txBody>
                    <a:bodyPr/>
                    <a:lstStyle/>
                    <a:p>
                      <a:pPr algn="ctr" fontAlgn="ctr"/>
                      <a:r>
                        <a:rPr lang="en-US" sz="800" b="0" i="0" u="none" strike="noStrike" dirty="0">
                          <a:solidFill>
                            <a:srgbClr val="000000"/>
                          </a:solidFill>
                          <a:effectLst/>
                          <a:latin typeface="Arial" panose="020B0604020202020204" pitchFamily="34" charset="0"/>
                        </a:rPr>
                        <a:t>Class F</a:t>
                      </a:r>
                    </a:p>
                  </a:txBody>
                  <a:tcPr marL="3069" marR="3069" marT="30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-0.71%</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-0.05%</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-0.04%</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100%</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-0.53%</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0.13%</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0.26%</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98%</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-0.45%</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0.30%</a:t>
                      </a:r>
                    </a:p>
                  </a:txBody>
                  <a:tcPr marL="3069" marR="3069" marT="3069"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0.79%</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effectLst/>
                          <a:latin typeface="Arial" panose="020B0604020202020204" pitchFamily="34" charset="0"/>
                        </a:rPr>
                        <a:t>101%</a:t>
                      </a:r>
                    </a:p>
                  </a:txBody>
                  <a:tcPr marL="3069" marR="3069" marT="306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99%</a:t>
                      </a:r>
                    </a:p>
                  </a:txBody>
                  <a:tcPr marL="3069" marR="3069" marT="306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297244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457200" y="171450"/>
            <a:ext cx="588645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Summary</a:t>
            </a:r>
            <a:endParaRPr lang="zh-CN" altLang="en-US" sz="1800" kern="0" dirty="0">
              <a:solidFill>
                <a:srgbClr val="C00000"/>
              </a:solidFill>
            </a:endParaRPr>
          </a:p>
        </p:txBody>
      </p:sp>
      <p:sp>
        <p:nvSpPr>
          <p:cNvPr id="3" name="Rectangle 1"/>
          <p:cNvSpPr>
            <a:spLocks noChangeArrowheads="1"/>
          </p:cNvSpPr>
          <p:nvPr/>
        </p:nvSpPr>
        <p:spPr bwMode="auto">
          <a:xfrm>
            <a:off x="188640" y="725386"/>
            <a:ext cx="6010428"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hangingPunct="0">
              <a:tabLst>
                <a:tab pos="228600" algn="l"/>
                <a:tab pos="457200" algn="l"/>
                <a:tab pos="685800" algn="l"/>
                <a:tab pos="914400" algn="l"/>
              </a:tabLst>
              <a:defRPr>
                <a:solidFill>
                  <a:schemeClr val="tx1"/>
                </a:solidFill>
                <a:latin typeface="Arial" panose="020B0604020202020204" pitchFamily="34" charset="0"/>
              </a:defRPr>
            </a:lvl1pPr>
            <a:lvl2pPr marL="457200" eaLnBrk="0" hangingPunct="0">
              <a:tabLst>
                <a:tab pos="228600" algn="l"/>
                <a:tab pos="457200" algn="l"/>
                <a:tab pos="685800" algn="l"/>
                <a:tab pos="914400" algn="l"/>
              </a:tabLst>
              <a:defRPr>
                <a:solidFill>
                  <a:schemeClr val="tx1"/>
                </a:solidFill>
                <a:latin typeface="Arial" panose="020B0604020202020204" pitchFamily="34" charset="0"/>
              </a:defRPr>
            </a:lvl2pPr>
            <a:lvl3pPr marL="914400" eaLnBrk="0" hangingPunct="0">
              <a:tabLst>
                <a:tab pos="228600" algn="l"/>
                <a:tab pos="457200" algn="l"/>
                <a:tab pos="685800" algn="l"/>
                <a:tab pos="914400" algn="l"/>
              </a:tabLst>
              <a:defRPr>
                <a:solidFill>
                  <a:schemeClr val="tx1"/>
                </a:solidFill>
                <a:latin typeface="Arial" panose="020B0604020202020204" pitchFamily="34" charset="0"/>
              </a:defRPr>
            </a:lvl3pPr>
            <a:lvl4pPr marL="1371600" eaLnBrk="0" hangingPunct="0">
              <a:tabLst>
                <a:tab pos="228600" algn="l"/>
                <a:tab pos="457200" algn="l"/>
                <a:tab pos="685800" algn="l"/>
                <a:tab pos="914400" algn="l"/>
              </a:tabLst>
              <a:defRPr>
                <a:solidFill>
                  <a:schemeClr val="tx1"/>
                </a:solidFill>
                <a:latin typeface="Arial" panose="020B0604020202020204" pitchFamily="34" charset="0"/>
              </a:defRPr>
            </a:lvl4pPr>
            <a:lvl5pPr marL="1828800" eaLnBrk="0" hangingPunct="0">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r>
              <a:rPr lang="en-CA" sz="1200" dirty="0" smtClean="0">
                <a:latin typeface="Calibri" panose="020F0502020204030204" pitchFamily="34" charset="0"/>
                <a:ea typeface="等线"/>
                <a:cs typeface="Calibri" panose="020F0502020204030204" pitchFamily="34" charset="0"/>
              </a:rPr>
              <a:t>The following tests were carried out on top of </a:t>
            </a:r>
            <a:r>
              <a:rPr lang="en-CA" sz="1200" dirty="0" smtClean="0">
                <a:latin typeface="Calibri" panose="020F0502020204030204" pitchFamily="34" charset="0"/>
                <a:ea typeface="等线"/>
                <a:cs typeface="Calibri" panose="020F0502020204030204" pitchFamily="34" charset="0"/>
              </a:rPr>
              <a:t>VVC3.0:</a:t>
            </a:r>
            <a:endParaRPr kumimoji="0" lang="en-CA" sz="12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228600" algn="l"/>
                <a:tab pos="457200" algn="l"/>
                <a:tab pos="685800" algn="l"/>
                <a:tab pos="914400" algn="l"/>
              </a:tabLst>
            </a:pPr>
            <a:r>
              <a:rPr kumimoji="0" lang="en-CA" sz="12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Test 1: minimum block size of filter applied is 4x8 and 8x4</a:t>
            </a:r>
            <a:endParaRPr kumimoji="0" lang="en-US" sz="5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228600" algn="l"/>
                <a:tab pos="457200" algn="l"/>
                <a:tab pos="685800" algn="l"/>
                <a:tab pos="914400" algn="l"/>
              </a:tabLst>
            </a:pPr>
            <a:r>
              <a:rPr kumimoji="0" lang="en-CA" sz="12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Test 2: minimum block size of filter applied is 8x8</a:t>
            </a:r>
            <a:endParaRPr kumimoji="0" lang="en-US" sz="5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228600" algn="l"/>
                <a:tab pos="457200" algn="l"/>
                <a:tab pos="685800" algn="l"/>
                <a:tab pos="914400" algn="l"/>
              </a:tabLst>
            </a:pPr>
            <a:r>
              <a:rPr kumimoji="0" lang="en-CA" sz="1200" b="0" i="0" u="none" strike="noStrike" cap="none" normalizeH="0" baseline="0" dirty="0" smtClean="0">
                <a:ln>
                  <a:noFill/>
                </a:ln>
                <a:solidFill>
                  <a:schemeClr val="tx1"/>
                </a:solidFill>
                <a:effectLst/>
                <a:latin typeface="Calibri" panose="020F0502020204030204" pitchFamily="34" charset="0"/>
                <a:ea typeface="等线"/>
                <a:cs typeface="Calibri" panose="020F0502020204030204" pitchFamily="34" charset="0"/>
              </a:rPr>
              <a:t>Test 3: minimum block size of filter applied is 8x8 and filter is applied to inter blocks only</a:t>
            </a:r>
            <a:endParaRPr kumimoji="0" lang="en-US" sz="5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0" lang="en-US" sz="2000" b="0" i="0"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10791897"/>
              </p:ext>
            </p:extLst>
          </p:nvPr>
        </p:nvGraphicFramePr>
        <p:xfrm>
          <a:off x="52053" y="1635646"/>
          <a:ext cx="6805947" cy="1099667"/>
        </p:xfrm>
        <a:graphic>
          <a:graphicData uri="http://schemas.openxmlformats.org/drawingml/2006/table">
            <a:tbl>
              <a:tblPr firstRow="1" firstCol="1" bandRow="1"/>
              <a:tblGrid>
                <a:gridCol w="379607"/>
                <a:gridCol w="490607"/>
                <a:gridCol w="410883"/>
                <a:gridCol w="410883"/>
                <a:gridCol w="383900"/>
                <a:gridCol w="383900"/>
                <a:gridCol w="448293"/>
                <a:gridCol w="466690"/>
                <a:gridCol w="537829"/>
                <a:gridCol w="383900"/>
                <a:gridCol w="388193"/>
                <a:gridCol w="444613"/>
                <a:gridCol w="427441"/>
                <a:gridCol w="427441"/>
                <a:gridCol w="386966"/>
                <a:gridCol w="434801"/>
              </a:tblGrid>
              <a:tr h="212065">
                <a:tc>
                  <a:txBody>
                    <a:bodyPr/>
                    <a:lstStyle/>
                    <a:p>
                      <a:endParaRPr lang="en-US" sz="800" dirty="0">
                        <a:effectLst/>
                        <a:latin typeface="Times New Roman" panose="02020603050405020304" pitchFamily="18" charset="0"/>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dirty="0">
                          <a:solidFill>
                            <a:srgbClr val="000000"/>
                          </a:solidFill>
                          <a:effectLst/>
                          <a:latin typeface="Arial" panose="020B0604020202020204" pitchFamily="34" charset="0"/>
                          <a:ea typeface="SimSun" panose="02010600030101010101" pitchFamily="2" charset="-122"/>
                        </a:rPr>
                        <a:t>AI</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dirty="0">
                          <a:solidFill>
                            <a:srgbClr val="000000"/>
                          </a:solidFill>
                          <a:effectLst/>
                          <a:latin typeface="Arial" panose="020B0604020202020204" pitchFamily="34" charset="0"/>
                          <a:ea typeface="SimSun" panose="02010600030101010101" pitchFamily="2" charset="-122"/>
                        </a:rPr>
                        <a:t>RA</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dirty="0">
                          <a:solidFill>
                            <a:srgbClr val="000000"/>
                          </a:solidFill>
                          <a:effectLst/>
                          <a:latin typeface="Arial" panose="020B0604020202020204" pitchFamily="34" charset="0"/>
                          <a:ea typeface="SimSun" panose="02010600030101010101" pitchFamily="2" charset="-122"/>
                        </a:rPr>
                        <a:t>LDB</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2065">
                <a:tc>
                  <a:txBody>
                    <a:bodyPr/>
                    <a:lstStyle/>
                    <a:p>
                      <a:endParaRPr lang="en-US" sz="800">
                        <a:effectLst/>
                        <a:latin typeface="Times New Roman" panose="02020603050405020304" pitchFamily="18" charset="0"/>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effectLst/>
                          <a:latin typeface="Arial" panose="020B0604020202020204" pitchFamily="34" charset="0"/>
                          <a:ea typeface="SimSun" panose="02010600030101010101" pitchFamily="2" charset="-122"/>
                        </a:rPr>
                        <a:t>U</a:t>
                      </a:r>
                      <a:endParaRPr lang="en-US" sz="900" dirty="0">
                        <a:effectLst/>
                        <a:latin typeface="Times New Roman" panose="02020603050405020304" pitchFamily="18" charset="0"/>
                        <a:ea typeface="等线"/>
                      </a:endParaRPr>
                    </a:p>
                  </a:txBody>
                  <a:tcPr marL="57562" marR="5756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err="1">
                          <a:solidFill>
                            <a:srgbClr val="000000"/>
                          </a:solidFill>
                          <a:effectLst/>
                          <a:latin typeface="Arial" panose="020B0604020202020204" pitchFamily="34" charset="0"/>
                          <a:ea typeface="SimSun" panose="02010600030101010101" pitchFamily="2" charset="-122"/>
                        </a:rPr>
                        <a:t>EncT</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err="1">
                          <a:solidFill>
                            <a:srgbClr val="000000"/>
                          </a:solidFill>
                          <a:effectLst/>
                          <a:latin typeface="Arial" panose="020B0604020202020204" pitchFamily="34" charset="0"/>
                          <a:ea typeface="SimSun" panose="02010600030101010101" pitchFamily="2" charset="-122"/>
                        </a:rPr>
                        <a:t>DecT</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effectLst/>
                          <a:latin typeface="Arial" panose="020B0604020202020204" pitchFamily="34" charset="0"/>
                          <a:ea typeface="SimSun" panose="02010600030101010101" pitchFamily="2" charset="-122"/>
                        </a:rPr>
                        <a:t>U</a:t>
                      </a:r>
                      <a:endParaRPr lang="en-US" sz="900" dirty="0">
                        <a:effectLst/>
                        <a:latin typeface="Times New Roman" panose="02020603050405020304" pitchFamily="18" charset="0"/>
                        <a:ea typeface="等线"/>
                      </a:endParaRPr>
                    </a:p>
                  </a:txBody>
                  <a:tcPr marL="57562" marR="5756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err="1">
                          <a:solidFill>
                            <a:srgbClr val="000000"/>
                          </a:solidFill>
                          <a:effectLst/>
                          <a:latin typeface="Arial" panose="020B0604020202020204" pitchFamily="34" charset="0"/>
                          <a:ea typeface="SimSun" panose="02010600030101010101" pitchFamily="2" charset="-122"/>
                        </a:rPr>
                        <a:t>EncT</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err="1">
                          <a:solidFill>
                            <a:srgbClr val="000000"/>
                          </a:solidFill>
                          <a:effectLst/>
                          <a:latin typeface="Arial" panose="020B0604020202020204" pitchFamily="34" charset="0"/>
                          <a:ea typeface="SimSun" panose="02010600030101010101" pitchFamily="2" charset="-122"/>
                        </a:rPr>
                        <a:t>DecT</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等线"/>
                      </a:endParaRPr>
                    </a:p>
                  </a:txBody>
                  <a:tcPr marL="57562" marR="5756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err="1">
                          <a:solidFill>
                            <a:srgbClr val="000000"/>
                          </a:solidFill>
                          <a:effectLst/>
                          <a:latin typeface="Arial" panose="020B0604020202020204" pitchFamily="34" charset="0"/>
                          <a:ea typeface="SimSun" panose="02010600030101010101" pitchFamily="2" charset="-122"/>
                        </a:rPr>
                        <a:t>EncT</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err="1">
                          <a:solidFill>
                            <a:srgbClr val="000000"/>
                          </a:solidFill>
                          <a:effectLst/>
                          <a:latin typeface="Arial" panose="020B0604020202020204" pitchFamily="34" charset="0"/>
                          <a:ea typeface="SimSun" panose="02010600030101010101" pitchFamily="2" charset="-122"/>
                        </a:rPr>
                        <a:t>DecT</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1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Test1</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-0.50%</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0.19%</a:t>
                      </a:r>
                      <a:endParaRPr lang="en-US" sz="1000" dirty="0">
                        <a:effectLst/>
                        <a:latin typeface="Times New Roman" panose="02020603050405020304" pitchFamily="18" charset="0"/>
                        <a:ea typeface="等线"/>
                      </a:endParaRPr>
                    </a:p>
                  </a:txBody>
                  <a:tcPr marL="57562" marR="5756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0.15%</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106%</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105%</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-0.72%</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-0.11%</a:t>
                      </a:r>
                      <a:endParaRPr lang="en-US" sz="1000" dirty="0">
                        <a:effectLst/>
                        <a:latin typeface="Times New Roman" panose="02020603050405020304" pitchFamily="18" charset="0"/>
                        <a:ea typeface="等线"/>
                      </a:endParaRPr>
                    </a:p>
                  </a:txBody>
                  <a:tcPr marL="57562" marR="5756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-0.06%</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103%</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101%</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-0.58%</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0.65%</a:t>
                      </a:r>
                      <a:endParaRPr lang="en-US" sz="1000">
                        <a:effectLst/>
                        <a:latin typeface="Times New Roman" panose="02020603050405020304" pitchFamily="18" charset="0"/>
                        <a:ea typeface="等线"/>
                      </a:endParaRPr>
                    </a:p>
                  </a:txBody>
                  <a:tcPr marL="57562" marR="5756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0.91%</a:t>
                      </a:r>
                      <a:endParaRPr lang="en-US" sz="100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102%</a:t>
                      </a:r>
                      <a:endParaRPr lang="en-US" sz="100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51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Test2</a:t>
                      </a:r>
                      <a:endParaRPr lang="en-US" sz="100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-0.37%</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0.15%</a:t>
                      </a:r>
                      <a:endParaRPr lang="en-US" sz="1000" dirty="0">
                        <a:effectLst/>
                        <a:latin typeface="Times New Roman" panose="02020603050405020304" pitchFamily="18" charset="0"/>
                        <a:ea typeface="等线"/>
                      </a:endParaRPr>
                    </a:p>
                  </a:txBody>
                  <a:tcPr marL="57562" marR="57562"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0.17%</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105%</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105%</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-0.64%</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-0.12%</a:t>
                      </a:r>
                      <a:endParaRPr lang="en-US" sz="1000" dirty="0">
                        <a:effectLst/>
                        <a:latin typeface="Times New Roman" panose="02020603050405020304" pitchFamily="18" charset="0"/>
                        <a:ea typeface="等线"/>
                      </a:endParaRPr>
                    </a:p>
                  </a:txBody>
                  <a:tcPr marL="57562" marR="57562"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-0.11%</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103%</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101%</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-0.50%</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0.72%</a:t>
                      </a:r>
                      <a:endParaRPr lang="en-US" sz="1000" dirty="0">
                        <a:effectLst/>
                        <a:latin typeface="Times New Roman" panose="02020603050405020304" pitchFamily="18" charset="0"/>
                        <a:ea typeface="等线"/>
                      </a:endParaRPr>
                    </a:p>
                  </a:txBody>
                  <a:tcPr marL="57562" marR="57562"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0.75%</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101%</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a:noFill/>
                    </a:lnB>
                  </a:tcPr>
                </a:tc>
              </a:tr>
              <a:tr h="22517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Test3</a:t>
                      </a:r>
                      <a:endParaRPr lang="en-US" sz="100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0.00%</a:t>
                      </a:r>
                      <a:endParaRPr lang="en-US" sz="1000" dirty="0">
                        <a:effectLst/>
                        <a:latin typeface="Times New Roman" panose="02020603050405020304" pitchFamily="18" charset="0"/>
                        <a:ea typeface="等线"/>
                      </a:endParaRPr>
                    </a:p>
                  </a:txBody>
                  <a:tcPr marL="57562" marR="57562"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-0.39%</a:t>
                      </a:r>
                      <a:endParaRPr lang="en-US" sz="100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等线"/>
                      </a:endParaRPr>
                    </a:p>
                  </a:txBody>
                  <a:tcPr marL="57562" marR="57562"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102%</a:t>
                      </a:r>
                      <a:endParaRPr lang="en-US" sz="100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-0.40%</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0.77%</a:t>
                      </a:r>
                      <a:endParaRPr lang="en-US" sz="1000" dirty="0">
                        <a:effectLst/>
                        <a:latin typeface="Times New Roman" panose="02020603050405020304" pitchFamily="18" charset="0"/>
                        <a:ea typeface="等线"/>
                      </a:endParaRPr>
                    </a:p>
                  </a:txBody>
                  <a:tcPr marL="57562" marR="57562"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0.80%</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101%</a:t>
                      </a:r>
                      <a:endParaRPr lang="en-US" sz="1000" dirty="0">
                        <a:effectLst/>
                        <a:latin typeface="Times New Roman" panose="02020603050405020304" pitchFamily="18" charset="0"/>
                        <a:ea typeface="等线"/>
                      </a:endParaRPr>
                    </a:p>
                  </a:txBody>
                  <a:tcPr marL="57562" marR="57562"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101%</a:t>
                      </a:r>
                      <a:endParaRPr lang="en-US" sz="1000" dirty="0">
                        <a:effectLst/>
                        <a:latin typeface="Times New Roman" panose="02020603050405020304" pitchFamily="18" charset="0"/>
                        <a:ea typeface="等线"/>
                      </a:endParaRPr>
                    </a:p>
                  </a:txBody>
                  <a:tcPr marL="57562" marR="57562"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2" name="Rectangle 1"/>
          <p:cNvSpPr/>
          <p:nvPr/>
        </p:nvSpPr>
        <p:spPr>
          <a:xfrm>
            <a:off x="1685924" y="4227934"/>
            <a:ext cx="4119339" cy="307777"/>
          </a:xfrm>
          <a:prstGeom prst="rect">
            <a:avLst/>
          </a:prstGeom>
        </p:spPr>
        <p:txBody>
          <a:bodyPr wrap="square">
            <a:spAutoFit/>
          </a:bodyPr>
          <a:lstStyle/>
          <a:p>
            <a:pPr lvl="0" eaLnBrk="0" hangingPunct="0">
              <a:tabLst>
                <a:tab pos="228600" algn="l"/>
                <a:tab pos="457200" algn="l"/>
                <a:tab pos="685800" algn="l"/>
                <a:tab pos="914400" algn="l"/>
              </a:tabLst>
            </a:pPr>
            <a:r>
              <a:rPr lang="en-CA" sz="1400" dirty="0" smtClean="0">
                <a:latin typeface="Calibri" panose="020F0502020204030204" pitchFamily="34" charset="0"/>
                <a:ea typeface="等线"/>
                <a:cs typeface="Calibri" panose="020F0502020204030204" pitchFamily="34" charset="0"/>
              </a:rPr>
              <a:t>Thanks Ericsson and </a:t>
            </a:r>
            <a:r>
              <a:rPr lang="en-CA" sz="1400" dirty="0" smtClean="0">
                <a:latin typeface="Calibri" panose="020F0502020204030204" pitchFamily="34" charset="0"/>
                <a:ea typeface="等线"/>
                <a:cs typeface="Calibri" panose="020F0502020204030204" pitchFamily="34" charset="0"/>
              </a:rPr>
              <a:t>LG Electronics </a:t>
            </a:r>
            <a:r>
              <a:rPr lang="en-CA" sz="1400" dirty="0" smtClean="0">
                <a:latin typeface="Calibri" panose="020F0502020204030204" pitchFamily="34" charset="0"/>
                <a:ea typeface="等线"/>
                <a:cs typeface="Calibri" panose="020F0502020204030204" pitchFamily="34" charset="0"/>
              </a:rPr>
              <a:t>for cross-check!</a:t>
            </a:r>
            <a:endParaRPr lang="en-US" sz="600" dirty="0">
              <a:latin typeface="Calibri" panose="020F0502020204030204" pitchFamily="34" charset="0"/>
              <a:cs typeface="Calibri" panose="020F0502020204030204" pitchFamily="34" charset="0"/>
            </a:endParaRPr>
          </a:p>
        </p:txBody>
      </p:sp>
      <p:sp>
        <p:nvSpPr>
          <p:cNvPr id="4" name="Rectangle 3"/>
          <p:cNvSpPr/>
          <p:nvPr/>
        </p:nvSpPr>
        <p:spPr>
          <a:xfrm>
            <a:off x="404664" y="2907879"/>
            <a:ext cx="6120680" cy="461665"/>
          </a:xfrm>
          <a:prstGeom prst="rect">
            <a:avLst/>
          </a:prstGeom>
        </p:spPr>
        <p:txBody>
          <a:bodyPr wrap="square">
            <a:spAutoFit/>
          </a:bodyPr>
          <a:lstStyle/>
          <a:p>
            <a:r>
              <a:rPr lang="en-CA" sz="1200" dirty="0" smtClean="0">
                <a:latin typeface="Calibri" panose="020F0502020204030204" pitchFamily="34" charset="0"/>
                <a:ea typeface="等线"/>
                <a:cs typeface="Calibri" panose="020F0502020204030204" pitchFamily="34" charset="0"/>
              </a:rPr>
              <a:t>It is proposed to include Hadamard </a:t>
            </a:r>
            <a:r>
              <a:rPr lang="en-CA" sz="1200" dirty="0">
                <a:latin typeface="Calibri" panose="020F0502020204030204" pitchFamily="34" charset="0"/>
                <a:ea typeface="等线"/>
                <a:cs typeface="Calibri" panose="020F0502020204030204" pitchFamily="34" charset="0"/>
              </a:rPr>
              <a:t>transform based post-reconstruction filter into the next release of VVC in one of configurations tested above.</a:t>
            </a:r>
            <a:endParaRPr lang="en-US"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757486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453169" y="4102169"/>
            <a:ext cx="6073563" cy="830997"/>
          </a:xfrm>
          <a:prstGeom prst="rect">
            <a:avLst/>
          </a:prstGeom>
          <a:noFill/>
        </p:spPr>
        <p:txBody>
          <a:bodyPr wrap="square" rtlCol="0">
            <a:spAutoFit/>
          </a:bodyPr>
          <a:lstStyle/>
          <a:p>
            <a:r>
              <a:rPr lang="en-US" sz="1200" dirty="0"/>
              <a:t>Equivalent filter shape is 3x3 </a:t>
            </a:r>
            <a:r>
              <a:rPr lang="en-US" sz="1200" dirty="0" smtClean="0"/>
              <a:t>pixels. </a:t>
            </a:r>
            <a:r>
              <a:rPr lang="en-CA" sz="1200" dirty="0" smtClean="0"/>
              <a:t>It </a:t>
            </a:r>
            <a:r>
              <a:rPr lang="en-CA" sz="1200" dirty="0"/>
              <a:t>can be seen that all pixels in the block can be processed independently in case of maximum parallelism is required. It should also be noted that results of 2x2 groups filtering are reused for spatial collocated samples. Generally each new pixel in the block requires one 2x2 filtering, rest three are reused.</a:t>
            </a:r>
            <a:endParaRPr lang="en-US" sz="1200" dirty="0"/>
          </a:p>
        </p:txBody>
      </p:sp>
      <p:sp>
        <p:nvSpPr>
          <p:cNvPr id="30" name="Rectangle 2"/>
          <p:cNvSpPr txBox="1">
            <a:spLocks noChangeArrowheads="1"/>
          </p:cNvSpPr>
          <p:nvPr/>
        </p:nvSpPr>
        <p:spPr>
          <a:xfrm>
            <a:off x="457200" y="171450"/>
            <a:ext cx="588645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a:solidFill>
                  <a:srgbClr val="C00000"/>
                </a:solidFill>
              </a:rPr>
              <a:t>Equivalent filter shape </a:t>
            </a:r>
            <a:endParaRPr lang="zh-CN" altLang="en-US" sz="1800" kern="0" dirty="0">
              <a:solidFill>
                <a:srgbClr val="C00000"/>
              </a:solidFill>
            </a:endParaRPr>
          </a:p>
        </p:txBody>
      </p:sp>
      <p:grpSp>
        <p:nvGrpSpPr>
          <p:cNvPr id="26" name="Group 25"/>
          <p:cNvGrpSpPr/>
          <p:nvPr/>
        </p:nvGrpSpPr>
        <p:grpSpPr>
          <a:xfrm>
            <a:off x="1390650" y="1070610"/>
            <a:ext cx="4076700" cy="3002280"/>
            <a:chOff x="0" y="0"/>
            <a:chExt cx="4076700" cy="3002280"/>
          </a:xfrm>
        </p:grpSpPr>
        <p:pic>
          <p:nvPicPr>
            <p:cNvPr id="27" name="Picture 2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076700" cy="3002280"/>
            </a:xfrm>
            <a:prstGeom prst="rect">
              <a:avLst/>
            </a:prstGeom>
            <a:noFill/>
            <a:extLst>
              <a:ext uri="{909E8E84-426E-40DD-AFC4-6F175D3DCCD1}">
                <a14:hiddenFill xmlns:a14="http://schemas.microsoft.com/office/drawing/2010/main">
                  <a:solidFill>
                    <a:srgbClr val="FFFFFF"/>
                  </a:solidFill>
                </a14:hiddenFill>
              </a:ext>
            </a:extLst>
          </p:spPr>
        </p:pic>
        <p:sp>
          <p:nvSpPr>
            <p:cNvPr id="31" name="Down Arrow 30"/>
            <p:cNvSpPr>
              <a:spLocks noChangeArrowheads="1"/>
            </p:cNvSpPr>
            <p:nvPr/>
          </p:nvSpPr>
          <p:spPr bwMode="auto">
            <a:xfrm rot="19250646">
              <a:off x="800100" y="819150"/>
              <a:ext cx="294600" cy="216127"/>
            </a:xfrm>
            <a:prstGeom prst="downArrow">
              <a:avLst>
                <a:gd name="adj1" fmla="val 50000"/>
                <a:gd name="adj2" fmla="val 50000"/>
              </a:avLst>
            </a:prstGeom>
            <a:noFill/>
            <a:ln w="25400">
              <a:solidFill>
                <a:schemeClr val="tx1"/>
              </a:solidFill>
              <a:miter lim="800000"/>
              <a:headEnd/>
              <a:tailEnd/>
            </a:ln>
          </p:spPr>
          <p:txBody>
            <a:bodyPr rot="0" vert="horz" wrap="square" lIns="91440" tIns="45720" rIns="91440" bIns="45720" anchor="ctr" anchorCtr="0" upright="1">
              <a:noAutofit/>
            </a:bodyPr>
            <a:lstStyle/>
            <a:p>
              <a:endParaRPr lang="en-US"/>
            </a:p>
          </p:txBody>
        </p:sp>
        <p:sp>
          <p:nvSpPr>
            <p:cNvPr id="32" name="Down Arrow 31"/>
            <p:cNvSpPr>
              <a:spLocks noChangeArrowheads="1"/>
            </p:cNvSpPr>
            <p:nvPr/>
          </p:nvSpPr>
          <p:spPr bwMode="auto">
            <a:xfrm rot="2704782">
              <a:off x="2159795" y="812006"/>
              <a:ext cx="294637" cy="216000"/>
            </a:xfrm>
            <a:prstGeom prst="downArrow">
              <a:avLst>
                <a:gd name="adj1" fmla="val 50000"/>
                <a:gd name="adj2" fmla="val 50000"/>
              </a:avLst>
            </a:prstGeom>
            <a:noFill/>
            <a:ln w="25400">
              <a:solidFill>
                <a:schemeClr val="tx1"/>
              </a:solidFill>
              <a:miter lim="800000"/>
              <a:headEnd/>
              <a:tailEnd/>
            </a:ln>
          </p:spPr>
          <p:txBody>
            <a:bodyPr rot="0" vert="horz" wrap="square" lIns="91440" tIns="45720" rIns="91440" bIns="45720" anchor="ctr" anchorCtr="0" upright="1">
              <a:noAutofit/>
            </a:bodyPr>
            <a:lstStyle/>
            <a:p>
              <a:endParaRPr lang="en-US"/>
            </a:p>
          </p:txBody>
        </p:sp>
        <p:sp>
          <p:nvSpPr>
            <p:cNvPr id="33" name="Down Arrow 32"/>
            <p:cNvSpPr>
              <a:spLocks noChangeArrowheads="1"/>
            </p:cNvSpPr>
            <p:nvPr/>
          </p:nvSpPr>
          <p:spPr bwMode="auto">
            <a:xfrm rot="14245637">
              <a:off x="785813" y="2062163"/>
              <a:ext cx="294637" cy="216000"/>
            </a:xfrm>
            <a:prstGeom prst="downArrow">
              <a:avLst>
                <a:gd name="adj1" fmla="val 50000"/>
                <a:gd name="adj2" fmla="val 50000"/>
              </a:avLst>
            </a:prstGeom>
            <a:noFill/>
            <a:ln w="25400">
              <a:solidFill>
                <a:schemeClr val="tx1"/>
              </a:solidFill>
              <a:miter lim="800000"/>
              <a:headEnd/>
              <a:tailEnd/>
            </a:ln>
          </p:spPr>
          <p:txBody>
            <a:bodyPr rot="0" vert="horz" wrap="square" lIns="91440" tIns="45720" rIns="91440" bIns="45720" anchor="ctr" anchorCtr="0" upright="1">
              <a:noAutofit/>
            </a:bodyPr>
            <a:lstStyle/>
            <a:p>
              <a:endParaRPr lang="en-US"/>
            </a:p>
          </p:txBody>
        </p:sp>
        <p:sp>
          <p:nvSpPr>
            <p:cNvPr id="34" name="Down Arrow 33"/>
            <p:cNvSpPr>
              <a:spLocks noChangeArrowheads="1"/>
            </p:cNvSpPr>
            <p:nvPr/>
          </p:nvSpPr>
          <p:spPr bwMode="auto">
            <a:xfrm rot="7549621">
              <a:off x="2162175" y="2047875"/>
              <a:ext cx="294637" cy="216000"/>
            </a:xfrm>
            <a:prstGeom prst="downArrow">
              <a:avLst>
                <a:gd name="adj1" fmla="val 50000"/>
                <a:gd name="adj2" fmla="val 50000"/>
              </a:avLst>
            </a:prstGeom>
            <a:noFill/>
            <a:ln w="25400">
              <a:solidFill>
                <a:schemeClr val="tx1"/>
              </a:solidFill>
              <a:miter lim="800000"/>
              <a:headEnd/>
              <a:tailEnd/>
            </a:ln>
          </p:spPr>
          <p:txBody>
            <a:bodyPr rot="0" vert="horz" wrap="square" lIns="91440" tIns="45720" rIns="91440" bIns="45720" anchor="ctr" anchorCtr="0" upright="1">
              <a:noAutofit/>
            </a:bodyPr>
            <a:lstStyle/>
            <a:p>
              <a:endParaRPr lang="en-US"/>
            </a:p>
          </p:txBody>
        </p:sp>
      </p:grpSp>
    </p:spTree>
    <p:extLst>
      <p:ext uri="{BB962C8B-B14F-4D97-AF65-F5344CB8AC3E}">
        <p14:creationId xmlns:p14="http://schemas.microsoft.com/office/powerpoint/2010/main" val="404237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5_以客户为中心">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Building a better connected world</Template>
  <TotalTime>44100</TotalTime>
  <Words>1702</Words>
  <Application>Microsoft Office PowerPoint</Application>
  <PresentationFormat>Custom</PresentationFormat>
  <Paragraphs>600</Paragraphs>
  <Slides>12</Slides>
  <Notes>12</Notes>
  <HiddenSlides>0</HiddenSlides>
  <MMClips>0</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12</vt:i4>
      </vt:variant>
    </vt:vector>
  </HeadingPairs>
  <TitlesOfParts>
    <vt:vector size="30" baseType="lpstr">
      <vt:lpstr>微软雅黑</vt:lpstr>
      <vt:lpstr>ＭＳ Ｐゴシック</vt:lpstr>
      <vt:lpstr>SimSun</vt:lpstr>
      <vt:lpstr>SimSun</vt:lpstr>
      <vt:lpstr>Arial</vt:lpstr>
      <vt:lpstr>Calibri</vt:lpstr>
      <vt:lpstr>Cambria Math</vt:lpstr>
      <vt:lpstr>Consolas</vt:lpstr>
      <vt:lpstr>DengXian</vt:lpstr>
      <vt:lpstr>FrutigerNext LT Medium</vt:lpstr>
      <vt:lpstr>黑体</vt:lpstr>
      <vt:lpstr>华文细黑</vt:lpstr>
      <vt:lpstr>Times New Roman</vt:lpstr>
      <vt:lpstr>Wingdings</vt:lpstr>
      <vt:lpstr>等线</vt:lpstr>
      <vt:lpstr>5_以客户为中心</vt:lpstr>
      <vt:lpstr>14_主题1</vt:lpstr>
      <vt:lpstr>17_主题1</vt:lpstr>
      <vt:lpstr>JVET-M0468 Non CE: Hadamard transform domain filter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LUT details</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better connected world</dc:title>
  <dc:creator>z00164042</dc:creator>
  <cp:lastModifiedBy>JVET-M0468</cp:lastModifiedBy>
  <cp:revision>1184</cp:revision>
  <dcterms:created xsi:type="dcterms:W3CDTF">2014-12-10T06:05:08Z</dcterms:created>
  <dcterms:modified xsi:type="dcterms:W3CDTF">2019-01-11T22:53:13Z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new_ms_pID_72543">
    <vt:lpwstr>(3)D6gnMPtiRUoiv7TQ6beWoFubAI7FrBJYzPENz0TJC9tAkcoZUoM/CYbFiPqvmA29dNnQFZX9
/G/Rt3ob3ctuGj52Ljf4GJ4M0I8PzvXhT4oyPjchV4M7AANBNfAdLwhC+0aPtBMjN/bvP0Qt
1fmLMkXGoPASDG3HwSWUG6NdushbaVfP+brGb/TYKfUZoesHgL7wZywLOzi3UZyiYf93Tq8t
axvBVjWo/6DnaTS1xV</vt:lpwstr>
  </property>
  <property fmtid="{D5CDD505-2E9C-101B-9397-08002B2CF9AE}" pid="7" name="_new_ms_pID_725431">
    <vt:lpwstr>Kjf+ugc5LSQMgv19imP3HJkYQpXOguN2x+KsYybauYWSLjrZRON7hR
KXRWIpM+ZH6PeHISAnlVIRPZuNDpZ+1EKqGUOHAaECsPwkyFLCj6sTjSYx3f4SXrYcOS1RqC
NmYeVQS+Pb7f+XnTqVpao51FhHh9UvK5fy6RRIf5/I4K75l1LNTxxD+DBKB0mzrDzM628LWD
gxVWjhsHfW5Bk/LnT88eTvAxlQWazCUBpCOL</vt:lpwstr>
  </property>
  <property fmtid="{D5CDD505-2E9C-101B-9397-08002B2CF9AE}" pid="8" name="_new_ms_pID_725432">
    <vt:lpwstr>0qkkE4w/JU6q+khuobzT7KZp8K0stBA0dU6H
rWYOLdsmXaUDEGD+qgThMuE6w3k9FSuXcfp2fli6sCBSBJO7mQxZh9PQlQneIzX5m36pUYGd
WaTJVOnK2NTd54jo93yj0r7u34SDEEwrZDBFltJKgjJFgzcNtXU8CMjND14E5UOEMSfpAnl+
Sb7KhG4HAj3rhQ==</vt:lpwstr>
  </property>
  <property fmtid="{D5CDD505-2E9C-101B-9397-08002B2CF9AE}" pid="9" name="_2015_ms_pID_725343">
    <vt:lpwstr>(3)pvVZnVTgLOhibAV0G3x0qFm1X+590+qwTxZmZDu34qo+PpkxfxPNRCfryXa1Qyg4ejZLjT9t
ox1Am8oh9jHEsRS4wOZBiGxkPpSOIm1byvvcH/JjWLm6KC+fySFnHy2U5DXEfPR1biSp4jdq
RsEBISFslDPG0bITpsE5Owl4nY9uUypI/3nkZ2nnONOAbvkrSiRWDKUlYnAQrauD52CuJJn1
6kgFPABf65rma7iVjc</vt:lpwstr>
  </property>
  <property fmtid="{D5CDD505-2E9C-101B-9397-08002B2CF9AE}" pid="10" name="_2015_ms_pID_7253431">
    <vt:lpwstr>ClPq46gihbPI+4dEFwq4okHWsezcK4GrPJLrSEkoYI9BsUArEljaYY
erRDzlNvd8t+Gtw0DLlZ3MEQbPaD/uB+JUiPBx0EmM/1XGkL2onpsLvFvEIgWiRaWdnd2wTC
adXfYNtE0wopRlGhiKbhObhxj4CK9BwCmLn8izN8S6ARy6P+kCW8FEY7vSoDFBIV3dXi1mgc
3+JEh9xlR8BmKIogD6bY2ba64IzNYDtOiru5</vt:lpwstr>
  </property>
  <property fmtid="{D5CDD505-2E9C-101B-9397-08002B2CF9AE}" pid="11" name="_2015_ms_pID_7253432">
    <vt:lpwstr>rA==</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1505357176</vt:lpwstr>
  </property>
</Properties>
</file>