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2" r:id="rId3"/>
    <p:sldId id="278" r:id="rId4"/>
    <p:sldId id="280" r:id="rId5"/>
    <p:sldId id="279" r:id="rId6"/>
    <p:sldId id="273" r:id="rId7"/>
    <p:sldId id="277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1622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2019/1/10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CA" b="1" dirty="0"/>
              <a:t>CE2-related: Combination of CE2.2.3.d and affine inheritance from motion data line buffer</a:t>
            </a:r>
            <a:br>
              <a:rPr lang="en-US" b="1" dirty="0"/>
            </a:br>
            <a:r>
              <a:rPr lang="en-US" dirty="0"/>
              <a:t>JVET-L0432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u="sng" dirty="0"/>
              <a:t>G. Li</a:t>
            </a:r>
            <a:r>
              <a:rPr lang="en-US" dirty="0"/>
              <a:t>, X. Xu, X. Li, S. Liu (Tencent)</a:t>
            </a:r>
          </a:p>
          <a:p>
            <a:r>
              <a:rPr lang="en-US" dirty="0"/>
              <a:t>J. Zhao, S. Kim (LG Electronics)</a:t>
            </a:r>
          </a:p>
          <a:p>
            <a:pPr>
              <a:defRPr/>
            </a:pPr>
            <a:r>
              <a:rPr lang="en-US" dirty="0"/>
              <a:t>2019</a:t>
            </a:r>
            <a:r>
              <a:rPr lang="en-US" altLang="zh-CN" dirty="0"/>
              <a:t>/01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4EE133-0A1B-4D8A-BE46-10A534FA75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5894784"/>
            <a:ext cx="2201334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CA" dirty="0"/>
              <a:t>CE2.2.3.d replaces affine inheritance from spatial candidate with inheritance from affine HMVP</a:t>
            </a:r>
          </a:p>
          <a:p>
            <a:r>
              <a:rPr lang="en-CA" dirty="0"/>
              <a:t>As HMVP buffer is reset for each CTU row, the affine motion information above the current CTU will not be used</a:t>
            </a:r>
          </a:p>
          <a:p>
            <a:r>
              <a:rPr lang="en-CA" dirty="0"/>
              <a:t>keeping original method of affine model inheritance from motion data line buffer at CTU top boundary, as in VTM-3.0</a:t>
            </a:r>
            <a:endParaRPr lang="en-US" sz="2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042B0-DD9E-46A2-A185-7B62F6ACC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B78324-D3C7-4014-8AE9-E8B273B38C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current CU is at CTU top boundary</a:t>
            </a:r>
          </a:p>
          <a:p>
            <a:pPr lvl="1"/>
            <a:r>
              <a:rPr lang="en-US" dirty="0"/>
              <a:t>1 inheritance from above candidate is derived from the MV line buffer as in current VTM-3.0</a:t>
            </a:r>
          </a:p>
          <a:p>
            <a:pPr lvl="1"/>
            <a:r>
              <a:rPr lang="en-US" dirty="0"/>
              <a:t>1 inheritance is from affine HMVP buffer</a:t>
            </a:r>
          </a:p>
          <a:p>
            <a:r>
              <a:rPr lang="en-US" dirty="0"/>
              <a:t>For other CUs</a:t>
            </a:r>
          </a:p>
          <a:p>
            <a:pPr lvl="1"/>
            <a:r>
              <a:rPr lang="en-US" dirty="0"/>
              <a:t>2 inheritances from affine HMVP buffer (as in CE2.2.3.d)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5103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19818-85BA-4AAB-92EC-261B694DA8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Info. Stored for Affine Inheritance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0855A5-1AEC-495E-B724-FDE4DD2286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 hangingPunct="1"/>
            <a:r>
              <a:rPr lang="en-CA" dirty="0"/>
              <a:t>3 Affine CPMVs for 2 Lists		(36 bits * 2 * 3)</a:t>
            </a:r>
            <a:endParaRPr lang="en-US" dirty="0"/>
          </a:p>
          <a:p>
            <a:pPr lvl="0" fontAlgn="auto" hangingPunct="1"/>
            <a:r>
              <a:rPr lang="en-CA" dirty="0"/>
              <a:t>Reference Index			(4 bits * 2)</a:t>
            </a:r>
            <a:endParaRPr lang="en-US" dirty="0"/>
          </a:p>
          <a:p>
            <a:pPr lvl="0" fontAlgn="auto" hangingPunct="1"/>
            <a:r>
              <a:rPr lang="en-CA" dirty="0"/>
              <a:t>Inter direction				(2 bits)</a:t>
            </a:r>
            <a:endParaRPr lang="en-US" dirty="0"/>
          </a:p>
          <a:p>
            <a:pPr lvl="0" fontAlgn="auto" hangingPunct="1"/>
            <a:r>
              <a:rPr lang="en-CA" dirty="0"/>
              <a:t>Affine type 				(1 bit)</a:t>
            </a:r>
            <a:endParaRPr lang="en-US" dirty="0"/>
          </a:p>
          <a:p>
            <a:pPr lvl="0" fontAlgn="auto" hangingPunct="1"/>
            <a:r>
              <a:rPr lang="en-CA" dirty="0"/>
              <a:t>Position (x, y)				(16 bits * 2)            </a:t>
            </a:r>
            <a:endParaRPr lang="en-US" dirty="0"/>
          </a:p>
          <a:p>
            <a:pPr lvl="0" fontAlgn="auto" hangingPunct="1"/>
            <a:r>
              <a:rPr lang="en-CA" dirty="0"/>
              <a:t>CU Width and height		(5 bits * 2)</a:t>
            </a:r>
            <a:endParaRPr lang="en-US" dirty="0"/>
          </a:p>
          <a:p>
            <a:pPr lvl="0" fontAlgn="auto" hangingPunct="1"/>
            <a:r>
              <a:rPr lang="en-CA" dirty="0"/>
              <a:t>GBI index (optional)			(3 bits)</a:t>
            </a:r>
            <a:endParaRPr lang="en-US" dirty="0"/>
          </a:p>
          <a:p>
            <a:pPr fontAlgn="auto" hangingPunct="1"/>
            <a:r>
              <a:rPr lang="en-CA" dirty="0"/>
              <a:t>Total: 				(272 bits, 34 Bytes)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951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E9885-734C-418E-B260-87E144327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CPMV buffer reduction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368E92-3DA6-447E-9CF3-6561FDFC48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Comparison of local CPMV buffer per CTU</a:t>
            </a:r>
          </a:p>
          <a:p>
            <a:pPr lvl="1"/>
            <a:r>
              <a:rPr lang="en-US" dirty="0"/>
              <a:t>98.0% reduction compared to full buffer</a:t>
            </a:r>
          </a:p>
          <a:p>
            <a:pPr lvl="1"/>
            <a:r>
              <a:rPr lang="en-US" dirty="0"/>
              <a:t>89.6% reduction compared to optimized buffer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F6AC1D0-00CC-4C6D-8141-B09BFE98C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274724"/>
              </p:ext>
            </p:extLst>
          </p:nvPr>
        </p:nvGraphicFramePr>
        <p:xfrm>
          <a:off x="457200" y="3863181"/>
          <a:ext cx="8097249" cy="1158240"/>
        </p:xfrm>
        <a:graphic>
          <a:graphicData uri="http://schemas.openxmlformats.org/drawingml/2006/table">
            <a:tbl>
              <a:tblPr firstRow="1" firstCol="1" bandRow="1"/>
              <a:tblGrid>
                <a:gridCol w="2412892">
                  <a:extLst>
                    <a:ext uri="{9D8B030D-6E8A-4147-A177-3AD203B41FA5}">
                      <a16:colId xmlns:a16="http://schemas.microsoft.com/office/drawing/2014/main" val="789190654"/>
                    </a:ext>
                  </a:extLst>
                </a:gridCol>
                <a:gridCol w="2433914">
                  <a:extLst>
                    <a:ext uri="{9D8B030D-6E8A-4147-A177-3AD203B41FA5}">
                      <a16:colId xmlns:a16="http://schemas.microsoft.com/office/drawing/2014/main" val="2212362604"/>
                    </a:ext>
                  </a:extLst>
                </a:gridCol>
                <a:gridCol w="816529">
                  <a:extLst>
                    <a:ext uri="{9D8B030D-6E8A-4147-A177-3AD203B41FA5}">
                      <a16:colId xmlns:a16="http://schemas.microsoft.com/office/drawing/2014/main" val="3188441471"/>
                    </a:ext>
                  </a:extLst>
                </a:gridCol>
                <a:gridCol w="2433914">
                  <a:extLst>
                    <a:ext uri="{9D8B030D-6E8A-4147-A177-3AD203B41FA5}">
                      <a16:colId xmlns:a16="http://schemas.microsoft.com/office/drawing/2014/main" val="3811407825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</a:p>
                  </a:txBody>
                  <a:tcPr marL="109801" marR="1098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9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Number of Segments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9801" marR="1098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9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Bytes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9801" marR="1098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9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Counted Information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9801" marR="1098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404219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9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Full Buffer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9801" marR="1098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256</a:t>
                      </a:r>
                    </a:p>
                  </a:txBody>
                  <a:tcPr marL="109801" marR="1098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9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8704</a:t>
                      </a:r>
                    </a:p>
                  </a:txBody>
                  <a:tcPr marL="109801" marR="1098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9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CPMV + related info.</a:t>
                      </a:r>
                    </a:p>
                  </a:txBody>
                  <a:tcPr marL="109801" marR="1098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2001871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9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Optimized Buffer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9801" marR="1098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48</a:t>
                      </a:r>
                    </a:p>
                  </a:txBody>
                  <a:tcPr marL="109801" marR="1098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9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1632</a:t>
                      </a:r>
                    </a:p>
                  </a:txBody>
                  <a:tcPr marL="109801" marR="1098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9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CPMV + related info.</a:t>
                      </a:r>
                    </a:p>
                  </a:txBody>
                  <a:tcPr marL="109801" marR="1098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0014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9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Affine HMVP buffer</a:t>
                      </a:r>
                      <a:endParaRPr lang="en-US" sz="1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9801" marR="1098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5</a:t>
                      </a:r>
                    </a:p>
                  </a:txBody>
                  <a:tcPr marL="109801" marR="1098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9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170</a:t>
                      </a:r>
                    </a:p>
                  </a:txBody>
                  <a:tcPr marL="109801" marR="1098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9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CPMV + related info.</a:t>
                      </a:r>
                    </a:p>
                  </a:txBody>
                  <a:tcPr marL="109801" marR="1098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5480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5857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D850B-B65C-4127-A265-25535D958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950EC0-5DE8-49A7-BF95-9EF172AE5DC3}"/>
              </a:ext>
            </a:extLst>
          </p:cNvPr>
          <p:cNvSpPr txBox="1"/>
          <p:nvPr/>
        </p:nvSpPr>
        <p:spPr>
          <a:xfrm>
            <a:off x="471630" y="1201356"/>
            <a:ext cx="7488832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Anchor: VTM-3.0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2</a:t>
            </a:r>
            <a:r>
              <a:rPr lang="en-US" sz="2400" baseline="30000" dirty="0"/>
              <a:t>nd</a:t>
            </a:r>
            <a:r>
              <a:rPr lang="en-US" sz="2400" dirty="0"/>
              <a:t> Reference: CE2.2.3.d</a:t>
            </a:r>
          </a:p>
        </p:txBody>
      </p:sp>
      <p:graphicFrame>
        <p:nvGraphicFramePr>
          <p:cNvPr id="13" name="Content Placeholder 12">
            <a:extLst>
              <a:ext uri="{FF2B5EF4-FFF2-40B4-BE49-F238E27FC236}">
                <a16:creationId xmlns:a16="http://schemas.microsoft.com/office/drawing/2014/main" id="{7BC9C500-9BD3-4C26-805F-F15BD9CD9E5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9381986"/>
              </p:ext>
            </p:extLst>
          </p:nvPr>
        </p:nvGraphicFramePr>
        <p:xfrm>
          <a:off x="1160365" y="1649100"/>
          <a:ext cx="6823270" cy="2067932"/>
        </p:xfrm>
        <a:graphic>
          <a:graphicData uri="http://schemas.openxmlformats.org/drawingml/2006/table">
            <a:tbl>
              <a:tblPr firstRow="1" firstCol="1" bandRow="1"/>
              <a:tblGrid>
                <a:gridCol w="667580">
                  <a:extLst>
                    <a:ext uri="{9D8B030D-6E8A-4147-A177-3AD203B41FA5}">
                      <a16:colId xmlns:a16="http://schemas.microsoft.com/office/drawing/2014/main" val="3790087484"/>
                    </a:ext>
                  </a:extLst>
                </a:gridCol>
                <a:gridCol w="615569">
                  <a:extLst>
                    <a:ext uri="{9D8B030D-6E8A-4147-A177-3AD203B41FA5}">
                      <a16:colId xmlns:a16="http://schemas.microsoft.com/office/drawing/2014/main" val="1255610909"/>
                    </a:ext>
                  </a:extLst>
                </a:gridCol>
                <a:gridCol w="615569">
                  <a:extLst>
                    <a:ext uri="{9D8B030D-6E8A-4147-A177-3AD203B41FA5}">
                      <a16:colId xmlns:a16="http://schemas.microsoft.com/office/drawing/2014/main" val="1430139286"/>
                    </a:ext>
                  </a:extLst>
                </a:gridCol>
                <a:gridCol w="615569">
                  <a:extLst>
                    <a:ext uri="{9D8B030D-6E8A-4147-A177-3AD203B41FA5}">
                      <a16:colId xmlns:a16="http://schemas.microsoft.com/office/drawing/2014/main" val="3011261646"/>
                    </a:ext>
                  </a:extLst>
                </a:gridCol>
                <a:gridCol w="615569">
                  <a:extLst>
                    <a:ext uri="{9D8B030D-6E8A-4147-A177-3AD203B41FA5}">
                      <a16:colId xmlns:a16="http://schemas.microsoft.com/office/drawing/2014/main" val="3461137247"/>
                    </a:ext>
                  </a:extLst>
                </a:gridCol>
                <a:gridCol w="615569">
                  <a:extLst>
                    <a:ext uri="{9D8B030D-6E8A-4147-A177-3AD203B41FA5}">
                      <a16:colId xmlns:a16="http://schemas.microsoft.com/office/drawing/2014/main" val="814460806"/>
                    </a:ext>
                  </a:extLst>
                </a:gridCol>
                <a:gridCol w="615569">
                  <a:extLst>
                    <a:ext uri="{9D8B030D-6E8A-4147-A177-3AD203B41FA5}">
                      <a16:colId xmlns:a16="http://schemas.microsoft.com/office/drawing/2014/main" val="1593343928"/>
                    </a:ext>
                  </a:extLst>
                </a:gridCol>
                <a:gridCol w="615569">
                  <a:extLst>
                    <a:ext uri="{9D8B030D-6E8A-4147-A177-3AD203B41FA5}">
                      <a16:colId xmlns:a16="http://schemas.microsoft.com/office/drawing/2014/main" val="865475402"/>
                    </a:ext>
                  </a:extLst>
                </a:gridCol>
                <a:gridCol w="615569">
                  <a:extLst>
                    <a:ext uri="{9D8B030D-6E8A-4147-A177-3AD203B41FA5}">
                      <a16:colId xmlns:a16="http://schemas.microsoft.com/office/drawing/2014/main" val="3381534705"/>
                    </a:ext>
                  </a:extLst>
                </a:gridCol>
                <a:gridCol w="615569">
                  <a:extLst>
                    <a:ext uri="{9D8B030D-6E8A-4147-A177-3AD203B41FA5}">
                      <a16:colId xmlns:a16="http://schemas.microsoft.com/office/drawing/2014/main" val="3682205293"/>
                    </a:ext>
                  </a:extLst>
                </a:gridCol>
                <a:gridCol w="615569">
                  <a:extLst>
                    <a:ext uri="{9D8B030D-6E8A-4147-A177-3AD203B41FA5}">
                      <a16:colId xmlns:a16="http://schemas.microsoft.com/office/drawing/2014/main" val="1216337924"/>
                    </a:ext>
                  </a:extLst>
                </a:gridCol>
              </a:tblGrid>
              <a:tr h="169007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Low delay B 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5612075"/>
                  </a:ext>
                </a:extLst>
              </a:tr>
              <a:tr h="140839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150614"/>
                  </a:ext>
                </a:extLst>
              </a:tr>
              <a:tr h="2475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8634297"/>
                  </a:ext>
                </a:extLst>
              </a:tr>
              <a:tr h="1650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7537128"/>
                  </a:ext>
                </a:extLst>
              </a:tr>
              <a:tr h="2475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3097509"/>
                  </a:ext>
                </a:extLst>
              </a:tr>
              <a:tr h="1650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021747"/>
                  </a:ext>
                </a:extLst>
              </a:tr>
              <a:tr h="2475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9354652"/>
                  </a:ext>
                </a:extLst>
              </a:tr>
              <a:tr h="2475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3509317"/>
                  </a:ext>
                </a:extLst>
              </a:tr>
              <a:tr h="16501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146890"/>
                  </a:ext>
                </a:extLst>
              </a:tr>
              <a:tr h="2475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585114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50CC41C7-0BE3-483C-9DBF-F89E7A772F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11006"/>
              </p:ext>
            </p:extLst>
          </p:nvPr>
        </p:nvGraphicFramePr>
        <p:xfrm>
          <a:off x="1165873" y="4246192"/>
          <a:ext cx="6823269" cy="2207144"/>
        </p:xfrm>
        <a:graphic>
          <a:graphicData uri="http://schemas.openxmlformats.org/drawingml/2006/table">
            <a:tbl>
              <a:tblPr firstRow="1" firstCol="1" bandRow="1"/>
              <a:tblGrid>
                <a:gridCol w="667579">
                  <a:extLst>
                    <a:ext uri="{9D8B030D-6E8A-4147-A177-3AD203B41FA5}">
                      <a16:colId xmlns:a16="http://schemas.microsoft.com/office/drawing/2014/main" val="1787271921"/>
                    </a:ext>
                  </a:extLst>
                </a:gridCol>
                <a:gridCol w="615569">
                  <a:extLst>
                    <a:ext uri="{9D8B030D-6E8A-4147-A177-3AD203B41FA5}">
                      <a16:colId xmlns:a16="http://schemas.microsoft.com/office/drawing/2014/main" val="2604640777"/>
                    </a:ext>
                  </a:extLst>
                </a:gridCol>
                <a:gridCol w="615569">
                  <a:extLst>
                    <a:ext uri="{9D8B030D-6E8A-4147-A177-3AD203B41FA5}">
                      <a16:colId xmlns:a16="http://schemas.microsoft.com/office/drawing/2014/main" val="2390764132"/>
                    </a:ext>
                  </a:extLst>
                </a:gridCol>
                <a:gridCol w="615569">
                  <a:extLst>
                    <a:ext uri="{9D8B030D-6E8A-4147-A177-3AD203B41FA5}">
                      <a16:colId xmlns:a16="http://schemas.microsoft.com/office/drawing/2014/main" val="304565622"/>
                    </a:ext>
                  </a:extLst>
                </a:gridCol>
                <a:gridCol w="615569">
                  <a:extLst>
                    <a:ext uri="{9D8B030D-6E8A-4147-A177-3AD203B41FA5}">
                      <a16:colId xmlns:a16="http://schemas.microsoft.com/office/drawing/2014/main" val="2115309110"/>
                    </a:ext>
                  </a:extLst>
                </a:gridCol>
                <a:gridCol w="615569">
                  <a:extLst>
                    <a:ext uri="{9D8B030D-6E8A-4147-A177-3AD203B41FA5}">
                      <a16:colId xmlns:a16="http://schemas.microsoft.com/office/drawing/2014/main" val="1438565530"/>
                    </a:ext>
                  </a:extLst>
                </a:gridCol>
                <a:gridCol w="615569">
                  <a:extLst>
                    <a:ext uri="{9D8B030D-6E8A-4147-A177-3AD203B41FA5}">
                      <a16:colId xmlns:a16="http://schemas.microsoft.com/office/drawing/2014/main" val="2588393180"/>
                    </a:ext>
                  </a:extLst>
                </a:gridCol>
                <a:gridCol w="615569">
                  <a:extLst>
                    <a:ext uri="{9D8B030D-6E8A-4147-A177-3AD203B41FA5}">
                      <a16:colId xmlns:a16="http://schemas.microsoft.com/office/drawing/2014/main" val="1803970700"/>
                    </a:ext>
                  </a:extLst>
                </a:gridCol>
                <a:gridCol w="615569">
                  <a:extLst>
                    <a:ext uri="{9D8B030D-6E8A-4147-A177-3AD203B41FA5}">
                      <a16:colId xmlns:a16="http://schemas.microsoft.com/office/drawing/2014/main" val="1632058618"/>
                    </a:ext>
                  </a:extLst>
                </a:gridCol>
                <a:gridCol w="615569">
                  <a:extLst>
                    <a:ext uri="{9D8B030D-6E8A-4147-A177-3AD203B41FA5}">
                      <a16:colId xmlns:a16="http://schemas.microsoft.com/office/drawing/2014/main" val="371877301"/>
                    </a:ext>
                  </a:extLst>
                </a:gridCol>
                <a:gridCol w="615569">
                  <a:extLst>
                    <a:ext uri="{9D8B030D-6E8A-4147-A177-3AD203B41FA5}">
                      <a16:colId xmlns:a16="http://schemas.microsoft.com/office/drawing/2014/main" val="677045363"/>
                    </a:ext>
                  </a:extLst>
                </a:gridCol>
              </a:tblGrid>
              <a:tr h="10399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Low delay B 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821633"/>
                  </a:ext>
                </a:extLst>
              </a:tr>
              <a:tr h="92077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8590161"/>
                  </a:ext>
                </a:extLst>
              </a:tr>
              <a:tr h="23398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5092404"/>
                  </a:ext>
                </a:extLst>
              </a:tr>
              <a:tr h="23398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1778940"/>
                  </a:ext>
                </a:extLst>
              </a:tr>
              <a:tr h="23398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568012"/>
                  </a:ext>
                </a:extLst>
              </a:tr>
              <a:tr h="23398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428757"/>
                  </a:ext>
                </a:extLst>
              </a:tr>
              <a:tr h="23398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1090095"/>
                  </a:ext>
                </a:extLst>
              </a:tr>
              <a:tr h="23398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746465"/>
                  </a:ext>
                </a:extLst>
              </a:tr>
              <a:tr h="23398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0.36%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1362872"/>
                  </a:ext>
                </a:extLst>
              </a:tr>
              <a:tr h="23398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19099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6087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The proposed combination of affine model inheritance from affine HMVP and motion data line buffer</a:t>
            </a:r>
          </a:p>
          <a:p>
            <a:pPr lvl="1"/>
            <a:r>
              <a:rPr lang="en-CA" dirty="0"/>
              <a:t>keeps the low memory requirement</a:t>
            </a:r>
          </a:p>
          <a:p>
            <a:pPr lvl="1"/>
            <a:r>
              <a:rPr lang="en-CA" dirty="0"/>
              <a:t>improves coding performance on top of CE2.2.3.d</a:t>
            </a:r>
          </a:p>
          <a:p>
            <a:r>
              <a:rPr lang="en-CA" dirty="0"/>
              <a:t>It is proposed to adopt the proposed method into VVC 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9C2229-0EA0-4D85-B362-B9B70DB74C4A}"/>
              </a:ext>
            </a:extLst>
          </p:cNvPr>
          <p:cNvSpPr txBox="1"/>
          <p:nvPr/>
        </p:nvSpPr>
        <p:spPr>
          <a:xfrm>
            <a:off x="1223628" y="5847060"/>
            <a:ext cx="669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Many thanks to Samsung for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11991</TotalTime>
  <Words>625</Words>
  <Application>Microsoft Office PowerPoint</Application>
  <PresentationFormat>On-screen Show (4:3)</PresentationFormat>
  <Paragraphs>260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宋体</vt:lpstr>
      <vt:lpstr>等线</vt:lpstr>
      <vt:lpstr>Arial</vt:lpstr>
      <vt:lpstr>Calibri</vt:lpstr>
      <vt:lpstr>Times New Roman</vt:lpstr>
      <vt:lpstr>Office 主题</vt:lpstr>
      <vt:lpstr>CE2-related: Combination of CE2.2.3.d and affine inheritance from motion data line buffer JVET-L0432</vt:lpstr>
      <vt:lpstr>Introduction</vt:lpstr>
      <vt:lpstr>Proposed Method</vt:lpstr>
      <vt:lpstr>Info. Stored for Affine Inheritance</vt:lpstr>
      <vt:lpstr>CPMV buffer reduction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guichunli(GuichunLi)</cp:lastModifiedBy>
  <cp:revision>225</cp:revision>
  <dcterms:created xsi:type="dcterms:W3CDTF">2010-10-25T03:40:34Z</dcterms:created>
  <dcterms:modified xsi:type="dcterms:W3CDTF">2019-01-10T23:49:05Z</dcterms:modified>
</cp:coreProperties>
</file>