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8" r:id="rId1"/>
    <p:sldMasterId id="2147483825" r:id="rId2"/>
    <p:sldMasterId id="2147483813" r:id="rId3"/>
  </p:sldMasterIdLst>
  <p:notesMasterIdLst>
    <p:notesMasterId r:id="rId22"/>
  </p:notesMasterIdLst>
  <p:handoutMasterIdLst>
    <p:handoutMasterId r:id="rId23"/>
  </p:handoutMasterIdLst>
  <p:sldIdLst>
    <p:sldId id="527" r:id="rId4"/>
    <p:sldId id="551" r:id="rId5"/>
    <p:sldId id="553" r:id="rId6"/>
    <p:sldId id="544" r:id="rId7"/>
    <p:sldId id="550" r:id="rId8"/>
    <p:sldId id="546" r:id="rId9"/>
    <p:sldId id="549" r:id="rId10"/>
    <p:sldId id="555" r:id="rId11"/>
    <p:sldId id="556" r:id="rId12"/>
    <p:sldId id="554" r:id="rId13"/>
    <p:sldId id="545" r:id="rId14"/>
    <p:sldId id="530" r:id="rId15"/>
    <p:sldId id="557" r:id="rId16"/>
    <p:sldId id="558" r:id="rId17"/>
    <p:sldId id="559" r:id="rId18"/>
    <p:sldId id="560" r:id="rId19"/>
    <p:sldId id="561" r:id="rId20"/>
    <p:sldId id="562" r:id="rId21"/>
  </p:sldIdLst>
  <p:sldSz cx="9144000" cy="5143500" type="screen16x9"/>
  <p:notesSz cx="6735763" cy="98694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324">
          <p15:clr>
            <a:srgbClr val="A4A3A4"/>
          </p15:clr>
        </p15:guide>
        <p15:guide id="2" pos="331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8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003892"/>
    <a:srgbClr val="EAEAEA"/>
    <a:srgbClr val="1F419B"/>
    <a:srgbClr val="002664"/>
    <a:srgbClr val="BC45C7"/>
    <a:srgbClr val="010000"/>
    <a:srgbClr val="670825"/>
    <a:srgbClr val="1A286E"/>
    <a:srgbClr val="FAC8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22" autoAdjust="0"/>
    <p:restoredTop sz="94649" autoAdjust="0"/>
  </p:normalViewPr>
  <p:slideViewPr>
    <p:cSldViewPr snapToGrid="0">
      <p:cViewPr varScale="1">
        <p:scale>
          <a:sx n="127" d="100"/>
          <a:sy n="127" d="100"/>
        </p:scale>
        <p:origin x="-258" y="-84"/>
      </p:cViewPr>
      <p:guideLst>
        <p:guide orient="horz" pos="1324"/>
        <p:guide pos="33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792" y="114"/>
      </p:cViewPr>
      <p:guideLst>
        <p:guide orient="horz" pos="3108"/>
        <p:guide pos="212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9B5A3B0-999B-453D-9533-66D63A8CA24F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653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8" y="739775"/>
            <a:ext cx="65801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7888"/>
            <a:ext cx="5389563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3B93365-BD4E-4A3B-AD3D-2607680E9C7E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04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119004"/>
            <a:ext cx="8534400" cy="447675"/>
          </a:xfrm>
          <a:prstGeom prst="rect">
            <a:avLst/>
          </a:prstGeom>
        </p:spPr>
        <p:txBody>
          <a:bodyPr/>
          <a:lstStyle>
            <a:lvl1pPr>
              <a:defRPr b="1"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1" y="890588"/>
            <a:ext cx="8594725" cy="36885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1639" y="52388"/>
            <a:ext cx="2147887" cy="4526756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52388"/>
            <a:ext cx="6294438" cy="45267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1670" y="1324951"/>
            <a:ext cx="4790661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311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943" y="1370013"/>
            <a:ext cx="7886700" cy="3262312"/>
          </a:xfrm>
          <a:prstGeom prst="rect">
            <a:avLst/>
          </a:prstGeom>
        </p:spPr>
        <p:txBody>
          <a:bodyPr/>
          <a:lstStyle>
            <a:lvl1pPr>
              <a:defRPr>
                <a:latin typeface="Frutiger LT Std 45 Light" panose="020B0402020204020204" pitchFamily="34" charset="0"/>
              </a:defRPr>
            </a:lvl1pPr>
            <a:lvl2pPr>
              <a:defRPr>
                <a:latin typeface="Frutiger LT Std 45 Light" panose="020B0402020204020204" pitchFamily="34" charset="0"/>
              </a:defRPr>
            </a:lvl2pPr>
            <a:lvl3pPr>
              <a:defRPr>
                <a:latin typeface="Frutiger LT Std 45 Light" panose="020B0402020204020204" pitchFamily="34" charset="0"/>
              </a:defRPr>
            </a:lvl3pPr>
            <a:lvl4pPr>
              <a:defRPr>
                <a:latin typeface="Frutiger LT Std 45 Light" panose="020B0402020204020204" pitchFamily="34" charset="0"/>
              </a:defRPr>
            </a:lvl4pPr>
            <a:lvl5pPr>
              <a:defRPr>
                <a:latin typeface="Frutiger LT Std 45 Light" panose="020B04020202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50300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4270" y="1818463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74197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203" y="1550545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87 ExtraBlk Cn" panose="020B09060305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6125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30087" y="1749021"/>
            <a:ext cx="7865165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888018" y="1148316"/>
            <a:ext cx="5111750" cy="3446307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754" y="2759370"/>
            <a:ext cx="7772400" cy="1022350"/>
          </a:xfrm>
          <a:prstGeom prst="rect">
            <a:avLst/>
          </a:prstGeo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754" y="1633833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10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6" y="177290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latin typeface="Frutiger LT Std 45 Light" panose="020B0402020204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1" y="890588"/>
            <a:ext cx="4221163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890588"/>
            <a:ext cx="4221162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0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6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3.jpg"/><Relationship Id="rId4" Type="http://schemas.openxmlformats.org/officeDocument/2006/relationships/slideLayout" Target="../slideLayouts/slideLayout19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1" r:id="rId2"/>
    <p:sldLayoutId id="2147483810" r:id="rId3"/>
    <p:sldLayoutId id="2147483809" r:id="rId4"/>
    <p:sldLayoutId id="2147483808" r:id="rId5"/>
    <p:sldLayoutId id="2147483807" r:id="rId6"/>
    <p:sldLayoutId id="2147483806" r:id="rId7"/>
    <p:sldLayoutId id="2147483805" r:id="rId8"/>
    <p:sldLayoutId id="2147483804" r:id="rId9"/>
    <p:sldLayoutId id="2147483803" r:id="rId10"/>
    <p:sldLayoutId id="214748380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9pPr>
    </p:titleStyle>
    <p:bodyStyle>
      <a:lvl1pPr marL="355600" indent="-355600" algn="l" rtl="0" eaLnBrk="0" fontAlgn="base" hangingPunct="0">
        <a:spcBef>
          <a:spcPct val="40000"/>
        </a:spcBef>
        <a:spcAft>
          <a:spcPct val="0"/>
        </a:spcAft>
        <a:buClr>
          <a:srgbClr val="002664"/>
        </a:buClr>
        <a:buSzPct val="120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34963" algn="l" rtl="0" eaLnBrk="0" fontAlgn="base" hangingPunct="0">
        <a:spcBef>
          <a:spcPct val="25000"/>
        </a:spcBef>
        <a:spcAft>
          <a:spcPct val="0"/>
        </a:spcAft>
        <a:buClr>
          <a:srgbClr val="002664"/>
        </a:buClr>
        <a:buSzPct val="11000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023938" indent="-330200" algn="l" rtl="0" eaLnBrk="0" fontAlgn="base" hangingPunct="0">
        <a:spcBef>
          <a:spcPct val="15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377950" indent="-352425" algn="l" rtl="0" eaLnBrk="0" fontAlgn="base" hangingPunct="0">
        <a:spcBef>
          <a:spcPct val="10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3495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8067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32639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7211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41783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2419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3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2" r:id="rId8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669" y="1168535"/>
            <a:ext cx="6264041" cy="1332109"/>
          </a:xfrm>
        </p:spPr>
        <p:txBody>
          <a:bodyPr/>
          <a:lstStyle/>
          <a:p>
            <a:r>
              <a:rPr lang="en-US" dirty="0" smtClean="0"/>
              <a:t>JVET-M0387</a:t>
            </a:r>
            <a:br>
              <a:rPr lang="en-US" dirty="0" smtClean="0"/>
            </a:br>
            <a:r>
              <a:rPr lang="en-US" dirty="0"/>
              <a:t>AHG14: Updates on Intra Refresh Proposal	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7479323" y="3900387"/>
            <a:ext cx="16009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Jean-Marc Thiesse</a:t>
            </a:r>
          </a:p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Didier </a:t>
            </a:r>
            <a:r>
              <a:rPr lang="fr-FR" sz="1400" dirty="0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Nicholson</a:t>
            </a:r>
          </a:p>
          <a:p>
            <a:r>
              <a:rPr lang="fr-FR" sz="1400" dirty="0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David </a:t>
            </a:r>
            <a:r>
              <a:rPr lang="fr-FR" sz="1400" dirty="0" err="1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Gommelet</a:t>
            </a:r>
            <a:endParaRPr lang="fr-FR" sz="14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561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712777"/>
            <a:ext cx="8063023" cy="2697209"/>
          </a:xfrm>
        </p:spPr>
        <p:txBody>
          <a:bodyPr/>
          <a:lstStyle/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 smtClean="0"/>
          </a:p>
          <a:p>
            <a:pPr>
              <a:buFont typeface="Symbol"/>
              <a:buChar char="Þ"/>
            </a:pPr>
            <a:r>
              <a:rPr lang="fr-FR" dirty="0" smtClean="0"/>
              <a:t> </a:t>
            </a:r>
            <a:r>
              <a:rPr lang="fr-FR" dirty="0" err="1" smtClean="0"/>
              <a:t>Promising</a:t>
            </a:r>
            <a:r>
              <a:rPr lang="fr-FR" dirty="0" smtClean="0"/>
              <a:t> </a:t>
            </a:r>
            <a:r>
              <a:rPr lang="fr-FR" dirty="0" err="1" smtClean="0"/>
              <a:t>improvement</a:t>
            </a:r>
            <a:r>
              <a:rPr lang="fr-FR" dirty="0" smtClean="0"/>
              <a:t>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Normative Intra Refresh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JVET-M0387</a:t>
            </a:r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818880"/>
              </p:ext>
            </p:extLst>
          </p:nvPr>
        </p:nvGraphicFramePr>
        <p:xfrm>
          <a:off x="1862101" y="1219711"/>
          <a:ext cx="5932783" cy="2460373"/>
        </p:xfrm>
        <a:graphic>
          <a:graphicData uri="http://schemas.openxmlformats.org/drawingml/2006/table">
            <a:tbl>
              <a:tblPr firstRow="1" firstCol="1" bandRow="1"/>
              <a:tblGrid>
                <a:gridCol w="1100403"/>
                <a:gridCol w="711236"/>
                <a:gridCol w="711236"/>
                <a:gridCol w="1973345"/>
                <a:gridCol w="725327"/>
                <a:gridCol w="711236"/>
              </a:tblGrid>
              <a:tr h="338067">
                <a:tc>
                  <a:txBody>
                    <a:bodyPr/>
                    <a:lstStyle/>
                    <a:p>
                      <a:endParaRPr lang="fr-FR" sz="12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Low </a:t>
                      </a: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delay B Normative Intra Refresh Main10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25378">
                <a:tc>
                  <a:txBody>
                    <a:bodyPr/>
                    <a:lstStyle/>
                    <a:p>
                      <a:endParaRPr lang="fr-FR" sz="12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</a:t>
                      </a: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Low delay B </a:t>
                      </a:r>
                      <a:r>
                        <a:rPr lang="en-US" sz="1100" b="1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</a:t>
                      </a: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-only Intra Refresh VTM3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25378">
                <a:tc>
                  <a:txBody>
                    <a:bodyPr/>
                    <a:lstStyle/>
                    <a:p>
                      <a:endParaRPr lang="fr-FR" sz="12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9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53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2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659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effectLst/>
                          <a:latin typeface="Arial"/>
                          <a:ea typeface="Times New Roman"/>
                        </a:rPr>
                        <a:t>-4.01%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effectLst/>
                          <a:latin typeface="Arial"/>
                          <a:ea typeface="Times New Roman"/>
                        </a:rPr>
                        <a:t>-7.00%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effectLst/>
                          <a:latin typeface="Arial"/>
                          <a:ea typeface="Times New Roman"/>
                        </a:rPr>
                        <a:t>-8.82%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88%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659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effectLst/>
                          <a:latin typeface="Arial"/>
                          <a:ea typeface="Times New Roman"/>
                        </a:rPr>
                        <a:t>-5.12%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effectLst/>
                          <a:latin typeface="Arial"/>
                          <a:ea typeface="Times New Roman"/>
                        </a:rPr>
                        <a:t>-8.00%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effectLst/>
                          <a:latin typeface="Arial"/>
                          <a:ea typeface="Times New Roman"/>
                        </a:rPr>
                        <a:t>-9.01%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110%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659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effectLst/>
                          <a:latin typeface="Arial"/>
                          <a:ea typeface="Times New Roman"/>
                        </a:rPr>
                        <a:t>-6.59%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effectLst/>
                          <a:latin typeface="Arial"/>
                          <a:ea typeface="Times New Roman"/>
                        </a:rPr>
                        <a:t>-7.69%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effectLst/>
                          <a:latin typeface="Arial"/>
                          <a:ea typeface="Times New Roman"/>
                        </a:rPr>
                        <a:t>-9.05%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106%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9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effectLst/>
                          <a:latin typeface="Arial"/>
                          <a:ea typeface="Times New Roman"/>
                        </a:rPr>
                        <a:t>-5.02%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effectLst/>
                          <a:latin typeface="Arial"/>
                          <a:ea typeface="Times New Roman"/>
                        </a:rPr>
                        <a:t>-7.51%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effectLst/>
                          <a:latin typeface="Arial"/>
                          <a:ea typeface="Times New Roman"/>
                        </a:rPr>
                        <a:t>-8.94%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9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effectLst/>
                          <a:latin typeface="Arial"/>
                          <a:ea typeface="Times New Roman"/>
                        </a:rPr>
                        <a:t>-5.18%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effectLst/>
                          <a:latin typeface="Arial"/>
                          <a:ea typeface="Times New Roman"/>
                        </a:rPr>
                        <a:t>-7.74%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effectLst/>
                          <a:latin typeface="Arial"/>
                          <a:ea typeface="Times New Roman"/>
                        </a:rPr>
                        <a:t>-8.50%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108%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659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effectLst/>
                          <a:latin typeface="Arial"/>
                          <a:ea typeface="Times New Roman"/>
                        </a:rPr>
                        <a:t>-8.03%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effectLst/>
                          <a:latin typeface="Arial"/>
                          <a:ea typeface="Times New Roman"/>
                        </a:rPr>
                        <a:t>-10.09%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effectLst/>
                          <a:latin typeface="Arial"/>
                          <a:ea typeface="Times New Roman"/>
                        </a:rPr>
                        <a:t>-10.93%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79%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50422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912210" cy="3945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The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implementation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of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both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encoder-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and normative Intra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have been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updated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for VTM3 and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shared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on AHG14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Gitlab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Associated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t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esting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conditions have been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proposed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Performance have been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characterized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Significant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b="1" dirty="0" err="1" smtClean="0">
                <a:latin typeface="Frutiger LT Std 45 Light" panose="020B0402020204020204" pitchFamily="34" charset="0"/>
                <a:cs typeface="+mn-cs"/>
              </a:rPr>
              <a:t>losses</a:t>
            </a:r>
            <a:r>
              <a:rPr lang="fr-FR" sz="1600" b="1" dirty="0" smtClean="0">
                <a:latin typeface="Frutiger LT Std 45 Light" panose="020B0402020204020204" pitchFamily="34" charset="0"/>
                <a:cs typeface="+mn-cs"/>
              </a:rPr>
              <a:t> of </a:t>
            </a:r>
            <a:r>
              <a:rPr lang="fr-FR" sz="1600" b="1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b="1" dirty="0" smtClean="0">
                <a:latin typeface="Frutiger LT Std 45 Light" panose="020B0402020204020204" pitchFamily="34" charset="0"/>
                <a:cs typeface="+mn-cs"/>
              </a:rPr>
              <a:t>21.6% 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in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average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for encoder-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implementation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Normative solution </a:t>
            </a:r>
            <a:r>
              <a:rPr lang="fr-FR" sz="1600" b="1" dirty="0" err="1" smtClean="0">
                <a:latin typeface="Frutiger LT Std 45 Light" panose="020B0402020204020204" pitchFamily="34" charset="0"/>
                <a:cs typeface="+mn-cs"/>
              </a:rPr>
              <a:t>improvement</a:t>
            </a:r>
            <a:r>
              <a:rPr lang="fr-FR" sz="1600" b="1" dirty="0" smtClean="0">
                <a:latin typeface="Frutiger LT Std 45 Light" panose="020B0402020204020204" pitchFamily="34" charset="0"/>
                <a:cs typeface="+mn-cs"/>
              </a:rPr>
              <a:t> of 5%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against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enc-only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.</a:t>
            </a:r>
            <a:endParaRPr lang="fr-FR" sz="1600" dirty="0" smtClean="0">
              <a:latin typeface="Frutiger LT Std 45 Light" panose="020B0402020204020204" pitchFamily="34" charset="0"/>
              <a:cs typeface="+mn-cs"/>
            </a:endParaRPr>
          </a:p>
          <a:p>
            <a:pPr marL="285750" indent="-285750" eaLnBrk="0" hangingPunct="0">
              <a:spcBef>
                <a:spcPct val="40000"/>
              </a:spcBef>
              <a:buClr>
                <a:srgbClr val="002664"/>
              </a:buClr>
              <a:buSzPct val="120000"/>
              <a:buFont typeface="Symbol"/>
              <a:buChar char="Þ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A normative solution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desirable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bring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low-latency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functionnality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with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reduced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loss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on VVC.</a:t>
            </a:r>
          </a:p>
          <a:p>
            <a:pPr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endParaRPr lang="fr-FR" sz="1200" dirty="0" smtClean="0">
              <a:latin typeface="Frutiger LT Std 45 Light" panose="020B0402020204020204" pitchFamily="34" charset="0"/>
              <a:cs typeface="+mn-cs"/>
            </a:endParaRP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b="1" dirty="0" err="1" smtClean="0">
                <a:latin typeface="Frutiger LT Std 45 Light" panose="020B0402020204020204" pitchFamily="34" charset="0"/>
                <a:cs typeface="+mn-cs"/>
              </a:rPr>
              <a:t>Recommendation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</a:rPr>
              <a:t>To </a:t>
            </a:r>
            <a:r>
              <a:rPr lang="fr-FR" sz="1200" b="1" dirty="0" err="1" smtClean="0">
                <a:latin typeface="Frutiger LT Std 45 Light" panose="020B0402020204020204" pitchFamily="34" charset="0"/>
              </a:rPr>
              <a:t>agree</a:t>
            </a:r>
            <a:r>
              <a:rPr lang="fr-FR" sz="1200" b="1" dirty="0" smtClean="0">
                <a:latin typeface="Frutiger LT Std 45 Light" panose="020B0402020204020204" pitchFamily="34" charset="0"/>
              </a:rPr>
              <a:t> on the </a:t>
            </a:r>
            <a:r>
              <a:rPr lang="fr-FR" sz="1200" b="1" dirty="0" err="1" smtClean="0">
                <a:latin typeface="Frutiger LT Std 45 Light" panose="020B0402020204020204" pitchFamily="34" charset="0"/>
              </a:rPr>
              <a:t>proposed</a:t>
            </a:r>
            <a:r>
              <a:rPr lang="fr-FR" sz="1200" b="1" dirty="0" smtClean="0">
                <a:latin typeface="Frutiger LT Std 45 Light" panose="020B0402020204020204" pitchFamily="34" charset="0"/>
              </a:rPr>
              <a:t> test conditions for AHG 14 </a:t>
            </a:r>
            <a:r>
              <a:rPr lang="fr-FR" sz="1200" b="1" dirty="0" err="1" smtClean="0">
                <a:latin typeface="Frutiger LT Std 45 Light" panose="020B0402020204020204" pitchFamily="34" charset="0"/>
              </a:rPr>
              <a:t>testing</a:t>
            </a:r>
            <a:r>
              <a:rPr lang="fr-FR" sz="1200" b="1" dirty="0" smtClean="0">
                <a:latin typeface="Frutiger LT Std 45 Light" panose="020B0402020204020204" pitchFamily="34" charset="0"/>
              </a:rPr>
              <a:t>.</a:t>
            </a:r>
            <a:endParaRPr lang="fr-FR" sz="1200" b="1" dirty="0" smtClean="0">
              <a:latin typeface="Frutiger LT Std 45 Light" panose="020B0402020204020204" pitchFamily="34" charset="0"/>
              <a:cs typeface="+mn-cs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To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integrate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encoder-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modfications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within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VTM software.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To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further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study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the normative solution.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endParaRPr lang="fr-FR" sz="1200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JVET-M0387</a:t>
            </a:r>
          </a:p>
        </p:txBody>
      </p:sp>
    </p:spTree>
    <p:extLst>
      <p:ext uri="{BB962C8B-B14F-4D97-AF65-F5344CB8AC3E}">
        <p14:creationId xmlns:p14="http://schemas.microsoft.com/office/powerpoint/2010/main" val="3468847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703385" y="3051013"/>
            <a:ext cx="7899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The research leading to this work has been supported by the FUI23 EFIGI project, </a:t>
            </a:r>
            <a:r>
              <a:rPr lang="en-US" sz="1200" dirty="0" err="1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BPIFrance</a:t>
            </a:r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 and Region Ile de France.</a:t>
            </a:r>
            <a:endParaRPr lang="fr-FR" sz="12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551" y="3328012"/>
            <a:ext cx="1173582" cy="542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56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Context: Low latency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754254" cy="3176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2000" dirty="0" err="1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Low</a:t>
            </a:r>
            <a:r>
              <a:rPr lang="fr-FR" sz="2000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latency</a:t>
            </a:r>
            <a:r>
              <a:rPr lang="fr-FR" sz="2000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is</a:t>
            </a:r>
            <a:r>
              <a:rPr lang="fr-FR" sz="2000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key for </a:t>
            </a:r>
            <a:r>
              <a:rPr lang="fr-FR" sz="2000" dirty="0" err="1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several</a:t>
            </a:r>
            <a:r>
              <a:rPr lang="fr-FR" sz="2000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market</a:t>
            </a:r>
            <a:r>
              <a:rPr lang="fr-FR" sz="2000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use-cases.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Not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only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for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video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conferencing</a:t>
            </a:r>
            <a:endParaRPr lang="fr-FR" dirty="0" smtClean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  <a:p>
            <a:pPr marL="1270000" lvl="2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dirty="0" err="1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e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.g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.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any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application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with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someone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in the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loop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(cloud gaming, drones,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remote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system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operation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…)</a:t>
            </a:r>
          </a:p>
          <a:p>
            <a:pPr marL="1270000" lvl="2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Contribution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market</a:t>
            </a:r>
            <a:r>
              <a:rPr lang="fr-FR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which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needs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ultra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low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latency</a:t>
            </a:r>
            <a:endParaRPr lang="fr-FR" dirty="0" smtClean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Latency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is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one key marketing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feature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for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selling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encoders</a:t>
            </a:r>
            <a:endParaRPr lang="fr-FR" dirty="0" smtClean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Latency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(and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error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resilience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)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were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a mandate of JVET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CfP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endParaRPr lang="fr-FR" sz="2400" dirty="0" smtClean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1726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Context: Low latency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754254" cy="442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24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Latency</a:t>
            </a:r>
            <a:r>
              <a:rPr lang="fr-FR" sz="24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4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comes</a:t>
            </a:r>
            <a:r>
              <a:rPr lang="fr-FR" sz="24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4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from</a:t>
            </a:r>
            <a:r>
              <a:rPr lang="fr-FR" sz="24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4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various</a:t>
            </a:r>
            <a:r>
              <a:rPr lang="fr-FR" sz="24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parts of a streaming system: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Encoding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configuration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such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as GOP structure (=&gt;no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reordering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)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Encoding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/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Decoding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time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itself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(=&gt;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dependent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slices)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Network handling: </a:t>
            </a:r>
          </a:p>
          <a:p>
            <a:pPr marL="1270000" lvl="2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Intra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picture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size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is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significantly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higher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than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Inter to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get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the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quality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.</a:t>
            </a:r>
          </a:p>
          <a:p>
            <a:pPr marL="1270000" lvl="2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Intra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pictures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took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the time of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several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pictures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to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be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sent.</a:t>
            </a:r>
            <a:endParaRPr lang="fr-FR" sz="2000" dirty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  <a:p>
            <a:pPr marL="800100" lvl="1" indent="-342900" algn="ctr" eaLnBrk="0" hangingPunct="0">
              <a:spcBef>
                <a:spcPct val="40000"/>
              </a:spcBef>
              <a:buClr>
                <a:srgbClr val="002664"/>
              </a:buClr>
              <a:buSzPct val="120000"/>
              <a:buFont typeface="Symbol" pitchFamily="18" charset="2"/>
              <a:buChar char="Þ"/>
            </a:pPr>
            <a:r>
              <a:rPr lang="fr-FR" sz="2000" b="1" u="sng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No normative </a:t>
            </a:r>
            <a:r>
              <a:rPr lang="fr-FR" sz="2000" b="1" u="sng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solution to </a:t>
            </a:r>
            <a:r>
              <a:rPr lang="fr-FR" sz="2000" b="1" u="sng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address</a:t>
            </a:r>
            <a:r>
              <a:rPr lang="fr-FR" sz="2000" b="1" u="sng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b="1" u="sng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specifically</a:t>
            </a:r>
            <a:r>
              <a:rPr lang="fr-FR" sz="2000" b="1" u="sng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b="1" u="sng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this</a:t>
            </a:r>
            <a:r>
              <a:rPr lang="fr-FR" sz="2000" b="1" u="sng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b="1" u="sng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latency</a:t>
            </a:r>
            <a:r>
              <a:rPr lang="fr-FR" sz="2000" b="1" u="sng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issue</a:t>
            </a:r>
            <a:endParaRPr lang="fr-FR" sz="2000" b="1" u="sng" dirty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  <a:p>
            <a:pPr lvl="2"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endParaRPr lang="fr-FR" sz="2000" dirty="0" smtClean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  <a:p>
            <a:pPr lvl="1"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endParaRPr lang="fr-FR" sz="2000" dirty="0" smtClean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endParaRPr lang="fr-FR" sz="2400" dirty="0" smtClean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994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Classical solution: Intra Refresh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965819"/>
            <a:ext cx="8754254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Intra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Refresh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(IR)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is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often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used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to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solve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this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issue by encoder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manufacturers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A group of pixels (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column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, line, pseudo-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random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…)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is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periodically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forced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to Intra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instead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of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sending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one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big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Intra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picture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(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latency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ok).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The position of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refreshed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pixels moves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along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the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encoding</a:t>
            </a:r>
            <a:r>
              <a:rPr lang="fr-FR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so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that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a </a:t>
            </a:r>
            <a:r>
              <a:rPr lang="fr-FR" b="1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c</a:t>
            </a:r>
            <a:r>
              <a:rPr lang="fr-FR" b="1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lean </a:t>
            </a:r>
            <a:r>
              <a:rPr lang="fr-FR" b="1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region</a:t>
            </a:r>
            <a:r>
              <a:rPr lang="fr-FR" b="1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is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produced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to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ensure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the reconstruction/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stream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access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endParaRPr lang="fr-FR" sz="2000" dirty="0" smtClean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>
              <a:solidFill>
                <a:srgbClr val="000000"/>
              </a:solidFill>
            </a:endParaRPr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7533907"/>
              </p:ext>
            </p:extLst>
          </p:nvPr>
        </p:nvGraphicFramePr>
        <p:xfrm>
          <a:off x="1176547" y="2924616"/>
          <a:ext cx="6790905" cy="13116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Visio" r:id="rId3" imgW="13120357" imgH="2529630" progId="Visio.Drawing.11">
                  <p:embed/>
                </p:oleObj>
              </mc:Choice>
              <mc:Fallback>
                <p:oleObj name="Visio" r:id="rId3" imgW="13120357" imgH="252963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6547" y="2924616"/>
                        <a:ext cx="6790905" cy="13116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7477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Without Intra Refresh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>
              <a:solidFill>
                <a:srgbClr val="0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56" y="746975"/>
            <a:ext cx="8028931" cy="3732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llipse 8"/>
          <p:cNvSpPr/>
          <p:nvPr/>
        </p:nvSpPr>
        <p:spPr>
          <a:xfrm>
            <a:off x="328416" y="2871989"/>
            <a:ext cx="2839792" cy="418562"/>
          </a:xfrm>
          <a:prstGeom prst="ellipse">
            <a:avLst/>
          </a:prstGeom>
          <a:noFill/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FFFF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5325423" y="859782"/>
            <a:ext cx="495828" cy="418562"/>
          </a:xfrm>
          <a:prstGeom prst="ellipse">
            <a:avLst/>
          </a:prstGeom>
          <a:noFill/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FFFF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743991" y="746975"/>
            <a:ext cx="727656" cy="379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x</a:t>
            </a:r>
            <a:r>
              <a:rPr lang="fr-FR" b="1" dirty="0" smtClean="0">
                <a:solidFill>
                  <a:srgbClr val="FF0000"/>
                </a:solidFill>
              </a:rPr>
              <a:t>8!!</a:t>
            </a:r>
            <a:endParaRPr lang="fr-F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506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Intra Refresh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>
              <a:solidFill>
                <a:srgbClr val="0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63" y="787288"/>
            <a:ext cx="7992128" cy="370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llipse 8"/>
          <p:cNvSpPr/>
          <p:nvPr/>
        </p:nvSpPr>
        <p:spPr>
          <a:xfrm>
            <a:off x="328416" y="2904187"/>
            <a:ext cx="2839792" cy="373486"/>
          </a:xfrm>
          <a:prstGeom prst="ellipse">
            <a:avLst/>
          </a:prstGeom>
          <a:noFill/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965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Intra Refresh drawbacks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0964"/>
            <a:ext cx="8754254" cy="359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This solution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is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a « trick » at the encoder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level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Needs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several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modifications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that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make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bitrate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losses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Constrained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Intra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Prediction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(CIP) to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insure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clean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refresh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Motion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vector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restrictions (do not point to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dirty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regions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).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Reference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picture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constraints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at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re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-looping, etc.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Stream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connection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not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well-managed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.</a:t>
            </a:r>
          </a:p>
          <a:p>
            <a:pPr marL="342900" indent="-342900" algn="ctr" eaLnBrk="0" hangingPunct="0">
              <a:spcBef>
                <a:spcPct val="40000"/>
              </a:spcBef>
              <a:buClr>
                <a:srgbClr val="002664"/>
              </a:buClr>
              <a:buSzPct val="120000"/>
              <a:buFont typeface="Symbol" pitchFamily="18" charset="2"/>
              <a:buChar char="Þ"/>
            </a:pPr>
            <a:r>
              <a:rPr lang="fr-FR" sz="2000" b="1" u="sng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This situation </a:t>
            </a:r>
            <a:r>
              <a:rPr lang="fr-FR" sz="2000" b="1" u="sng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can</a:t>
            </a:r>
            <a:r>
              <a:rPr lang="fr-FR" sz="2000" b="1" u="sng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b="1" u="sng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be</a:t>
            </a:r>
            <a:r>
              <a:rPr lang="fr-FR" sz="2000" b="1" u="sng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b="1" u="sng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improved</a:t>
            </a:r>
            <a:r>
              <a:rPr lang="fr-FR" sz="2000" b="1" u="sng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b="1" u="sng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with</a:t>
            </a:r>
            <a:r>
              <a:rPr lang="fr-FR" sz="2000" b="1" u="sng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b="1" u="sng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a </a:t>
            </a:r>
            <a:r>
              <a:rPr lang="fr-FR" sz="2000" b="1" u="sng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c</a:t>
            </a:r>
            <a:r>
              <a:rPr lang="fr-FR" sz="2000" b="1" u="sng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lean and </a:t>
            </a:r>
            <a:r>
              <a:rPr lang="fr-FR" sz="2000" b="1" u="sng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appropriate</a:t>
            </a:r>
            <a:r>
              <a:rPr lang="fr-FR" sz="2000" b="1" u="sng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normative </a:t>
            </a:r>
            <a:r>
              <a:rPr lang="fr-FR" sz="2000" b="1" u="sng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syntax</a:t>
            </a:r>
            <a:r>
              <a:rPr lang="fr-FR" sz="2000" b="1" u="sng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.</a:t>
            </a:r>
          </a:p>
          <a:p>
            <a:pPr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endParaRPr lang="fr-FR" sz="2000" dirty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616061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r>
              <a:rPr lang="en-US" dirty="0" smtClean="0"/>
              <a:t>Intra Refresh is a classical technology addressing:</a:t>
            </a:r>
          </a:p>
          <a:p>
            <a:pPr lvl="1"/>
            <a:r>
              <a:rPr lang="en-US" dirty="0" smtClean="0"/>
              <a:t>Low-latency by removing of sizeable I picture while keeping random accessibility of stream</a:t>
            </a:r>
          </a:p>
          <a:p>
            <a:pPr lvl="1"/>
            <a:r>
              <a:rPr lang="en-US" dirty="0" smtClean="0"/>
              <a:t>And/or error resilience.</a:t>
            </a:r>
          </a:p>
          <a:p>
            <a:r>
              <a:rPr lang="en-US" dirty="0" smtClean="0"/>
              <a:t>Usually implemented by encoder-only modifications leading to significant efficiency losses.</a:t>
            </a:r>
          </a:p>
          <a:p>
            <a:r>
              <a:rPr lang="en-US" dirty="0" err="1" smtClean="0"/>
              <a:t>AhG</a:t>
            </a:r>
            <a:r>
              <a:rPr lang="en-US" dirty="0" smtClean="0"/>
              <a:t> 14 was established at Ljubljana</a:t>
            </a:r>
            <a:r>
              <a:rPr lang="en-US" dirty="0"/>
              <a:t>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JVET-M0387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42474391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440903" cy="2697209"/>
          </a:xfrm>
        </p:spPr>
        <p:txBody>
          <a:bodyPr/>
          <a:lstStyle/>
          <a:p>
            <a:r>
              <a:rPr lang="en-US" dirty="0" smtClean="0"/>
              <a:t>This contribution provides updated results of JVET-L0160 and JVET-L0161 to address AhG14 following mandates:</a:t>
            </a:r>
          </a:p>
          <a:p>
            <a:pPr lvl="1"/>
            <a:r>
              <a:rPr lang="en-US" dirty="0" smtClean="0"/>
              <a:t>Proposition of test conditions for studying Intra Refresh.</a:t>
            </a:r>
          </a:p>
          <a:p>
            <a:pPr lvl="1"/>
            <a:r>
              <a:rPr lang="en-US" dirty="0" smtClean="0"/>
              <a:t>Proposition of an encoder-only Intra Refresh implementation.</a:t>
            </a:r>
          </a:p>
          <a:p>
            <a:pPr lvl="1"/>
            <a:r>
              <a:rPr lang="en-US" dirty="0" smtClean="0"/>
              <a:t>Characterization of the solution.</a:t>
            </a:r>
          </a:p>
          <a:p>
            <a:pPr lvl="1"/>
            <a:r>
              <a:rPr lang="en-US" dirty="0" smtClean="0"/>
              <a:t>Study of a normative solution.</a:t>
            </a:r>
          </a:p>
          <a:p>
            <a:r>
              <a:rPr lang="en-US" dirty="0" smtClean="0"/>
              <a:t>Loss of </a:t>
            </a:r>
            <a:r>
              <a:rPr lang="en-US" b="1" dirty="0" smtClean="0"/>
              <a:t>21.3%</a:t>
            </a:r>
            <a:r>
              <a:rPr lang="en-US" dirty="0" smtClean="0"/>
              <a:t> for </a:t>
            </a:r>
            <a:r>
              <a:rPr lang="en-US" dirty="0" err="1" smtClean="0"/>
              <a:t>enc</a:t>
            </a:r>
            <a:r>
              <a:rPr lang="en-US" dirty="0" smtClean="0"/>
              <a:t>-only solution vs fair reference.</a:t>
            </a:r>
          </a:p>
          <a:p>
            <a:r>
              <a:rPr lang="en-US" dirty="0" smtClean="0"/>
              <a:t>Normative solution </a:t>
            </a:r>
            <a:r>
              <a:rPr lang="en-US" b="1" dirty="0" smtClean="0"/>
              <a:t>improvement of 5% </a:t>
            </a:r>
            <a:r>
              <a:rPr lang="en-US" dirty="0" smtClean="0"/>
              <a:t>with slightly intrusive modifications.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JVET-M0387</a:t>
            </a:r>
          </a:p>
        </p:txBody>
      </p:sp>
    </p:spTree>
    <p:extLst>
      <p:ext uri="{BB962C8B-B14F-4D97-AF65-F5344CB8AC3E}">
        <p14:creationId xmlns:p14="http://schemas.microsoft.com/office/powerpoint/2010/main" val="28812666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r>
              <a:rPr lang="en-CA" dirty="0" smtClean="0"/>
              <a:t>The </a:t>
            </a:r>
            <a:r>
              <a:rPr lang="en-CA" dirty="0"/>
              <a:t>software modifications to support Intra Refresh tool at the encoder-level in VTM software include:</a:t>
            </a:r>
            <a:endParaRPr lang="fr-FR" dirty="0"/>
          </a:p>
          <a:p>
            <a:pPr lvl="1"/>
            <a:r>
              <a:rPr lang="en-US" dirty="0"/>
              <a:t>Intra prediction mode forced </a:t>
            </a:r>
            <a:r>
              <a:rPr lang="en-US" dirty="0" smtClean="0"/>
              <a:t>on </a:t>
            </a:r>
            <a:r>
              <a:rPr lang="en-US" dirty="0"/>
              <a:t>column </a:t>
            </a:r>
            <a:r>
              <a:rPr lang="en-US" dirty="0" smtClean="0"/>
              <a:t>basis at CU level.</a:t>
            </a:r>
            <a:endParaRPr lang="fr-FR" dirty="0"/>
          </a:p>
          <a:p>
            <a:pPr lvl="1"/>
            <a:r>
              <a:rPr lang="en-US" dirty="0"/>
              <a:t>Constrained Intra Prediction </a:t>
            </a:r>
            <a:r>
              <a:rPr lang="en-US" dirty="0" smtClean="0"/>
              <a:t>enabled.</a:t>
            </a:r>
            <a:endParaRPr lang="fr-FR" dirty="0"/>
          </a:p>
          <a:p>
            <a:pPr lvl="1"/>
            <a:r>
              <a:rPr lang="en-US" dirty="0"/>
              <a:t>Motion vectors </a:t>
            </a:r>
            <a:r>
              <a:rPr lang="en-US" dirty="0" smtClean="0"/>
              <a:t>constrained (+6 pixels due to filters).</a:t>
            </a:r>
            <a:endParaRPr lang="fr-FR" dirty="0"/>
          </a:p>
          <a:p>
            <a:pPr lvl="1"/>
            <a:r>
              <a:rPr lang="en-US" dirty="0"/>
              <a:t>Removing of former reference pictures </a:t>
            </a:r>
            <a:r>
              <a:rPr lang="en-US" dirty="0" smtClean="0"/>
              <a:t>at re-looping.</a:t>
            </a:r>
            <a:endParaRPr lang="fr-FR" dirty="0"/>
          </a:p>
          <a:p>
            <a:pPr lvl="1"/>
            <a:r>
              <a:rPr lang="en-US" dirty="0"/>
              <a:t>Disabling of </a:t>
            </a:r>
            <a:r>
              <a:rPr lang="en-US" dirty="0" smtClean="0"/>
              <a:t>ALF of CTU </a:t>
            </a:r>
            <a:r>
              <a:rPr lang="en-US" dirty="0"/>
              <a:t>including Intra refresh pixels.</a:t>
            </a:r>
            <a:endParaRPr lang="fr-FR" dirty="0"/>
          </a:p>
          <a:p>
            <a:pPr lvl="1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Encoder-only Intra Refresh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JVET-M0387</a:t>
            </a:r>
          </a:p>
        </p:txBody>
      </p:sp>
      <p:pic>
        <p:nvPicPr>
          <p:cNvPr id="8" name="Imag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124" y="810224"/>
            <a:ext cx="5429250" cy="104775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5095415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r>
              <a:rPr lang="en-US" dirty="0" smtClean="0"/>
              <a:t>Shared on AHG14 </a:t>
            </a:r>
            <a:r>
              <a:rPr lang="en-US" dirty="0" err="1" smtClean="0"/>
              <a:t>Gitlab</a:t>
            </a:r>
            <a:r>
              <a:rPr lang="en-US" dirty="0" smtClean="0"/>
              <a:t>.</a:t>
            </a:r>
          </a:p>
          <a:p>
            <a:r>
              <a:rPr lang="en-US" dirty="0" smtClean="0"/>
              <a:t>15 changed files, 330 lines modifications.</a:t>
            </a:r>
          </a:p>
          <a:p>
            <a:r>
              <a:rPr lang="en-US" dirty="0" smtClean="0"/>
              <a:t>The </a:t>
            </a:r>
            <a:r>
              <a:rPr lang="en-US" dirty="0"/>
              <a:t>additional parameters added to the configuration file are as follows</a:t>
            </a:r>
            <a:r>
              <a:rPr lang="en-US" dirty="0" smtClean="0"/>
              <a:t>:</a:t>
            </a:r>
            <a:endParaRPr lang="fr-FR" dirty="0"/>
          </a:p>
          <a:p>
            <a:pPr marL="357187" lvl="1" indent="0">
              <a:buNone/>
            </a:pPr>
            <a:r>
              <a:rPr lang="en-US" sz="1600" dirty="0" err="1" smtClean="0"/>
              <a:t>IntraRefreshType</a:t>
            </a:r>
            <a:r>
              <a:rPr lang="en-US" sz="1600" dirty="0" smtClean="0"/>
              <a:t>  : 1			# Intra Refresh type flag 0: 						disable, 1: </a:t>
            </a:r>
            <a:r>
              <a:rPr lang="en-US" sz="1600" dirty="0" err="1" smtClean="0"/>
              <a:t>enc</a:t>
            </a:r>
            <a:r>
              <a:rPr lang="en-US" sz="1600" dirty="0" smtClean="0"/>
              <a:t>-only, 2: normative</a:t>
            </a:r>
            <a:endParaRPr lang="fr-FR" sz="1600" dirty="0" smtClean="0"/>
          </a:p>
          <a:p>
            <a:pPr marL="357187" lvl="1" indent="0">
              <a:buNone/>
            </a:pPr>
            <a:r>
              <a:rPr lang="en-US" sz="1600" dirty="0" err="1" smtClean="0"/>
              <a:t>IntraRefreshStart</a:t>
            </a:r>
            <a:r>
              <a:rPr lang="en-US" sz="1600" dirty="0"/>
              <a:t> </a:t>
            </a:r>
            <a:r>
              <a:rPr lang="en-US" sz="1600" dirty="0" smtClean="0"/>
              <a:t> : 0			# Position of the first column of 					Intra refresh (in pixels)</a:t>
            </a:r>
            <a:endParaRPr lang="fr-FR" sz="1600" dirty="0" smtClean="0"/>
          </a:p>
          <a:p>
            <a:pPr marL="357187" lvl="1" indent="0">
              <a:buNone/>
            </a:pPr>
            <a:r>
              <a:rPr lang="en-US" sz="1600" dirty="0" err="1" smtClean="0"/>
              <a:t>IntraRefreshDirection</a:t>
            </a:r>
            <a:r>
              <a:rPr lang="en-US" sz="1600" dirty="0"/>
              <a:t> </a:t>
            </a:r>
            <a:r>
              <a:rPr lang="en-US" sz="1600" dirty="0" smtClean="0"/>
              <a:t> : 0		# Direction of Intra Refresh 0: 					left to right, 1: right to left</a:t>
            </a:r>
            <a:endParaRPr lang="fr-FR" sz="1600" dirty="0" smtClean="0"/>
          </a:p>
          <a:p>
            <a:pPr marL="357187" lvl="1" indent="0">
              <a:buNone/>
            </a:pPr>
            <a:r>
              <a:rPr lang="en-US" sz="1600" dirty="0" err="1" smtClean="0"/>
              <a:t>IntraRefreshPeriod</a:t>
            </a:r>
            <a:r>
              <a:rPr lang="en-US" sz="1600" dirty="0" smtClean="0"/>
              <a:t> : 32			# Period of the Intra Refresh</a:t>
            </a:r>
            <a:endParaRPr lang="fr-FR" sz="1600" dirty="0" smtClean="0"/>
          </a:p>
          <a:p>
            <a:pPr lvl="1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modifications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JVET-M0387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1448255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164109" cy="2697209"/>
          </a:xfrm>
        </p:spPr>
        <p:txBody>
          <a:bodyPr/>
          <a:lstStyle/>
          <a:p>
            <a:pPr marL="0" indent="0">
              <a:buNone/>
            </a:pPr>
            <a:r>
              <a:rPr lang="fr-FR" u="sng" dirty="0" smtClean="0"/>
              <a:t>Intra </a:t>
            </a:r>
            <a:r>
              <a:rPr lang="fr-FR" u="sng" dirty="0" err="1" smtClean="0"/>
              <a:t>Refresh</a:t>
            </a:r>
            <a:r>
              <a:rPr lang="fr-FR" u="sng" dirty="0" smtClean="0"/>
              <a:t> </a:t>
            </a:r>
            <a:r>
              <a:rPr lang="fr-FR" u="sng" dirty="0" err="1" smtClean="0"/>
              <a:t>anchor</a:t>
            </a:r>
            <a:r>
              <a:rPr lang="fr-FR" u="sng" dirty="0" smtClean="0"/>
              <a:t> </a:t>
            </a:r>
            <a:r>
              <a:rPr lang="fr-FR" u="sng" dirty="0" err="1" smtClean="0"/>
              <a:t>proposal</a:t>
            </a:r>
            <a:r>
              <a:rPr lang="fr-FR" u="sng" dirty="0" smtClean="0"/>
              <a:t>:</a:t>
            </a:r>
          </a:p>
          <a:p>
            <a:pPr lvl="1"/>
            <a:r>
              <a:rPr lang="fr-FR" dirty="0" smtClean="0"/>
              <a:t>Basis= </a:t>
            </a:r>
            <a:r>
              <a:rPr lang="fr-FR" dirty="0" err="1" smtClean="0"/>
              <a:t>Low</a:t>
            </a:r>
            <a:r>
              <a:rPr lang="fr-FR" dirty="0" smtClean="0"/>
              <a:t>-Delay B Main10 configuration.</a:t>
            </a:r>
          </a:p>
          <a:p>
            <a:pPr lvl="1"/>
            <a:r>
              <a:rPr lang="fr-FR" dirty="0" err="1" smtClean="0"/>
              <a:t>Without</a:t>
            </a:r>
            <a:r>
              <a:rPr lang="fr-FR" dirty="0" smtClean="0"/>
              <a:t> pyramidal B structure (</a:t>
            </a:r>
            <a:r>
              <a:rPr lang="fr-FR" dirty="0" err="1" smtClean="0"/>
              <a:t>GOPSize</a:t>
            </a:r>
            <a:r>
              <a:rPr lang="fr-FR" dirty="0" smtClean="0"/>
              <a:t> = 1)</a:t>
            </a:r>
          </a:p>
          <a:p>
            <a:pPr lvl="1"/>
            <a:r>
              <a:rPr lang="fr-FR" dirty="0" smtClean="0"/>
              <a:t>QP offset of 1 </a:t>
            </a:r>
            <a:r>
              <a:rPr lang="fr-FR" dirty="0" err="1" smtClean="0"/>
              <a:t>between</a:t>
            </a:r>
            <a:r>
              <a:rPr lang="fr-FR" dirty="0" smtClean="0"/>
              <a:t> I and P </a:t>
            </a:r>
            <a:r>
              <a:rPr lang="fr-FR" dirty="0" err="1" smtClean="0"/>
              <a:t>picture</a:t>
            </a:r>
            <a:r>
              <a:rPr lang="fr-FR" dirty="0"/>
              <a:t> </a:t>
            </a:r>
            <a:r>
              <a:rPr lang="fr-FR" dirty="0" smtClean="0"/>
              <a:t>(</a:t>
            </a:r>
            <a:r>
              <a:rPr lang="fr-FR" dirty="0" err="1" smtClean="0"/>
              <a:t>same</a:t>
            </a:r>
            <a:r>
              <a:rPr lang="fr-FR" dirty="0" smtClean="0"/>
              <a:t> QP for IR).</a:t>
            </a:r>
          </a:p>
          <a:p>
            <a:pPr lvl="1"/>
            <a:r>
              <a:rPr lang="fr-FR" dirty="0" smtClean="0"/>
              <a:t>Intra </a:t>
            </a:r>
            <a:r>
              <a:rPr lang="fr-FR" dirty="0" err="1" smtClean="0"/>
              <a:t>Refresh</a:t>
            </a:r>
            <a:r>
              <a:rPr lang="fr-FR" dirty="0" smtClean="0"/>
              <a:t> </a:t>
            </a:r>
            <a:r>
              <a:rPr lang="fr-FR" dirty="0" err="1" smtClean="0"/>
              <a:t>period</a:t>
            </a:r>
            <a:r>
              <a:rPr lang="fr-FR" dirty="0" smtClean="0"/>
              <a:t> of 32 (as </a:t>
            </a:r>
            <a:r>
              <a:rPr lang="fr-FR" dirty="0" err="1" smtClean="0"/>
              <a:t>Random</a:t>
            </a:r>
            <a:r>
              <a:rPr lang="fr-FR" dirty="0" smtClean="0"/>
              <a:t> Access).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u="sng" dirty="0" smtClean="0"/>
              <a:t>Reference for losses characterization:</a:t>
            </a:r>
          </a:p>
          <a:p>
            <a:pPr marL="336550" lvl="1" indent="0">
              <a:buNone/>
            </a:pPr>
            <a:r>
              <a:rPr lang="en-US" dirty="0" smtClean="0"/>
              <a:t>Same with an Intra period of 32 (</a:t>
            </a:r>
            <a:r>
              <a:rPr lang="en-US" dirty="0" err="1" smtClean="0"/>
              <a:t>DecodingRefreshType</a:t>
            </a:r>
            <a:r>
              <a:rPr lang="en-US" dirty="0" smtClean="0"/>
              <a:t>  = 1).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condition for Intra Refresh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JVET-M0387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6896862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712777"/>
            <a:ext cx="8063023" cy="2697209"/>
          </a:xfrm>
        </p:spPr>
        <p:txBody>
          <a:bodyPr/>
          <a:lstStyle/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 smtClean="0"/>
          </a:p>
          <a:p>
            <a:pPr>
              <a:buFont typeface="Symbol"/>
              <a:buChar char="Þ"/>
            </a:pPr>
            <a:r>
              <a:rPr lang="fr-FR" dirty="0" smtClean="0"/>
              <a:t> </a:t>
            </a:r>
            <a:r>
              <a:rPr lang="fr-FR" dirty="0" err="1" smtClean="0"/>
              <a:t>Significant</a:t>
            </a:r>
            <a:r>
              <a:rPr lang="fr-FR" dirty="0" smtClean="0"/>
              <a:t> </a:t>
            </a:r>
            <a:r>
              <a:rPr lang="fr-FR" dirty="0" err="1" smtClean="0"/>
              <a:t>losses</a:t>
            </a:r>
            <a:r>
              <a:rPr lang="fr-FR" dirty="0" smtClean="0"/>
              <a:t>, </a:t>
            </a:r>
            <a:r>
              <a:rPr lang="fr-FR" dirty="0" err="1" smtClean="0"/>
              <a:t>especially</a:t>
            </a:r>
            <a:r>
              <a:rPr lang="fr-FR" dirty="0" smtClean="0"/>
              <a:t> for </a:t>
            </a:r>
            <a:r>
              <a:rPr lang="fr-FR" dirty="0" err="1" smtClean="0"/>
              <a:t>low</a:t>
            </a:r>
            <a:r>
              <a:rPr lang="fr-FR" dirty="0" smtClean="0"/>
              <a:t> motion </a:t>
            </a:r>
            <a:r>
              <a:rPr lang="fr-FR" dirty="0" err="1" smtClean="0"/>
              <a:t>sequences</a:t>
            </a:r>
            <a:r>
              <a:rPr lang="fr-FR" dirty="0" smtClean="0"/>
              <a:t>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</a:t>
            </a:r>
            <a:r>
              <a:rPr lang="en-US" dirty="0" err="1" smtClean="0"/>
              <a:t>Enc</a:t>
            </a:r>
            <a:r>
              <a:rPr lang="en-US" dirty="0" smtClean="0"/>
              <a:t>-only Intra Refresh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JVET-M0387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226819"/>
              </p:ext>
            </p:extLst>
          </p:nvPr>
        </p:nvGraphicFramePr>
        <p:xfrm>
          <a:off x="1944816" y="1098642"/>
          <a:ext cx="5244372" cy="2561082"/>
        </p:xfrm>
        <a:graphic>
          <a:graphicData uri="http://schemas.openxmlformats.org/drawingml/2006/table">
            <a:tbl>
              <a:tblPr firstRow="1" firstCol="1" bandRow="1"/>
              <a:tblGrid>
                <a:gridCol w="1218067"/>
                <a:gridCol w="787287"/>
                <a:gridCol w="787287"/>
                <a:gridCol w="877157"/>
                <a:gridCol w="787287"/>
                <a:gridCol w="787287"/>
              </a:tblGrid>
              <a:tr h="219006">
                <a:tc>
                  <a:txBody>
                    <a:bodyPr/>
                    <a:lstStyle/>
                    <a:p>
                      <a:endParaRPr lang="fr-FR" sz="1400" dirty="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Low delay B Intra Refresh Encoder Only Main 10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1022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VTM-3.0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12,53%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23,35%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35,68%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93%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18,75%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24,36%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26,79%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94%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39,27%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43,52%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51,34%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91%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21,29%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28,73%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36,63%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93%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22,34%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33,67%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36,18%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86%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37,68%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39,80%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42,51%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133%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74235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Normative Intra Refresh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754254" cy="350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Add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signalization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for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indicating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position of IR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CUs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Exploit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IR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CUs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positions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knowledge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improve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quality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for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low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latency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use-case: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Do not transmit </a:t>
            </a:r>
            <a:r>
              <a:rPr lang="fr-FR" i="1" dirty="0" err="1"/>
              <a:t>pred_mode_flag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nor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i="1" dirty="0" err="1"/>
              <a:t>cu_skip_flag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on IR CU.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Enable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CIP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on IR CU.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Disabling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Deblocking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at IR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boundary</a:t>
            </a: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 </a:t>
            </a:r>
            <a:endParaRPr lang="fr-FR" sz="2000" dirty="0" smtClean="0">
              <a:latin typeface="Frutiger LT Std 45 Light" panose="020B0402020204020204" pitchFamily="34" charset="0"/>
              <a:cs typeface="+mn-cs"/>
            </a:endParaRPr>
          </a:p>
          <a:p>
            <a:pPr lvl="1"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	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=&gt; This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allows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partially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relax the MV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constraint</a:t>
            </a: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(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from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6 to 2 pixels).</a:t>
            </a:r>
            <a:endParaRPr lang="fr-FR" sz="2000" dirty="0">
              <a:latin typeface="Frutiger LT Std 45 Light" panose="020B0402020204020204" pitchFamily="34" charset="0"/>
              <a:cs typeface="+mn-cs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endParaRPr lang="fr-FR" sz="2000" dirty="0" smtClean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JVET-M0387</a:t>
            </a:r>
          </a:p>
        </p:txBody>
      </p:sp>
    </p:spTree>
    <p:extLst>
      <p:ext uri="{BB962C8B-B14F-4D97-AF65-F5344CB8AC3E}">
        <p14:creationId xmlns:p14="http://schemas.microsoft.com/office/powerpoint/2010/main" val="1411536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signalization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21328" y="864901"/>
            <a:ext cx="8754254" cy="382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>
                <a:latin typeface="Frutiger LT Std 45 Light" panose="020B0402020204020204" pitchFamily="34" charset="0"/>
              </a:rPr>
              <a:t>SPS </a:t>
            </a:r>
            <a:r>
              <a:rPr lang="fr-FR" sz="2400" dirty="0" err="1">
                <a:latin typeface="Frutiger LT Std 45 Light" panose="020B0402020204020204" pitchFamily="34" charset="0"/>
              </a:rPr>
              <a:t>level</a:t>
            </a:r>
            <a:r>
              <a:rPr lang="fr-FR" sz="2400" dirty="0">
                <a:latin typeface="Frutiger LT Std 45 Light" panose="020B0402020204020204" pitchFamily="34" charset="0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sps_intra_refresh_enabled_flag</a:t>
            </a:r>
            <a:endParaRPr lang="fr-FR" i="1" dirty="0"/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>
                <a:latin typeface="Frutiger LT Std 45 Light" panose="020B0402020204020204" pitchFamily="34" charset="0"/>
              </a:rPr>
              <a:t>PPS </a:t>
            </a:r>
            <a:r>
              <a:rPr lang="fr-FR" sz="2400" dirty="0" err="1">
                <a:latin typeface="Frutiger LT Std 45 Light" panose="020B0402020204020204" pitchFamily="34" charset="0"/>
              </a:rPr>
              <a:t>level</a:t>
            </a:r>
            <a:r>
              <a:rPr lang="fr-FR" sz="2400" dirty="0">
                <a:latin typeface="Frutiger LT Std 45 Light" panose="020B0402020204020204" pitchFamily="34" charset="0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pps_intra_refresh_mode</a:t>
            </a:r>
            <a:r>
              <a:rPr lang="fr-FR" dirty="0"/>
              <a:t> 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pps_intra_refresh_size</a:t>
            </a:r>
            <a:endParaRPr lang="fr-FR" i="1" dirty="0"/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 smtClean="0"/>
              <a:t>pps_intra_refresh_delta_qp</a:t>
            </a:r>
            <a:r>
              <a:rPr lang="fr-FR" dirty="0" smtClean="0"/>
              <a:t> </a:t>
            </a:r>
            <a:r>
              <a:rPr lang="fr-FR" i="1" dirty="0" smtClean="0"/>
              <a:t> </a:t>
            </a:r>
            <a:r>
              <a:rPr lang="fr-FR" dirty="0" smtClean="0"/>
              <a:t> </a:t>
            </a:r>
            <a:endParaRPr lang="fr-FR" dirty="0" smtClean="0">
              <a:latin typeface="Frutiger LT Std 45 Light" panose="020B0402020204020204" pitchFamily="34" charset="0"/>
              <a:cs typeface="+mn-cs"/>
            </a:endParaRP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Tile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-group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level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t</a:t>
            </a:r>
            <a:r>
              <a:rPr lang="fr-FR" i="1" dirty="0" err="1" smtClean="0"/>
              <a:t>ile_group_intra_refresh_direction</a:t>
            </a:r>
            <a:r>
              <a:rPr lang="fr-FR" dirty="0" smtClean="0"/>
              <a:t> 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t</a:t>
            </a:r>
            <a:r>
              <a:rPr lang="fr-FR" i="1" dirty="0" err="1" smtClean="0"/>
              <a:t>ile_group_intra_refresh_position</a:t>
            </a:r>
            <a:r>
              <a:rPr lang="fr-FR" i="1" dirty="0" smtClean="0"/>
              <a:t> </a:t>
            </a:r>
            <a:endParaRPr lang="fr-FR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JVET-M0387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1028297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 VITEC_template_2016_Q3">
  <a:themeElements>
    <a:clrScheme name="VITEC_template_Nov2011_4x3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FF"/>
      </a:hlink>
      <a:folHlink>
        <a:srgbClr val="0000FF"/>
      </a:folHlink>
    </a:clrScheme>
    <a:fontScheme name="VITEC_template_Nov2011_4x3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VITEC_template_Nov2011_4x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. VITEC_Title_2016_Q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. VITEC_ TY_2016_Q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28147</TotalTime>
  <Words>940</Words>
  <Application>Microsoft Office PowerPoint</Application>
  <PresentationFormat>Affichage à l'écran (16:9)</PresentationFormat>
  <Paragraphs>260</Paragraphs>
  <Slides>18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3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2" baseType="lpstr">
      <vt:lpstr>1. VITEC_template_2016_Q3</vt:lpstr>
      <vt:lpstr>1. VITEC_Title_2016_Q3</vt:lpstr>
      <vt:lpstr>3. VITEC_ TY_2016_Q3</vt:lpstr>
      <vt:lpstr>Visio</vt:lpstr>
      <vt:lpstr>JVET-M0387 AHG14: Updates on Intra Refresh Proposal </vt:lpstr>
      <vt:lpstr>Background</vt:lpstr>
      <vt:lpstr>Summary</vt:lpstr>
      <vt:lpstr>Encoder-only Intra Refresh</vt:lpstr>
      <vt:lpstr>Software modifications</vt:lpstr>
      <vt:lpstr>Test condition for Intra Refresh</vt:lpstr>
      <vt:lpstr>Results: Enc-only Intra Refresh</vt:lpstr>
      <vt:lpstr>Proposal: Normative Intra Refresh</vt:lpstr>
      <vt:lpstr>New signalization</vt:lpstr>
      <vt:lpstr>Results: Normative Intra Refresh</vt:lpstr>
      <vt:lpstr>Conclusion</vt:lpstr>
      <vt:lpstr>Thank you</vt:lpstr>
      <vt:lpstr>Context: Low latency</vt:lpstr>
      <vt:lpstr>Context: Low latency</vt:lpstr>
      <vt:lpstr>Classical solution: Intra Refresh</vt:lpstr>
      <vt:lpstr>Without Intra Refresh</vt:lpstr>
      <vt:lpstr>Intra Refresh</vt:lpstr>
      <vt:lpstr>Intra Refresh drawbacks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Overview</dc:title>
  <dc:creator>rose.moody@vitec.com</dc:creator>
  <cp:lastModifiedBy>Jean-Marc Thiesse</cp:lastModifiedBy>
  <cp:revision>518</cp:revision>
  <cp:lastPrinted>2012-02-08T21:07:19Z</cp:lastPrinted>
  <dcterms:created xsi:type="dcterms:W3CDTF">2012-03-01T15:39:10Z</dcterms:created>
  <dcterms:modified xsi:type="dcterms:W3CDTF">2019-01-16T13:39:12Z</dcterms:modified>
</cp:coreProperties>
</file>