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6"/>
  </p:notesMasterIdLst>
  <p:handoutMasterIdLst>
    <p:handoutMasterId r:id="rId17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9" r:id="rId10"/>
    <p:sldId id="555" r:id="rId11"/>
    <p:sldId id="556" r:id="rId12"/>
    <p:sldId id="554" r:id="rId13"/>
    <p:sldId id="545" r:id="rId14"/>
    <p:sldId id="530" r:id="rId15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 varScale="1">
        <p:scale>
          <a:sx n="65" d="100"/>
          <a:sy n="65" d="100"/>
        </p:scale>
        <p:origin x="-312" y="-82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JVET-M0387</a:t>
            </a:r>
            <a:br>
              <a:rPr lang="en-US" dirty="0" smtClean="0"/>
            </a:br>
            <a:r>
              <a:rPr lang="en-US" dirty="0"/>
              <a:t>AHG14: Updates on Intra Refresh Proposal	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Promising</a:t>
            </a:r>
            <a:r>
              <a:rPr lang="fr-FR" dirty="0" smtClean="0"/>
              <a:t> </a:t>
            </a:r>
            <a:r>
              <a:rPr lang="fr-FR" dirty="0" err="1" smtClean="0"/>
              <a:t>improvement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766382"/>
              </p:ext>
            </p:extLst>
          </p:nvPr>
        </p:nvGraphicFramePr>
        <p:xfrm>
          <a:off x="2000248" y="1073148"/>
          <a:ext cx="5314952" cy="2584455"/>
        </p:xfrm>
        <a:graphic>
          <a:graphicData uri="http://schemas.openxmlformats.org/drawingml/2006/table">
            <a:tbl>
              <a:tblPr/>
              <a:tblGrid>
                <a:gridCol w="1330617"/>
                <a:gridCol w="796867"/>
                <a:gridCol w="796867"/>
                <a:gridCol w="796867"/>
                <a:gridCol w="796867"/>
                <a:gridCol w="796867"/>
              </a:tblGrid>
              <a:tr h="276681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Low-delay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B </a:t>
                      </a:r>
                      <a:r>
                        <a:rPr lang="fr-FR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ormative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</a:t>
                      </a:r>
                      <a:r>
                        <a:rPr lang="fr-FR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refresh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Main 10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-only Intra Refresh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50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-6,59%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50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042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912210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both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and normative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updated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VTM3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shared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AHG14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Gitlab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Associated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esting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conditions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b="1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21.6%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in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Normative solution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5%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enc-only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normative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agree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on the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test conditions for AHG 14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testing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.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study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normative solution.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a classical technology addressing:</a:t>
            </a:r>
          </a:p>
          <a:p>
            <a:pPr lvl="1"/>
            <a:r>
              <a:rPr lang="en-US" dirty="0" smtClean="0"/>
              <a:t>Low-latency by removing of sizeable I picture while keeping random accessibility of stream</a:t>
            </a:r>
          </a:p>
          <a:p>
            <a:pPr lvl="1"/>
            <a:r>
              <a:rPr lang="en-US" dirty="0" smtClean="0"/>
              <a:t>And/or error resilience.</a:t>
            </a:r>
          </a:p>
          <a:p>
            <a:r>
              <a:rPr lang="en-US" dirty="0" smtClean="0"/>
              <a:t>Usually implemented by encoder-only modifications leading to significant efficiency losses.</a:t>
            </a:r>
          </a:p>
          <a:p>
            <a:r>
              <a:rPr lang="en-US" dirty="0" err="1" smtClean="0"/>
              <a:t>AhG</a:t>
            </a:r>
            <a:r>
              <a:rPr lang="en-US" dirty="0" smtClean="0"/>
              <a:t> 14 was established at </a:t>
            </a:r>
            <a:r>
              <a:rPr lang="en-US" dirty="0" smtClean="0"/>
              <a:t>Ljubljana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440903" cy="2697209"/>
          </a:xfrm>
        </p:spPr>
        <p:txBody>
          <a:bodyPr/>
          <a:lstStyle/>
          <a:p>
            <a:r>
              <a:rPr lang="en-US" dirty="0" smtClean="0"/>
              <a:t>This contribution provides updated results of JVET-L0160 and JVET-L0161 to address AhG14 following mandates:</a:t>
            </a:r>
          </a:p>
          <a:p>
            <a:pPr lvl="1"/>
            <a:r>
              <a:rPr lang="en-US" dirty="0" smtClean="0"/>
              <a:t>Proposition of test conditions for studying Intra Refresh.</a:t>
            </a:r>
          </a:p>
          <a:p>
            <a:pPr lvl="1"/>
            <a:r>
              <a:rPr lang="en-US" dirty="0" smtClean="0"/>
              <a:t>Proposition of an encoder-only Intra </a:t>
            </a:r>
            <a:r>
              <a:rPr lang="en-US" dirty="0" smtClean="0"/>
              <a:t>Refresh implementation.</a:t>
            </a:r>
            <a:endParaRPr lang="en-US" dirty="0" smtClean="0"/>
          </a:p>
          <a:p>
            <a:pPr lvl="1"/>
            <a:r>
              <a:rPr lang="en-US" dirty="0" smtClean="0"/>
              <a:t>Characterization of the solution.</a:t>
            </a:r>
          </a:p>
          <a:p>
            <a:pPr lvl="1"/>
            <a:r>
              <a:rPr lang="en-US" dirty="0" smtClean="0"/>
              <a:t>Study of a normative solution.</a:t>
            </a:r>
          </a:p>
          <a:p>
            <a:r>
              <a:rPr lang="en-US" dirty="0" smtClean="0"/>
              <a:t>Loss of </a:t>
            </a:r>
            <a:r>
              <a:rPr lang="en-US" b="1" dirty="0" smtClean="0"/>
              <a:t>21.3%</a:t>
            </a:r>
            <a:r>
              <a:rPr lang="en-US" dirty="0" smtClean="0"/>
              <a:t> for </a:t>
            </a:r>
            <a:r>
              <a:rPr lang="en-US" dirty="0" err="1" smtClean="0"/>
              <a:t>enc</a:t>
            </a:r>
            <a:r>
              <a:rPr lang="en-US" dirty="0" smtClean="0"/>
              <a:t>-only solution vs fair reference.</a:t>
            </a:r>
          </a:p>
          <a:p>
            <a:r>
              <a:rPr lang="en-US" dirty="0" smtClean="0"/>
              <a:t>Normative solution </a:t>
            </a:r>
            <a:r>
              <a:rPr lang="en-US" b="1" dirty="0" smtClean="0"/>
              <a:t>improvement of 5% </a:t>
            </a:r>
            <a:r>
              <a:rPr lang="en-US" dirty="0" smtClean="0"/>
              <a:t>with slightly intrusive modifications.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dirty="0"/>
              <a:t>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</a:t>
            </a:r>
            <a:r>
              <a:rPr lang="en-US" dirty="0" smtClean="0"/>
              <a:t>on </a:t>
            </a:r>
            <a:r>
              <a:rPr lang="en-US" dirty="0"/>
              <a:t>column </a:t>
            </a:r>
            <a:r>
              <a:rPr lang="en-US" dirty="0" smtClean="0"/>
              <a:t>basis at CU level.</a:t>
            </a:r>
            <a:endParaRPr lang="fr-FR" dirty="0"/>
          </a:p>
          <a:p>
            <a:pPr lvl="1"/>
            <a:r>
              <a:rPr lang="en-US" dirty="0"/>
              <a:t>Constrained Intra Prediction </a:t>
            </a:r>
            <a:r>
              <a:rPr lang="en-US" dirty="0" smtClean="0"/>
              <a:t>enabled.</a:t>
            </a:r>
            <a:endParaRPr lang="fr-FR" dirty="0"/>
          </a:p>
          <a:p>
            <a:pPr lvl="1"/>
            <a:r>
              <a:rPr lang="en-US" dirty="0"/>
              <a:t>Motion vectors </a:t>
            </a:r>
            <a:r>
              <a:rPr lang="en-US" dirty="0" smtClean="0"/>
              <a:t>constrained </a:t>
            </a:r>
            <a:r>
              <a:rPr lang="en-US" dirty="0" smtClean="0"/>
              <a:t>(+6 </a:t>
            </a:r>
            <a:r>
              <a:rPr lang="en-US" dirty="0" smtClean="0"/>
              <a:t>pixels due to filters).</a:t>
            </a:r>
            <a:endParaRPr lang="fr-FR" dirty="0"/>
          </a:p>
          <a:p>
            <a:pPr lvl="1"/>
            <a:r>
              <a:rPr lang="en-US" dirty="0"/>
              <a:t>Removing of former reference pictures </a:t>
            </a:r>
            <a:r>
              <a:rPr lang="en-US" dirty="0" smtClean="0"/>
              <a:t>at re-looping.</a:t>
            </a:r>
            <a:endParaRPr lang="fr-FR" dirty="0"/>
          </a:p>
          <a:p>
            <a:pPr lvl="1"/>
            <a:r>
              <a:rPr lang="en-US" dirty="0"/>
              <a:t>Disabling of </a:t>
            </a:r>
            <a:r>
              <a:rPr lang="en-US" dirty="0" smtClean="0"/>
              <a:t>ALF of CTU </a:t>
            </a:r>
            <a:r>
              <a:rPr lang="en-US" dirty="0"/>
              <a:t>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Encoder-only Intra </a:t>
            </a:r>
            <a:r>
              <a:rPr lang="en-US" dirty="0" smtClean="0"/>
              <a:t>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Shared </a:t>
            </a:r>
            <a:r>
              <a:rPr lang="en-US" dirty="0" smtClean="0"/>
              <a:t>on AHG14 </a:t>
            </a:r>
            <a:r>
              <a:rPr lang="en-US" dirty="0" err="1" smtClean="0"/>
              <a:t>Gitlab</a:t>
            </a:r>
            <a:r>
              <a:rPr lang="en-US" dirty="0" smtClean="0"/>
              <a:t>.</a:t>
            </a:r>
          </a:p>
          <a:p>
            <a:r>
              <a:rPr lang="en-US" dirty="0" smtClean="0"/>
              <a:t>15 changed files, 330 lines modifications.</a:t>
            </a:r>
          </a:p>
          <a:p>
            <a:r>
              <a:rPr lang="en-US" dirty="0" smtClean="0"/>
              <a:t>The </a:t>
            </a:r>
            <a:r>
              <a:rPr lang="en-US" dirty="0"/>
              <a:t>additional parameters added to the configuration file are as follows</a:t>
            </a:r>
            <a:r>
              <a:rPr lang="en-US" dirty="0" smtClean="0"/>
              <a:t>:</a:t>
            </a:r>
            <a:endParaRPr lang="fr-FR" dirty="0"/>
          </a:p>
          <a:p>
            <a:pPr marL="357187" lvl="1" indent="0">
              <a:buNone/>
            </a:pPr>
            <a:r>
              <a:rPr lang="en-US" sz="1600" dirty="0" err="1" smtClean="0"/>
              <a:t>IntraRefreshType</a:t>
            </a:r>
            <a:r>
              <a:rPr lang="en-US" sz="1600" dirty="0" smtClean="0"/>
              <a:t>  : 1			# Intra Refresh type flag 0: 						disable, 1: </a:t>
            </a:r>
            <a:r>
              <a:rPr lang="en-US" sz="1600" dirty="0" err="1" smtClean="0"/>
              <a:t>enc</a:t>
            </a:r>
            <a:r>
              <a:rPr lang="en-US" sz="1600" dirty="0" smtClean="0"/>
              <a:t>-only, 2: normative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IntraRefreshStart</a:t>
            </a:r>
            <a:r>
              <a:rPr lang="en-US" sz="1600" dirty="0"/>
              <a:t> </a:t>
            </a:r>
            <a:r>
              <a:rPr lang="en-US" sz="1600" dirty="0" smtClean="0"/>
              <a:t> : 0			# Position of the first column of 					Intra refresh (in pixels)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IntraRefreshDirection</a:t>
            </a:r>
            <a:r>
              <a:rPr lang="en-US" sz="1600" dirty="0"/>
              <a:t> </a:t>
            </a:r>
            <a:r>
              <a:rPr lang="en-US" sz="1600" dirty="0" smtClean="0"/>
              <a:t> : 0		# Direction of Intra Refresh 0: 					left to right, 1: right to left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IntraRefreshPeriod</a:t>
            </a:r>
            <a:r>
              <a:rPr lang="en-US" sz="1600" dirty="0" smtClean="0"/>
              <a:t> : 32			# Period of the Intra Refresh</a:t>
            </a:r>
            <a:endParaRPr lang="fr-FR" sz="1600" dirty="0" smtClean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modifications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164109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 smtClean="0"/>
              <a:t>Intra </a:t>
            </a:r>
            <a:r>
              <a:rPr lang="fr-FR" u="sng" dirty="0" err="1" smtClean="0"/>
              <a:t>Refresh</a:t>
            </a:r>
            <a:r>
              <a:rPr lang="fr-FR" u="sng" dirty="0" smtClean="0"/>
              <a:t> </a:t>
            </a:r>
            <a:r>
              <a:rPr lang="fr-FR" u="sng" dirty="0" err="1" smtClean="0"/>
              <a:t>anchor</a:t>
            </a:r>
            <a:r>
              <a:rPr lang="fr-FR" u="sng" dirty="0" smtClean="0"/>
              <a:t> </a:t>
            </a:r>
            <a:r>
              <a:rPr lang="fr-FR" u="sng" dirty="0" err="1" smtClean="0"/>
              <a:t>proposal</a:t>
            </a:r>
            <a:r>
              <a:rPr lang="fr-FR" u="sng" dirty="0" smtClean="0"/>
              <a:t>:</a:t>
            </a:r>
          </a:p>
          <a:p>
            <a:pPr lvl="1"/>
            <a:r>
              <a:rPr lang="fr-FR" dirty="0" smtClean="0"/>
              <a:t>Basis= </a:t>
            </a:r>
            <a:r>
              <a:rPr lang="fr-FR" dirty="0" err="1" smtClean="0"/>
              <a:t>Low</a:t>
            </a:r>
            <a:r>
              <a:rPr lang="fr-FR" dirty="0" smtClean="0"/>
              <a:t>-Delay B Main10 configuration.</a:t>
            </a:r>
          </a:p>
          <a:p>
            <a:pPr lvl="1"/>
            <a:r>
              <a:rPr lang="fr-FR" dirty="0" err="1" smtClean="0"/>
              <a:t>Without</a:t>
            </a:r>
            <a:r>
              <a:rPr lang="fr-FR" dirty="0" smtClean="0"/>
              <a:t> pyramidal B structure (</a:t>
            </a:r>
            <a:r>
              <a:rPr lang="fr-FR" dirty="0" err="1" smtClean="0"/>
              <a:t>GOPSize</a:t>
            </a:r>
            <a:r>
              <a:rPr lang="fr-FR" dirty="0" smtClean="0"/>
              <a:t> = 1)</a:t>
            </a:r>
          </a:p>
          <a:p>
            <a:pPr lvl="1"/>
            <a:r>
              <a:rPr lang="fr-FR" dirty="0" smtClean="0"/>
              <a:t>QP offset of 1 </a:t>
            </a:r>
            <a:r>
              <a:rPr lang="fr-FR" dirty="0" err="1" smtClean="0"/>
              <a:t>between</a:t>
            </a:r>
            <a:r>
              <a:rPr lang="fr-FR" dirty="0" smtClean="0"/>
              <a:t> I and P </a:t>
            </a:r>
            <a:r>
              <a:rPr lang="fr-FR" dirty="0" err="1" smtClean="0"/>
              <a:t>picture</a:t>
            </a:r>
            <a:r>
              <a:rPr lang="fr-FR" dirty="0"/>
              <a:t> </a:t>
            </a:r>
            <a:r>
              <a:rPr lang="fr-FR" dirty="0" smtClean="0"/>
              <a:t>(</a:t>
            </a:r>
            <a:r>
              <a:rPr lang="fr-FR" dirty="0" err="1" smtClean="0"/>
              <a:t>same</a:t>
            </a:r>
            <a:r>
              <a:rPr lang="fr-FR" dirty="0" smtClean="0"/>
              <a:t> QP for IR).</a:t>
            </a:r>
          </a:p>
          <a:p>
            <a:pPr lvl="1"/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Reference for losses characterization:</a:t>
            </a:r>
          </a:p>
          <a:p>
            <a:pPr marL="336550" lvl="1" indent="0">
              <a:buNone/>
            </a:pPr>
            <a:r>
              <a:rPr lang="en-US" dirty="0" smtClean="0"/>
              <a:t>Same with an Intra period of 32 (</a:t>
            </a:r>
            <a:r>
              <a:rPr lang="en-US" dirty="0" err="1" smtClean="0"/>
              <a:t>DecodingRefreshType</a:t>
            </a:r>
            <a:r>
              <a:rPr lang="en-US" dirty="0" smtClean="0"/>
              <a:t>  = 1).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Significant</a:t>
            </a:r>
            <a:r>
              <a:rPr lang="fr-FR" dirty="0" smtClean="0"/>
              <a:t> </a:t>
            </a:r>
            <a:r>
              <a:rPr lang="fr-FR" dirty="0" err="1" smtClean="0"/>
              <a:t>losses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for </a:t>
            </a:r>
            <a:r>
              <a:rPr lang="fr-FR" dirty="0" err="1" smtClean="0"/>
              <a:t>low</a:t>
            </a:r>
            <a:r>
              <a:rPr lang="fr-FR" dirty="0" smtClean="0"/>
              <a:t> motion </a:t>
            </a:r>
            <a:r>
              <a:rPr lang="fr-FR" dirty="0" err="1" smtClean="0"/>
              <a:t>sequences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</a:t>
            </a:r>
            <a:r>
              <a:rPr lang="en-US" dirty="0" err="1" smtClean="0"/>
              <a:t>Enc</a:t>
            </a:r>
            <a:r>
              <a:rPr lang="en-US" dirty="0" smtClean="0"/>
              <a:t>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226819"/>
              </p:ext>
            </p:extLst>
          </p:nvPr>
        </p:nvGraphicFramePr>
        <p:xfrm>
          <a:off x="1944816" y="1098642"/>
          <a:ext cx="5244372" cy="2561082"/>
        </p:xfrm>
        <a:graphic>
          <a:graphicData uri="http://schemas.openxmlformats.org/drawingml/2006/table">
            <a:tbl>
              <a:tblPr firstRow="1" firstCol="1" bandRow="1"/>
              <a:tblGrid>
                <a:gridCol w="1218067"/>
                <a:gridCol w="787287"/>
                <a:gridCol w="787287"/>
                <a:gridCol w="877157"/>
                <a:gridCol w="787287"/>
                <a:gridCol w="787287"/>
              </a:tblGrid>
              <a:tr h="219006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Intra Refresh Encoder Only Main 10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1022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VTM-3.0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12,53%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23,35%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35,68%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18,75%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24,36%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26,79%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39,27%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43,52%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51,34%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21,29%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28,73%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36,63%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22,34%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33,67%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36,18%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37,68%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39,80%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42,51%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Normative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i="1" dirty="0" err="1"/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	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 This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(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 to 2 pixels).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1411536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21328" y="864901"/>
            <a:ext cx="8754254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SPS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sps_intra_refresh_enabled_flag</a:t>
            </a:r>
            <a:endParaRPr lang="fr-FR" i="1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PPS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pps_intra_refresh_mode</a:t>
            </a:r>
            <a:r>
              <a:rPr lang="fr-FR" dirty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pps_intra_refresh_size</a:t>
            </a:r>
            <a:endParaRPr lang="fr-FR" i="1" dirty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pps_intra_refresh_delta_qp</a:t>
            </a:r>
            <a:r>
              <a:rPr lang="fr-FR" dirty="0" smtClean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-group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ile_group_intra_refresh_direction</a:t>
            </a:r>
            <a:r>
              <a:rPr lang="fr-FR" dirty="0" smtClean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ile_group_intra_refresh_position</a:t>
            </a:r>
            <a:r>
              <a:rPr lang="fr-FR" i="1" dirty="0" smtClean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102829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28144</TotalTime>
  <Words>724</Words>
  <Application>Microsoft Office PowerPoint</Application>
  <PresentationFormat>Affichage à l'écran (16:9)</PresentationFormat>
  <Paragraphs>223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12</vt:i4>
      </vt:variant>
    </vt:vector>
  </HeadingPairs>
  <TitlesOfParts>
    <vt:vector size="15" baseType="lpstr">
      <vt:lpstr>1. VITEC_template_2016_Q3</vt:lpstr>
      <vt:lpstr>1. VITEC_Title_2016_Q3</vt:lpstr>
      <vt:lpstr>3. VITEC_ TY_2016_Q3</vt:lpstr>
      <vt:lpstr>JVET-M0387 AHG14: Updates on Intra Refresh Proposal </vt:lpstr>
      <vt:lpstr>Background</vt:lpstr>
      <vt:lpstr>Summary</vt:lpstr>
      <vt:lpstr>Encoder-only Intra Refresh</vt:lpstr>
      <vt:lpstr>Software modifications</vt:lpstr>
      <vt:lpstr>Test condition for Intra Refresh</vt:lpstr>
      <vt:lpstr>Results: Enc-only Intra Refresh</vt:lpstr>
      <vt:lpstr>Proposal: Normative Intra Refresh</vt:lpstr>
      <vt:lpstr>New signalization</vt:lpstr>
      <vt:lpstr>Results: Normative Intra Refresh</vt:lpstr>
      <vt:lpstr>Conclusion</vt:lpstr>
      <vt:lpstr>Thank you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515</cp:revision>
  <cp:lastPrinted>2012-02-08T21:07:19Z</cp:lastPrinted>
  <dcterms:created xsi:type="dcterms:W3CDTF">2012-03-01T15:39:10Z</dcterms:created>
  <dcterms:modified xsi:type="dcterms:W3CDTF">2019-01-15T08:45:56Z</dcterms:modified>
</cp:coreProperties>
</file>