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8" r:id="rId1"/>
    <p:sldMasterId id="2147483825" r:id="rId2"/>
    <p:sldMasterId id="2147483813" r:id="rId3"/>
  </p:sldMasterIdLst>
  <p:notesMasterIdLst>
    <p:notesMasterId r:id="rId16"/>
  </p:notesMasterIdLst>
  <p:handoutMasterIdLst>
    <p:handoutMasterId r:id="rId17"/>
  </p:handoutMasterIdLst>
  <p:sldIdLst>
    <p:sldId id="527" r:id="rId4"/>
    <p:sldId id="551" r:id="rId5"/>
    <p:sldId id="553" r:id="rId6"/>
    <p:sldId id="544" r:id="rId7"/>
    <p:sldId id="550" r:id="rId8"/>
    <p:sldId id="546" r:id="rId9"/>
    <p:sldId id="549" r:id="rId10"/>
    <p:sldId id="555" r:id="rId11"/>
    <p:sldId id="556" r:id="rId12"/>
    <p:sldId id="554" r:id="rId13"/>
    <p:sldId id="545" r:id="rId14"/>
    <p:sldId id="530" r:id="rId15"/>
  </p:sldIdLst>
  <p:sldSz cx="9144000" cy="5143500" type="screen16x9"/>
  <p:notesSz cx="6735763" cy="986948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r" defTabSz="914400" rtl="1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24">
          <p15:clr>
            <a:srgbClr val="A4A3A4"/>
          </p15:clr>
        </p15:guide>
        <p15:guide id="2" pos="331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003892"/>
    <a:srgbClr val="EAEAEA"/>
    <a:srgbClr val="1F419B"/>
    <a:srgbClr val="002664"/>
    <a:srgbClr val="BC45C7"/>
    <a:srgbClr val="010000"/>
    <a:srgbClr val="670825"/>
    <a:srgbClr val="1A286E"/>
    <a:srgbClr val="FAC8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Style moyen 1 - Accentuation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722" autoAdjust="0"/>
    <p:restoredTop sz="94649" autoAdjust="0"/>
  </p:normalViewPr>
  <p:slideViewPr>
    <p:cSldViewPr snapToGrid="0">
      <p:cViewPr>
        <p:scale>
          <a:sx n="80" d="100"/>
          <a:sy n="80" d="100"/>
        </p:scale>
        <p:origin x="-1446" y="-552"/>
      </p:cViewPr>
      <p:guideLst>
        <p:guide orient="horz" pos="1324"/>
        <p:guide pos="331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792" y="114"/>
      </p:cViewPr>
      <p:guideLst>
        <p:guide orient="horz" pos="3108"/>
        <p:guide pos="212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B9B5A3B0-999B-453D-9533-66D63A8CA24F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6533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4763" y="0"/>
            <a:ext cx="2919412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7788" y="739775"/>
            <a:ext cx="65801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3100" y="4687888"/>
            <a:ext cx="5389563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4188"/>
            <a:ext cx="2919413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4763" y="9374188"/>
            <a:ext cx="2919412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F3B93365-BD4E-4A3B-AD3D-2607680E9C7E}" type="slidenum">
              <a:rPr lang="he-IL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704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r" rtl="1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119004"/>
            <a:ext cx="8534400" cy="447675"/>
          </a:xfrm>
          <a:prstGeom prst="rect">
            <a:avLst/>
          </a:prstGeom>
        </p:spPr>
        <p:txBody>
          <a:bodyPr/>
          <a:lstStyle>
            <a:lvl1pPr>
              <a:defRPr b="1"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1" y="890588"/>
            <a:ext cx="8594725" cy="36885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51639" y="52388"/>
            <a:ext cx="2147887" cy="4526756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52388"/>
            <a:ext cx="6294438" cy="452675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71670" y="1324951"/>
            <a:ext cx="4790661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53113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943" y="1370013"/>
            <a:ext cx="7886700" cy="3262312"/>
          </a:xfrm>
          <a:prstGeom prst="rect">
            <a:avLst/>
          </a:prstGeom>
        </p:spPr>
        <p:txBody>
          <a:bodyPr/>
          <a:lstStyle>
            <a:lvl1pPr>
              <a:defRPr>
                <a:latin typeface="Frutiger LT Std 45 Light" panose="020B0402020204020204" pitchFamily="34" charset="0"/>
              </a:defRPr>
            </a:lvl1pPr>
            <a:lvl2pPr>
              <a:defRPr>
                <a:latin typeface="Frutiger LT Std 45 Light" panose="020B0402020204020204" pitchFamily="34" charset="0"/>
              </a:defRPr>
            </a:lvl2pPr>
            <a:lvl3pPr>
              <a:defRPr>
                <a:latin typeface="Frutiger LT Std 45 Light" panose="020B0402020204020204" pitchFamily="34" charset="0"/>
              </a:defRPr>
            </a:lvl3pPr>
            <a:lvl4pPr>
              <a:defRPr>
                <a:latin typeface="Frutiger LT Std 45 Light" panose="020B0402020204020204" pitchFamily="34" charset="0"/>
              </a:defRPr>
            </a:lvl4pPr>
            <a:lvl5pPr>
              <a:defRPr>
                <a:latin typeface="Frutiger LT Std 45 Light" panose="020B0402020204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4503000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4270" y="1818463"/>
            <a:ext cx="7886700" cy="112553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741977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2203" y="1550545"/>
            <a:ext cx="7886700" cy="99377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87 ExtraBlk Cn" panose="020B09060305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461259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30087" y="1749021"/>
            <a:ext cx="7865165" cy="1332109"/>
          </a:xfrm>
          <a:prstGeom prst="rect">
            <a:avLst/>
          </a:prstGeom>
        </p:spPr>
        <p:txBody>
          <a:bodyPr/>
          <a:lstStyle>
            <a:lvl1pPr>
              <a:defRPr sz="3600" b="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1888018" y="1148316"/>
            <a:ext cx="5111750" cy="3446307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754" y="2759370"/>
            <a:ext cx="7772400" cy="1022350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7754" y="1633833"/>
            <a:ext cx="7772400" cy="112553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09599" y="1010411"/>
            <a:ext cx="8063023" cy="34290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>
                <a:solidFill>
                  <a:srgbClr val="1F419B"/>
                </a:solidFill>
                <a:latin typeface="Frutiger LT Std 45 Light" panose="020B0402020204020204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2"/>
          </p:nvPr>
        </p:nvSpPr>
        <p:spPr>
          <a:xfrm>
            <a:off x="609599" y="1619611"/>
            <a:ext cx="8063023" cy="2697209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55 Roman" panose="020B0602020204020204" pitchFamily="34" charset="0"/>
              </a:defRPr>
            </a:lvl2pPr>
            <a:lvl3pPr>
              <a:defRPr sz="2000">
                <a:latin typeface="Frutiger LT Std 47 Light Cn" panose="020B0406020204020204" pitchFamily="34" charset="0"/>
              </a:defRPr>
            </a:lvl3pPr>
            <a:lvl4pPr>
              <a:defRPr sz="1600">
                <a:latin typeface="Frutiger LT Std 57 Cn" panose="020B0606020204020204" pitchFamily="34" charset="0"/>
              </a:defRPr>
            </a:lvl4pPr>
            <a:lvl5pPr>
              <a:defRPr sz="1400">
                <a:latin typeface="Frutiger LT Std 87 ExtraBlk Cn" panose="020B090603050403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e-IL"/>
          </a:p>
        </p:txBody>
      </p:sp>
      <p:sp>
        <p:nvSpPr>
          <p:cNvPr id="10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1936898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3786" y="177290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6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he-I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234609" cy="274637"/>
          </a:xfrm>
          <a:prstGeom prst="rect">
            <a:avLst/>
          </a:prstGeom>
        </p:spPr>
        <p:txBody>
          <a:bodyPr/>
          <a:lstStyle/>
          <a:p>
            <a:endParaRPr lang="he-IL" dirty="0"/>
          </a:p>
        </p:txBody>
      </p:sp>
      <p:sp>
        <p:nvSpPr>
          <p:cNvPr id="8" name="Rectangle 6"/>
          <p:cNvSpPr txBox="1">
            <a:spLocks noChangeArrowheads="1"/>
          </p:cNvSpPr>
          <p:nvPr userDrawn="1"/>
        </p:nvSpPr>
        <p:spPr>
          <a:xfrm>
            <a:off x="534286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latin typeface="Frutiger LT Std 45 Light" panose="020B0402020204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7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1" y="890588"/>
            <a:ext cx="4221163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8363" y="890588"/>
            <a:ext cx="4221162" cy="3688556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Frutiger LT Std 45 Light" panose="020B0402020204020204" pitchFamily="34" charset="0"/>
              </a:defRPr>
            </a:lvl1pPr>
            <a:lvl2pPr>
              <a:defRPr sz="2400">
                <a:latin typeface="Frutiger LT Std 45 Light" panose="020B0402020204020204" pitchFamily="34" charset="0"/>
              </a:defRPr>
            </a:lvl2pPr>
            <a:lvl3pPr>
              <a:defRPr sz="2000">
                <a:latin typeface="Frutiger LT Std 45 Light" panose="020B0402020204020204" pitchFamily="34" charset="0"/>
              </a:defRPr>
            </a:lvl3pPr>
            <a:lvl4pPr>
              <a:defRPr sz="1800">
                <a:latin typeface="Frutiger LT Std 45 Light" panose="020B0402020204020204" pitchFamily="34" charset="0"/>
              </a:defRPr>
            </a:lvl4pPr>
            <a:lvl5pPr>
              <a:defRPr sz="1800">
                <a:latin typeface="Frutiger LT Std 45 Light" panose="020B0402020204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8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Frutiger LT Std 45 Light" panose="020B040202020402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Frutiger LT Std 45 Light" panose="020B0402020204020204" pitchFamily="34" charset="0"/>
              </a:defRPr>
            </a:lvl1pPr>
            <a:lvl2pPr>
              <a:defRPr sz="2000">
                <a:latin typeface="Frutiger LT Std 45 Light" panose="020B0402020204020204" pitchFamily="34" charset="0"/>
              </a:defRPr>
            </a:lvl2pPr>
            <a:lvl3pPr>
              <a:defRPr sz="1800">
                <a:latin typeface="Frutiger LT Std 45 Light" panose="020B0402020204020204" pitchFamily="34" charset="0"/>
              </a:defRPr>
            </a:lvl3pPr>
            <a:lvl4pPr>
              <a:defRPr sz="1600">
                <a:latin typeface="Frutiger LT Std 45 Light" panose="020B0402020204020204" pitchFamily="34" charset="0"/>
              </a:defRPr>
            </a:lvl4pPr>
            <a:lvl5pPr>
              <a:defRPr sz="1600">
                <a:latin typeface="Frutiger LT Std 45 Light" panose="020B0402020204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10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6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  <p:sp>
        <p:nvSpPr>
          <p:cNvPr id="5" name="Rectangle 4"/>
          <p:cNvSpPr txBox="1">
            <a:spLocks noChangeArrowheads="1"/>
          </p:cNvSpPr>
          <p:nvPr userDrawn="1"/>
        </p:nvSpPr>
        <p:spPr>
          <a:xfrm>
            <a:off x="304800" y="202903"/>
            <a:ext cx="8534400" cy="342900"/>
          </a:xfrm>
          <a:prstGeom prst="rect">
            <a:avLst/>
          </a:prstGeom>
        </p:spPr>
        <p:txBody>
          <a:bodyPr anchor="ctr"/>
          <a:lstStyle>
            <a:lvl1pPr marL="0" indent="0" algn="ctr" rtl="0" eaLnBrk="0" fontAlgn="base" hangingPunct="0">
              <a:spcBef>
                <a:spcPct val="40000"/>
              </a:spcBef>
              <a:spcAft>
                <a:spcPct val="0"/>
              </a:spcAft>
              <a:buClr>
                <a:srgbClr val="002664"/>
              </a:buClr>
              <a:buSzPct val="120000"/>
              <a:buFontTx/>
              <a:buNone/>
              <a:defRPr sz="2400">
                <a:solidFill>
                  <a:srgbClr val="1F419B"/>
                </a:solidFill>
                <a:latin typeface="Frutiger LT Std 45 Light" panose="020B0402020204020204" pitchFamily="34" charset="0"/>
                <a:ea typeface="+mn-ea"/>
                <a:cs typeface="+mn-cs"/>
              </a:defRPr>
            </a:lvl1pPr>
            <a:lvl2pPr marL="692150" indent="-334963" algn="l" rtl="0" eaLnBrk="0" fontAlgn="base" hangingPunct="0">
              <a:spcBef>
                <a:spcPct val="2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3938" indent="-330200" algn="l" rtl="0" eaLnBrk="0" fontAlgn="base" hangingPunct="0">
              <a:spcBef>
                <a:spcPct val="15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7950" indent="-352425" algn="l" rtl="0" eaLnBrk="0" fontAlgn="base" hangingPunct="0">
              <a:spcBef>
                <a:spcPct val="10000"/>
              </a:spcBef>
              <a:spcAft>
                <a:spcPct val="0"/>
              </a:spcAft>
              <a:buClr>
                <a:srgbClr val="002664"/>
              </a:buClr>
              <a:buSzPct val="110000"/>
              <a:buChar char="•"/>
              <a:defRPr sz="16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495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067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39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211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1783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kern="0" dirty="0">
                <a:solidFill>
                  <a:schemeClr val="bg1"/>
                </a:solidFill>
              </a:rPr>
              <a:t>Click to edit Master subtitle style</a:t>
            </a: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Frutiger LT Std 45 Light" panose="020B0402020204020204" pitchFamily="34" charset="0"/>
              </a:defRPr>
            </a:lvl1pPr>
            <a:lvl2pPr>
              <a:defRPr sz="2800">
                <a:latin typeface="Frutiger LT Std 45 Light" panose="020B0402020204020204" pitchFamily="34" charset="0"/>
              </a:defRPr>
            </a:lvl2pPr>
            <a:lvl3pPr>
              <a:defRPr sz="2400">
                <a:latin typeface="Frutiger LT Std 45 Light" panose="020B0402020204020204" pitchFamily="34" charset="0"/>
              </a:defRPr>
            </a:lvl3pPr>
            <a:lvl4pPr>
              <a:defRPr sz="2000">
                <a:latin typeface="Frutiger LT Std 45 Light" panose="020B0402020204020204" pitchFamily="34" charset="0"/>
              </a:defRPr>
            </a:lvl4pPr>
            <a:lvl5pPr>
              <a:defRPr sz="2000">
                <a:latin typeface="Frutiger LT Std 45 Light" panose="020B0402020204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Rectangle 6"/>
          <p:cNvSpPr txBox="1">
            <a:spLocks noChangeArrowheads="1"/>
          </p:cNvSpPr>
          <p:nvPr userDrawn="1"/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jp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9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4343400" y="4786312"/>
            <a:ext cx="457200" cy="357188"/>
          </a:xfrm>
          <a:prstGeom prst="rect">
            <a:avLst/>
          </a:prstGeom>
          <a:ln/>
        </p:spPr>
        <p:txBody>
          <a:bodyPr/>
          <a:lstStyle>
            <a:lvl1pPr>
              <a:defRPr sz="1200">
                <a:solidFill>
                  <a:srgbClr val="003892"/>
                </a:solidFill>
                <a:latin typeface="Frutiger LT Std 45 Light" panose="020B0402020204020204" pitchFamily="34" charset="0"/>
              </a:defRPr>
            </a:lvl1pPr>
          </a:lstStyle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2" r:id="rId1"/>
    <p:sldLayoutId id="2147483811" r:id="rId2"/>
    <p:sldLayoutId id="2147483810" r:id="rId3"/>
    <p:sldLayoutId id="2147483809" r:id="rId4"/>
    <p:sldLayoutId id="2147483808" r:id="rId5"/>
    <p:sldLayoutId id="2147483807" r:id="rId6"/>
    <p:sldLayoutId id="2147483806" r:id="rId7"/>
    <p:sldLayoutId id="2147483805" r:id="rId8"/>
    <p:sldLayoutId id="2147483804" r:id="rId9"/>
    <p:sldLayoutId id="2147483803" r:id="rId10"/>
    <p:sldLayoutId id="2147483802" r:id="rId11"/>
  </p:sldLayoutIdLst>
  <p:transition/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-65" charset="0"/>
          <a:ea typeface="Arial" pitchFamily="-65" charset="0"/>
          <a:cs typeface="Arial" pitchFamily="-65" charset="0"/>
        </a:defRPr>
      </a:lvl9pPr>
    </p:titleStyle>
    <p:bodyStyle>
      <a:lvl1pPr marL="355600" indent="-355600" algn="l" rtl="0" eaLnBrk="0" fontAlgn="base" hangingPunct="0">
        <a:spcBef>
          <a:spcPct val="40000"/>
        </a:spcBef>
        <a:spcAft>
          <a:spcPct val="0"/>
        </a:spcAft>
        <a:buClr>
          <a:srgbClr val="002664"/>
        </a:buClr>
        <a:buSzPct val="12000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34963" algn="l" rtl="0" eaLnBrk="0" fontAlgn="base" hangingPunct="0">
        <a:spcBef>
          <a:spcPct val="25000"/>
        </a:spcBef>
        <a:spcAft>
          <a:spcPct val="0"/>
        </a:spcAft>
        <a:buClr>
          <a:srgbClr val="002664"/>
        </a:buClr>
        <a:buSzPct val="110000"/>
        <a:buChar char="•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023938" indent="-330200" algn="l" rtl="0" eaLnBrk="0" fontAlgn="base" hangingPunct="0">
        <a:spcBef>
          <a:spcPct val="15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377950" indent="-352425" algn="l" rtl="0" eaLnBrk="0" fontAlgn="base" hangingPunct="0">
        <a:spcBef>
          <a:spcPct val="10000"/>
        </a:spcBef>
        <a:spcAft>
          <a:spcPct val="0"/>
        </a:spcAft>
        <a:buClr>
          <a:srgbClr val="002664"/>
        </a:buClr>
        <a:buSzPct val="110000"/>
        <a:buChar char="•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3495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8067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32639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7211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41783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 txBox="1">
            <a:spLocks noChangeArrowheads="1"/>
          </p:cNvSpPr>
          <p:nvPr/>
        </p:nvSpPr>
        <p:spPr>
          <a:xfrm>
            <a:off x="8515350" y="4786312"/>
            <a:ext cx="457200" cy="357188"/>
          </a:xfrm>
          <a:prstGeom prst="rect">
            <a:avLst/>
          </a:prstGeom>
          <a:ln/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003892"/>
                </a:solidFill>
                <a:latin typeface="Frutiger LT Std 45 Light" panose="020B0402020204020204" pitchFamily="34" charset="0"/>
                <a:ea typeface="+mn-ea"/>
                <a:cs typeface="Arial" pitchFamily="34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6pPr>
            <a:lvl7pPr marL="27432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 marL="32004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8pPr>
            <a:lvl9pPr marL="3657600" algn="r" defTabSz="914400" rtl="1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>
              <a:defRPr/>
            </a:pPr>
            <a:fld id="{A8C554F7-1378-441B-83CD-9781C3BDF338}" type="slidenum">
              <a:rPr lang="he-IL" smtClean="0">
                <a:noFill/>
              </a:rPr>
              <a:pPr>
                <a:defRPr/>
              </a:pPr>
              <a:t>‹N°›</a:t>
            </a:fld>
            <a:endParaRPr lang="en-US" dirty="0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2419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3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2" r:id="rId8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669" y="1168535"/>
            <a:ext cx="6264041" cy="1332109"/>
          </a:xfrm>
        </p:spPr>
        <p:txBody>
          <a:bodyPr/>
          <a:lstStyle/>
          <a:p>
            <a:r>
              <a:rPr lang="en-US" dirty="0" smtClean="0"/>
              <a:t>JVET-M0387</a:t>
            </a:r>
            <a:br>
              <a:rPr lang="en-US" dirty="0" smtClean="0"/>
            </a:br>
            <a:r>
              <a:rPr lang="en-US" dirty="0"/>
              <a:t>AHG14: Updates on Intra Refresh Proposal	</a:t>
            </a:r>
          </a:p>
        </p:txBody>
      </p:sp>
      <p:sp>
        <p:nvSpPr>
          <p:cNvPr id="3" name="ZoneTexte 2"/>
          <p:cNvSpPr txBox="1"/>
          <p:nvPr/>
        </p:nvSpPr>
        <p:spPr>
          <a:xfrm>
            <a:off x="7479323" y="3900387"/>
            <a:ext cx="160095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Jean-Marc Thiesse</a:t>
            </a:r>
          </a:p>
          <a:p>
            <a:r>
              <a:rPr lang="fr-FR" sz="14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Didier </a:t>
            </a:r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Nicholson</a:t>
            </a:r>
          </a:p>
          <a:p>
            <a:r>
              <a:rPr lang="fr-FR" sz="1400" dirty="0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David </a:t>
            </a:r>
            <a:r>
              <a:rPr lang="fr-FR" sz="1400" dirty="0" err="1" smtClean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Gommelet</a:t>
            </a:r>
            <a:endParaRPr lang="fr-FR" sz="14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561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Promising</a:t>
            </a:r>
            <a:r>
              <a:rPr lang="fr-FR" dirty="0" smtClean="0"/>
              <a:t> </a:t>
            </a:r>
            <a:r>
              <a:rPr lang="fr-FR" dirty="0" err="1" smtClean="0"/>
              <a:t>improvement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Normative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3" name="Tableau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6766382"/>
              </p:ext>
            </p:extLst>
          </p:nvPr>
        </p:nvGraphicFramePr>
        <p:xfrm>
          <a:off x="2000248" y="1073148"/>
          <a:ext cx="5314952" cy="2584455"/>
        </p:xfrm>
        <a:graphic>
          <a:graphicData uri="http://schemas.openxmlformats.org/drawingml/2006/table">
            <a:tbl>
              <a:tblPr/>
              <a:tblGrid>
                <a:gridCol w="1330617"/>
                <a:gridCol w="796867"/>
                <a:gridCol w="796867"/>
                <a:gridCol w="796867"/>
                <a:gridCol w="796867"/>
                <a:gridCol w="796867"/>
              </a:tblGrid>
              <a:tr h="276681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Low-delay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B </a:t>
                      </a:r>
                      <a:r>
                        <a:rPr lang="fr-FR" sz="1100" b="1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ormative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intra </a:t>
                      </a:r>
                      <a:r>
                        <a:rPr lang="fr-FR" sz="1100" b="1" i="0" u="none" strike="noStrike" baseline="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refresh</a:t>
                      </a:r>
                      <a:r>
                        <a:rPr lang="fr-FR" sz="11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Main 10</a:t>
                      </a:r>
                      <a:endParaRPr lang="fr-F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 </a:t>
                      </a:r>
                      <a:r>
                        <a:rPr lang="en-US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</a:t>
                      </a:r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-only Intra Refresh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VTM3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fr-FR" sz="9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U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EncT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DecT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3650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-5,12%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-8,00%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-9,01%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E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-6,59%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-7,69%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-9,05%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106%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650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  <a:endParaRPr lang="fr-FR" sz="11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#VALEUR!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#NOMBRE!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-5,18%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-7,74%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-8,50%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0434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F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-8,03%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-10,09%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-10,93%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79%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#DIV/0!</a:t>
                      </a:r>
                    </a:p>
                  </a:txBody>
                  <a:tcPr marL="7620" marR="7620" marT="762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50422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11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912210" cy="39456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The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both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and normative Intra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Refresh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updated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VTM3 and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shared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AHG14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Gitlab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Associated </a:t>
            </a:r>
            <a:r>
              <a:rPr lang="fr-FR" sz="1600" dirty="0" err="1">
                <a:latin typeface="Frutiger LT Std 45 Light" panose="020B0402020204020204" pitchFamily="34" charset="0"/>
                <a:cs typeface="+mn-cs"/>
              </a:rPr>
              <a:t>t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esting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conditions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proposed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Performance have been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characterized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Significant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losses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</a:t>
            </a:r>
            <a:r>
              <a:rPr lang="fr-FR" sz="1600" b="1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21.6% 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in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average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for encoder-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implementation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Normative solution </a:t>
            </a: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improvement</a:t>
            </a:r>
            <a:r>
              <a:rPr lang="fr-FR" sz="1600" b="1" dirty="0" smtClean="0">
                <a:latin typeface="Frutiger LT Std 45 Light" panose="020B0402020204020204" pitchFamily="34" charset="0"/>
                <a:cs typeface="+mn-cs"/>
              </a:rPr>
              <a:t> of 5%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against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enc-only</a:t>
            </a:r>
            <a:r>
              <a:rPr lang="fr-FR" sz="1600" dirty="0">
                <a:latin typeface="Frutiger LT Std 45 Light" panose="020B0402020204020204" pitchFamily="34" charset="0"/>
                <a:cs typeface="+mn-cs"/>
              </a:rPr>
              <a:t>.</a:t>
            </a:r>
            <a:endParaRPr lang="fr-FR" sz="1600" dirty="0" smtClean="0">
              <a:latin typeface="Frutiger LT Std 45 Light" panose="020B0402020204020204" pitchFamily="34" charset="0"/>
              <a:cs typeface="+mn-cs"/>
            </a:endParaRPr>
          </a:p>
          <a:p>
            <a:pPr marL="285750" indent="-285750" eaLnBrk="0" hangingPunct="0">
              <a:spcBef>
                <a:spcPct val="40000"/>
              </a:spcBef>
              <a:buClr>
                <a:srgbClr val="002664"/>
              </a:buClr>
              <a:buSzPct val="120000"/>
              <a:buFont typeface="Symbol"/>
              <a:buChar char="Þ"/>
            </a:pP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A normative solution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is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desirable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bring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low-latency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functionnality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with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reduced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600" dirty="0" err="1" smtClean="0">
                <a:latin typeface="Frutiger LT Std 45 Light" panose="020B0402020204020204" pitchFamily="34" charset="0"/>
                <a:cs typeface="+mn-cs"/>
              </a:rPr>
              <a:t>loss</a:t>
            </a:r>
            <a:r>
              <a:rPr lang="fr-FR" sz="1600" dirty="0" smtClean="0">
                <a:latin typeface="Frutiger LT Std 45 Light" panose="020B0402020204020204" pitchFamily="34" charset="0"/>
                <a:cs typeface="+mn-cs"/>
              </a:rPr>
              <a:t> on VVC.</a:t>
            </a:r>
          </a:p>
          <a:p>
            <a:pPr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endParaRPr lang="fr-FR" sz="1200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600" b="1" dirty="0" err="1" smtClean="0">
                <a:latin typeface="Frutiger LT Std 45 Light" panose="020B0402020204020204" pitchFamily="34" charset="0"/>
                <a:cs typeface="+mn-cs"/>
              </a:rPr>
              <a:t>Recommendation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FontTx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agree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on the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proposed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 test conditions for AHG 14 </a:t>
            </a:r>
            <a:r>
              <a:rPr lang="fr-FR" sz="1200" b="1" dirty="0" err="1" smtClean="0">
                <a:latin typeface="Frutiger LT Std 45 Light" panose="020B0402020204020204" pitchFamily="34" charset="0"/>
              </a:rPr>
              <a:t>testing</a:t>
            </a:r>
            <a:r>
              <a:rPr lang="fr-FR" sz="1200" b="1" dirty="0" smtClean="0">
                <a:latin typeface="Frutiger LT Std 45 Light" panose="020B0402020204020204" pitchFamily="34" charset="0"/>
              </a:rPr>
              <a:t>.</a:t>
            </a:r>
            <a:endParaRPr lang="fr-FR" sz="1200" b="1" dirty="0" smtClean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integrate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encoder-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modfications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within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VTM software.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To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further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1200" b="1" dirty="0" err="1" smtClean="0">
                <a:latin typeface="Frutiger LT Std 45 Light" panose="020B0402020204020204" pitchFamily="34" charset="0"/>
                <a:cs typeface="+mn-cs"/>
              </a:rPr>
              <a:t>study</a:t>
            </a:r>
            <a:r>
              <a:rPr lang="fr-FR" sz="1200" b="1" dirty="0" smtClean="0">
                <a:latin typeface="Frutiger LT Std 45 Light" panose="020B0402020204020204" pitchFamily="34" charset="0"/>
                <a:cs typeface="+mn-cs"/>
              </a:rPr>
              <a:t> the normative solution.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1200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3468847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703385" y="3051013"/>
            <a:ext cx="78990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The research leading to this work has been supported by the FUI23 EFIGI project, </a:t>
            </a:r>
            <a:r>
              <a:rPr lang="en-US" sz="1200" dirty="0" err="1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BPIFrance</a:t>
            </a:r>
            <a:r>
              <a:rPr lang="en-US" sz="1200" dirty="0">
                <a:solidFill>
                  <a:srgbClr val="003892"/>
                </a:solidFill>
                <a:latin typeface="Frutiger LT Std 45 Light" panose="020B0402020204020204" pitchFamily="34" charset="0"/>
                <a:ea typeface="+mj-ea"/>
                <a:cs typeface="+mj-cs"/>
              </a:rPr>
              <a:t> and Region Ile de France.</a:t>
            </a:r>
            <a:endParaRPr lang="fr-FR" sz="1200" dirty="0">
              <a:solidFill>
                <a:srgbClr val="003892"/>
              </a:solidFill>
              <a:latin typeface="Frutiger LT Std 45 Light" panose="020B0402020204020204" pitchFamily="34" charset="0"/>
              <a:ea typeface="+mj-ea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51" y="3328012"/>
            <a:ext cx="1173582" cy="542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35627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2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Intra Refresh is a classical technology addressing:</a:t>
            </a:r>
          </a:p>
          <a:p>
            <a:pPr lvl="1"/>
            <a:r>
              <a:rPr lang="en-US" dirty="0" smtClean="0"/>
              <a:t>Low-latency by removing of sizeable I picture while keeping random accessibility of stream</a:t>
            </a:r>
          </a:p>
          <a:p>
            <a:pPr lvl="1"/>
            <a:r>
              <a:rPr lang="en-US" dirty="0" smtClean="0"/>
              <a:t>And/or error resilience.</a:t>
            </a:r>
          </a:p>
          <a:p>
            <a:r>
              <a:rPr lang="en-US" dirty="0" smtClean="0"/>
              <a:t>Usually implemented by encoder-only modifications leading to significant efficiency losses.</a:t>
            </a:r>
          </a:p>
          <a:p>
            <a:r>
              <a:rPr lang="en-US" dirty="0" err="1" smtClean="0"/>
              <a:t>AhG</a:t>
            </a:r>
            <a:r>
              <a:rPr lang="en-US" dirty="0" smtClean="0"/>
              <a:t> 14 was established at Ljubljana</a:t>
            </a:r>
            <a:r>
              <a:rPr lang="en-US" dirty="0"/>
              <a:t> </a:t>
            </a:r>
            <a:r>
              <a:rPr lang="en-US" dirty="0" smtClean="0"/>
              <a:t>to study 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743914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This contribution provides updated results of </a:t>
            </a:r>
            <a:r>
              <a:rPr lang="en-US" dirty="0" smtClean="0"/>
              <a:t>JVET-L0160 </a:t>
            </a:r>
            <a:r>
              <a:rPr lang="en-US" dirty="0" smtClean="0"/>
              <a:t>and </a:t>
            </a:r>
            <a:r>
              <a:rPr lang="en-US" dirty="0" smtClean="0"/>
              <a:t>JVET-L0161 </a:t>
            </a:r>
            <a:r>
              <a:rPr lang="en-US" dirty="0" smtClean="0"/>
              <a:t>to address AhG14 following mandates:</a:t>
            </a:r>
          </a:p>
          <a:p>
            <a:pPr lvl="1"/>
            <a:r>
              <a:rPr lang="en-US" dirty="0" smtClean="0"/>
              <a:t>Proposition of test conditions for studying Intra Refresh.</a:t>
            </a:r>
          </a:p>
          <a:p>
            <a:pPr lvl="1"/>
            <a:r>
              <a:rPr lang="en-US" dirty="0" smtClean="0"/>
              <a:t>Proposition of an encoder-only Intra Refresh.</a:t>
            </a:r>
          </a:p>
          <a:p>
            <a:pPr lvl="1"/>
            <a:r>
              <a:rPr lang="en-US" dirty="0" smtClean="0"/>
              <a:t>Characterization of the solution.</a:t>
            </a:r>
          </a:p>
          <a:p>
            <a:pPr lvl="1"/>
            <a:r>
              <a:rPr lang="en-US" dirty="0" smtClean="0"/>
              <a:t>Study of a normative solution.</a:t>
            </a:r>
          </a:p>
          <a:p>
            <a:r>
              <a:rPr lang="en-US" dirty="0" smtClean="0"/>
              <a:t>Loss of </a:t>
            </a:r>
            <a:r>
              <a:rPr lang="en-US" b="1" dirty="0" smtClean="0"/>
              <a:t>21.3%</a:t>
            </a:r>
            <a:r>
              <a:rPr lang="en-US" dirty="0" smtClean="0"/>
              <a:t> for </a:t>
            </a:r>
            <a:r>
              <a:rPr lang="en-US" dirty="0" err="1" smtClean="0"/>
              <a:t>enc</a:t>
            </a:r>
            <a:r>
              <a:rPr lang="en-US" dirty="0" smtClean="0"/>
              <a:t>-only solution vs fair reference.</a:t>
            </a:r>
          </a:p>
          <a:p>
            <a:r>
              <a:rPr lang="en-US" dirty="0" smtClean="0"/>
              <a:t>Normative solution </a:t>
            </a:r>
            <a:r>
              <a:rPr lang="en-US" b="1" dirty="0" smtClean="0"/>
              <a:t>improvement of 5% </a:t>
            </a:r>
            <a:r>
              <a:rPr lang="en-US" dirty="0" smtClean="0"/>
              <a:t>with slightly intrusive modifications.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28812666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4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pPr marL="0" indent="0">
              <a:buNone/>
            </a:pPr>
            <a:endParaRPr lang="en-CA" dirty="0" smtClean="0"/>
          </a:p>
          <a:p>
            <a:pPr marL="0" indent="0">
              <a:buNone/>
            </a:pPr>
            <a:r>
              <a:rPr lang="en-CA" dirty="0" smtClean="0"/>
              <a:t>The </a:t>
            </a:r>
            <a:r>
              <a:rPr lang="en-CA" dirty="0"/>
              <a:t>software modifications to support Intra Refresh tool at the encoder-level in VTM software include:</a:t>
            </a:r>
            <a:endParaRPr lang="fr-FR" dirty="0"/>
          </a:p>
          <a:p>
            <a:pPr lvl="1"/>
            <a:r>
              <a:rPr lang="en-US" dirty="0"/>
              <a:t>Intra prediction mode forced </a:t>
            </a:r>
            <a:r>
              <a:rPr lang="en-US" dirty="0" smtClean="0"/>
              <a:t>on </a:t>
            </a:r>
            <a:r>
              <a:rPr lang="en-US" dirty="0"/>
              <a:t>column </a:t>
            </a:r>
            <a:r>
              <a:rPr lang="en-US" dirty="0" smtClean="0"/>
              <a:t>basis at CU level.</a:t>
            </a:r>
            <a:endParaRPr lang="fr-FR" dirty="0"/>
          </a:p>
          <a:p>
            <a:pPr lvl="1"/>
            <a:r>
              <a:rPr lang="en-US" dirty="0"/>
              <a:t>Constrained Intra Prediction </a:t>
            </a:r>
            <a:r>
              <a:rPr lang="en-US" dirty="0" smtClean="0"/>
              <a:t>enabled.</a:t>
            </a:r>
            <a:endParaRPr lang="fr-FR" dirty="0"/>
          </a:p>
          <a:p>
            <a:pPr lvl="1"/>
            <a:r>
              <a:rPr lang="en-US" dirty="0"/>
              <a:t>Motion vectors </a:t>
            </a:r>
            <a:r>
              <a:rPr lang="en-US" dirty="0" smtClean="0"/>
              <a:t>constrained (6 pixels due to filters).</a:t>
            </a:r>
            <a:endParaRPr lang="fr-FR" dirty="0"/>
          </a:p>
          <a:p>
            <a:pPr lvl="1"/>
            <a:r>
              <a:rPr lang="en-US" dirty="0"/>
              <a:t>Removing of former reference pictures </a:t>
            </a:r>
            <a:r>
              <a:rPr lang="en-US" dirty="0" smtClean="0"/>
              <a:t>at re-looping.</a:t>
            </a:r>
            <a:endParaRPr lang="fr-FR" dirty="0"/>
          </a:p>
          <a:p>
            <a:pPr lvl="1"/>
            <a:r>
              <a:rPr lang="en-US" dirty="0"/>
              <a:t>Disabling of </a:t>
            </a:r>
            <a:r>
              <a:rPr lang="en-US" dirty="0" smtClean="0"/>
              <a:t>ALF of CTU </a:t>
            </a:r>
            <a:r>
              <a:rPr lang="en-US" dirty="0"/>
              <a:t>including Intra refresh pixels.</a:t>
            </a:r>
            <a:endParaRPr lang="fr-FR" dirty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Encoder-only Intra Refresh proposal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pic>
        <p:nvPicPr>
          <p:cNvPr id="8" name="Imag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1124" y="810224"/>
            <a:ext cx="5429250" cy="1047750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5095415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r>
              <a:rPr lang="en-US" dirty="0" smtClean="0"/>
              <a:t>Shared on AHG14 </a:t>
            </a:r>
            <a:r>
              <a:rPr lang="en-US" dirty="0" err="1" smtClean="0"/>
              <a:t>Gitlab</a:t>
            </a:r>
            <a:r>
              <a:rPr lang="en-US" dirty="0" smtClean="0"/>
              <a:t>.</a:t>
            </a:r>
          </a:p>
          <a:p>
            <a:r>
              <a:rPr lang="en-US" dirty="0" smtClean="0"/>
              <a:t>15 changed files, 330 lines modifications.</a:t>
            </a:r>
          </a:p>
          <a:p>
            <a:r>
              <a:rPr lang="en-US" dirty="0" smtClean="0"/>
              <a:t>The </a:t>
            </a:r>
            <a:r>
              <a:rPr lang="en-US" dirty="0"/>
              <a:t>additional parameters added to the configuration file are as follows</a:t>
            </a:r>
            <a:r>
              <a:rPr lang="en-US" dirty="0" smtClean="0"/>
              <a:t>:</a:t>
            </a:r>
            <a:endParaRPr lang="fr-FR" dirty="0"/>
          </a:p>
          <a:p>
            <a:pPr marL="357187" lvl="1" indent="0">
              <a:buNone/>
            </a:pPr>
            <a:r>
              <a:rPr lang="en-US" sz="1600" dirty="0" err="1" smtClean="0"/>
              <a:t>IntraRefreshType</a:t>
            </a:r>
            <a:r>
              <a:rPr lang="en-US" sz="1600" dirty="0" smtClean="0"/>
              <a:t>  : 1			# Intra Refresh type flag 0: 						disable, 1: </a:t>
            </a:r>
            <a:r>
              <a:rPr lang="en-US" sz="1600" dirty="0" err="1" smtClean="0"/>
              <a:t>enc</a:t>
            </a:r>
            <a:r>
              <a:rPr lang="en-US" sz="1600" dirty="0" smtClean="0"/>
              <a:t>-only, 2: normative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IntraRefreshStart</a:t>
            </a:r>
            <a:r>
              <a:rPr lang="en-US" sz="1600" dirty="0"/>
              <a:t> </a:t>
            </a:r>
            <a:r>
              <a:rPr lang="en-US" sz="1600" dirty="0" smtClean="0"/>
              <a:t> : 0			# Position of the first column of 					Intra refresh (in pixels)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IntraRefreshDirection</a:t>
            </a:r>
            <a:r>
              <a:rPr lang="en-US" sz="1600" dirty="0"/>
              <a:t> </a:t>
            </a:r>
            <a:r>
              <a:rPr lang="en-US" sz="1600" dirty="0" smtClean="0"/>
              <a:t> : 0		# Direction of Intra Refresh 0: 					left to right, 1: right to left</a:t>
            </a:r>
            <a:endParaRPr lang="fr-FR" sz="1600" dirty="0" smtClean="0"/>
          </a:p>
          <a:p>
            <a:pPr marL="357187" lvl="1" indent="0">
              <a:buNone/>
            </a:pPr>
            <a:r>
              <a:rPr lang="en-US" sz="1600" dirty="0" err="1" smtClean="0"/>
              <a:t>IntraRefreshPeriod</a:t>
            </a:r>
            <a:r>
              <a:rPr lang="en-US" sz="1600" dirty="0" smtClean="0"/>
              <a:t> : 32			# Period of the Intra Refresh</a:t>
            </a:r>
            <a:endParaRPr lang="fr-FR" sz="1600" dirty="0" smtClean="0"/>
          </a:p>
          <a:p>
            <a:pPr lvl="1"/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Software modifications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11448255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164109" cy="2697209"/>
          </a:xfrm>
        </p:spPr>
        <p:txBody>
          <a:bodyPr/>
          <a:lstStyle/>
          <a:p>
            <a:pPr marL="0" indent="0">
              <a:buNone/>
            </a:pPr>
            <a:r>
              <a:rPr lang="fr-FR" u="sng" dirty="0" smtClean="0"/>
              <a:t>Intra </a:t>
            </a:r>
            <a:r>
              <a:rPr lang="fr-FR" u="sng" dirty="0" err="1" smtClean="0"/>
              <a:t>Refresh</a:t>
            </a:r>
            <a:r>
              <a:rPr lang="fr-FR" u="sng" dirty="0" smtClean="0"/>
              <a:t> </a:t>
            </a:r>
            <a:r>
              <a:rPr lang="fr-FR" u="sng" dirty="0" err="1" smtClean="0"/>
              <a:t>anchor</a:t>
            </a:r>
            <a:r>
              <a:rPr lang="fr-FR" u="sng" dirty="0" smtClean="0"/>
              <a:t> </a:t>
            </a:r>
            <a:r>
              <a:rPr lang="fr-FR" u="sng" dirty="0" err="1" smtClean="0"/>
              <a:t>proposal</a:t>
            </a:r>
            <a:r>
              <a:rPr lang="fr-FR" u="sng" dirty="0" smtClean="0"/>
              <a:t>:</a:t>
            </a:r>
          </a:p>
          <a:p>
            <a:pPr lvl="1"/>
            <a:r>
              <a:rPr lang="fr-FR" dirty="0" smtClean="0"/>
              <a:t>Basis= </a:t>
            </a:r>
            <a:r>
              <a:rPr lang="fr-FR" dirty="0" err="1" smtClean="0"/>
              <a:t>Low</a:t>
            </a:r>
            <a:r>
              <a:rPr lang="fr-FR" dirty="0" smtClean="0"/>
              <a:t>-Delay B Main10 configuration.</a:t>
            </a:r>
          </a:p>
          <a:p>
            <a:pPr lvl="1"/>
            <a:r>
              <a:rPr lang="fr-FR" dirty="0" err="1" smtClean="0"/>
              <a:t>Without</a:t>
            </a:r>
            <a:r>
              <a:rPr lang="fr-FR" dirty="0" smtClean="0"/>
              <a:t> pyramidal B structure (</a:t>
            </a:r>
            <a:r>
              <a:rPr lang="fr-FR" dirty="0" err="1" smtClean="0"/>
              <a:t>GOPSize</a:t>
            </a:r>
            <a:r>
              <a:rPr lang="fr-FR" dirty="0" smtClean="0"/>
              <a:t> = 1)</a:t>
            </a:r>
          </a:p>
          <a:p>
            <a:pPr lvl="1"/>
            <a:r>
              <a:rPr lang="fr-FR" dirty="0" smtClean="0"/>
              <a:t>QP offset of 1 </a:t>
            </a:r>
            <a:r>
              <a:rPr lang="fr-FR" dirty="0" err="1" smtClean="0"/>
              <a:t>between</a:t>
            </a:r>
            <a:r>
              <a:rPr lang="fr-FR" dirty="0" smtClean="0"/>
              <a:t> I and P </a:t>
            </a:r>
            <a:r>
              <a:rPr lang="fr-FR" dirty="0" err="1" smtClean="0"/>
              <a:t>picture</a:t>
            </a:r>
            <a:r>
              <a:rPr lang="fr-FR" dirty="0"/>
              <a:t> </a:t>
            </a:r>
            <a:r>
              <a:rPr lang="fr-FR" dirty="0" smtClean="0"/>
              <a:t>(</a:t>
            </a:r>
            <a:r>
              <a:rPr lang="fr-FR" dirty="0" err="1" smtClean="0"/>
              <a:t>same</a:t>
            </a:r>
            <a:r>
              <a:rPr lang="fr-FR" dirty="0" smtClean="0"/>
              <a:t> QP for IR).</a:t>
            </a:r>
          </a:p>
          <a:p>
            <a:pPr lvl="1"/>
            <a:r>
              <a:rPr lang="fr-FR" dirty="0" smtClean="0"/>
              <a:t>Intra </a:t>
            </a:r>
            <a:r>
              <a:rPr lang="fr-FR" dirty="0" err="1" smtClean="0"/>
              <a:t>Refresh</a:t>
            </a:r>
            <a:r>
              <a:rPr lang="fr-FR" dirty="0" smtClean="0"/>
              <a:t> </a:t>
            </a:r>
            <a:r>
              <a:rPr lang="fr-FR" dirty="0" err="1" smtClean="0"/>
              <a:t>period</a:t>
            </a:r>
            <a:r>
              <a:rPr lang="fr-FR" dirty="0" smtClean="0"/>
              <a:t> of 32 (as </a:t>
            </a:r>
            <a:r>
              <a:rPr lang="fr-FR" dirty="0" err="1" smtClean="0"/>
              <a:t>Random</a:t>
            </a:r>
            <a:r>
              <a:rPr lang="fr-FR" dirty="0" smtClean="0"/>
              <a:t> Access).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Reference for losses characterization:</a:t>
            </a:r>
          </a:p>
          <a:p>
            <a:pPr marL="336550" lvl="1" indent="0">
              <a:buNone/>
            </a:pPr>
            <a:r>
              <a:rPr lang="en-US" dirty="0" smtClean="0"/>
              <a:t>Same with an Intra period of 32 (</a:t>
            </a:r>
            <a:r>
              <a:rPr lang="en-US" dirty="0" err="1" smtClean="0"/>
              <a:t>DecodingRefreshType</a:t>
            </a:r>
            <a:r>
              <a:rPr lang="en-US" dirty="0" smtClean="0"/>
              <a:t>  = 1).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 condition for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26896862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712777"/>
            <a:ext cx="8063023" cy="2697209"/>
          </a:xfrm>
        </p:spPr>
        <p:txBody>
          <a:bodyPr/>
          <a:lstStyle/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/>
          </a:p>
          <a:p>
            <a:endParaRPr lang="fr-FR" dirty="0" smtClean="0"/>
          </a:p>
          <a:p>
            <a:endParaRPr lang="fr-FR" dirty="0" smtClean="0"/>
          </a:p>
          <a:p>
            <a:pPr>
              <a:buFont typeface="Symbol"/>
              <a:buChar char="Þ"/>
            </a:pPr>
            <a:r>
              <a:rPr lang="fr-FR" dirty="0" smtClean="0"/>
              <a:t> </a:t>
            </a:r>
            <a:r>
              <a:rPr lang="fr-FR" dirty="0" err="1" smtClean="0"/>
              <a:t>Significant</a:t>
            </a:r>
            <a:r>
              <a:rPr lang="fr-FR" dirty="0" smtClean="0"/>
              <a:t> </a:t>
            </a:r>
            <a:r>
              <a:rPr lang="fr-FR" dirty="0" err="1" smtClean="0"/>
              <a:t>losses</a:t>
            </a:r>
            <a:r>
              <a:rPr lang="fr-FR" dirty="0" smtClean="0"/>
              <a:t>, </a:t>
            </a:r>
            <a:r>
              <a:rPr lang="fr-FR" dirty="0" err="1" smtClean="0"/>
              <a:t>especially</a:t>
            </a:r>
            <a:r>
              <a:rPr lang="fr-FR" dirty="0" smtClean="0"/>
              <a:t> for </a:t>
            </a:r>
            <a:r>
              <a:rPr lang="fr-FR" dirty="0" err="1" smtClean="0"/>
              <a:t>low</a:t>
            </a:r>
            <a:r>
              <a:rPr lang="fr-FR" dirty="0" smtClean="0"/>
              <a:t> motion </a:t>
            </a:r>
            <a:r>
              <a:rPr lang="fr-FR" dirty="0" err="1" smtClean="0"/>
              <a:t>sequences</a:t>
            </a:r>
            <a:r>
              <a:rPr lang="fr-FR" dirty="0" smtClean="0"/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Results: </a:t>
            </a:r>
            <a:r>
              <a:rPr lang="en-US" dirty="0" err="1" smtClean="0"/>
              <a:t>Enc</a:t>
            </a:r>
            <a:r>
              <a:rPr lang="en-US" dirty="0" smtClean="0"/>
              <a:t>-only Intra Refresh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226819"/>
              </p:ext>
            </p:extLst>
          </p:nvPr>
        </p:nvGraphicFramePr>
        <p:xfrm>
          <a:off x="1944816" y="1098642"/>
          <a:ext cx="5244372" cy="2561082"/>
        </p:xfrm>
        <a:graphic>
          <a:graphicData uri="http://schemas.openxmlformats.org/drawingml/2006/table">
            <a:tbl>
              <a:tblPr firstRow="1" firstCol="1" bandRow="1"/>
              <a:tblGrid>
                <a:gridCol w="1218067"/>
                <a:gridCol w="787287"/>
                <a:gridCol w="787287"/>
                <a:gridCol w="877157"/>
                <a:gridCol w="787287"/>
                <a:gridCol w="787287"/>
              </a:tblGrid>
              <a:tr h="219006">
                <a:tc>
                  <a:txBody>
                    <a:bodyPr/>
                    <a:lstStyle/>
                    <a:p>
                      <a:endParaRPr lang="fr-FR" sz="1400" dirty="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Low delay B Intra Refresh Encoder Only Main 10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371022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 VTM-3.0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sz="1400">
                        <a:effectLst/>
                        <a:latin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12,53%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23,35%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35,68%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18,75%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24,36%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26,79%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39,27%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43,52%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51,34%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21,29%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28,73%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36,63%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22,34%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33,67%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36,18%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86%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1900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37,68%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39,80%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effectLst/>
                          <a:latin typeface="Arial"/>
                          <a:ea typeface="Times New Roman"/>
                        </a:rPr>
                        <a:t>42,51%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fr-FR" sz="1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49580" algn="l"/>
                        </a:tabLst>
                      </a:pPr>
                      <a:r>
                        <a:rPr lang="fr-FR" sz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fr-FR" sz="1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44450" marR="4445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74235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Normative Intra Refresh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49903" y="1026826"/>
            <a:ext cx="8754254" cy="350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Add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signalization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indicating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position of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.</a:t>
            </a: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Exploit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IR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CUs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positions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knowledge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improve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the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quality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for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this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low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latency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 use-case: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Do not transmit </a:t>
            </a:r>
            <a:r>
              <a:rPr lang="fr-FR" i="1" dirty="0" err="1"/>
              <a:t>pred_mode_flag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nor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i="1" dirty="0" err="1"/>
              <a:t>cu_skip_flag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Enable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CIP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only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on IR CU.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Disabling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Deblocking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at IR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boundary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  <a:p>
            <a:pPr lvl="1" eaLnBrk="0" hangingPunct="0">
              <a:spcBef>
                <a:spcPct val="40000"/>
              </a:spcBef>
              <a:buClr>
                <a:srgbClr val="002664"/>
              </a:buClr>
              <a:buSzPct val="120000"/>
            </a:pP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	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=&gt; This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allows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to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partially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relax the MV 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constraint</a:t>
            </a:r>
            <a:r>
              <a:rPr lang="fr-FR" sz="2000" dirty="0">
                <a:latin typeface="Frutiger LT Std 45 Light" panose="020B0402020204020204" pitchFamily="34" charset="0"/>
                <a:cs typeface="+mn-cs"/>
              </a:rPr>
              <a:t> 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(</a:t>
            </a:r>
            <a:r>
              <a:rPr lang="fr-FR" sz="2000" dirty="0" err="1" smtClean="0">
                <a:latin typeface="Frutiger LT Std 45 Light" panose="020B0402020204020204" pitchFamily="34" charset="0"/>
                <a:cs typeface="+mn-cs"/>
              </a:rPr>
              <a:t>from</a:t>
            </a:r>
            <a:r>
              <a:rPr lang="fr-FR" sz="2000" dirty="0" smtClean="0">
                <a:latin typeface="Frutiger LT Std 45 Light" panose="020B0402020204020204" pitchFamily="34" charset="0"/>
                <a:cs typeface="+mn-cs"/>
              </a:rPr>
              <a:t> 6 to 2 pixels).</a:t>
            </a:r>
            <a:endParaRPr lang="fr-FR" sz="2000" dirty="0">
              <a:latin typeface="Frutiger LT Std 45 Light" panose="020B0402020204020204" pitchFamily="34" charset="0"/>
              <a:cs typeface="+mn-cs"/>
            </a:endParaRP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endParaRPr lang="fr-FR" sz="2000" dirty="0" smtClean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/>
              <a:t>JVET-M0387</a:t>
            </a:r>
          </a:p>
        </p:txBody>
      </p:sp>
    </p:spTree>
    <p:extLst>
      <p:ext uri="{BB962C8B-B14F-4D97-AF65-F5344CB8AC3E}">
        <p14:creationId xmlns:p14="http://schemas.microsoft.com/office/powerpoint/2010/main" val="14115363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8C554F7-1378-441B-83CD-9781C3BDF338}" type="slidenum">
              <a:rPr lang="he-IL" smtClean="0"/>
              <a:pPr>
                <a:defRPr/>
              </a:pPr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2"/>
          </p:nvPr>
        </p:nvSpPr>
        <p:spPr>
          <a:xfrm>
            <a:off x="331622" y="881225"/>
            <a:ext cx="8063023" cy="2697209"/>
          </a:xfrm>
        </p:spPr>
        <p:txBody>
          <a:bodyPr/>
          <a:lstStyle/>
          <a:p>
            <a:endParaRPr lang="fr-FR" dirty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New signalization</a:t>
            </a:r>
            <a:endParaRPr lang="en-US" dirty="0"/>
          </a:p>
        </p:txBody>
      </p:sp>
      <p:sp>
        <p:nvSpPr>
          <p:cNvPr id="3" name="ZoneTexte 2"/>
          <p:cNvSpPr txBox="1"/>
          <p:nvPr/>
        </p:nvSpPr>
        <p:spPr>
          <a:xfrm>
            <a:off x="121328" y="864901"/>
            <a:ext cx="8754254" cy="3822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SPS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sps_intra_refresh_enabled_flag</a:t>
            </a:r>
            <a:endParaRPr lang="fr-FR" i="1" dirty="0"/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>
                <a:latin typeface="Frutiger LT Std 45 Light" panose="020B0402020204020204" pitchFamily="34" charset="0"/>
              </a:rPr>
              <a:t>PPS </a:t>
            </a:r>
            <a:r>
              <a:rPr lang="fr-FR" sz="2400" dirty="0" err="1">
                <a:latin typeface="Frutiger LT Std 45 Light" panose="020B0402020204020204" pitchFamily="34" charset="0"/>
              </a:rPr>
              <a:t>level</a:t>
            </a:r>
            <a:r>
              <a:rPr lang="fr-FR" sz="2400" dirty="0">
                <a:latin typeface="Frutiger LT Std 45 Light" panose="020B0402020204020204" pitchFamily="34" charset="0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pps_intra_refresh_mode</a:t>
            </a:r>
            <a:r>
              <a:rPr lang="fr-FR" dirty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pps_intra_refresh_size</a:t>
            </a:r>
            <a:endParaRPr lang="fr-FR" i="1" dirty="0"/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 smtClean="0"/>
              <a:t>pps_intra_refresh_delta_qp</a:t>
            </a:r>
            <a:r>
              <a:rPr lang="fr-FR" dirty="0" smtClean="0"/>
              <a:t> </a:t>
            </a:r>
            <a:r>
              <a:rPr lang="fr-FR" i="1" dirty="0" smtClean="0"/>
              <a:t> </a:t>
            </a:r>
            <a:r>
              <a:rPr lang="fr-FR" dirty="0" smtClean="0"/>
              <a:t> </a:t>
            </a:r>
            <a:endParaRPr lang="fr-FR" dirty="0" smtClean="0">
              <a:latin typeface="Frutiger LT Std 45 Light" panose="020B0402020204020204" pitchFamily="34" charset="0"/>
              <a:cs typeface="+mn-cs"/>
            </a:endParaRPr>
          </a:p>
          <a:p>
            <a:pPr marL="355600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Tile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-group </a:t>
            </a:r>
            <a:r>
              <a:rPr lang="fr-FR" sz="2400" dirty="0" err="1" smtClean="0">
                <a:latin typeface="Frutiger LT Std 45 Light" panose="020B0402020204020204" pitchFamily="34" charset="0"/>
                <a:cs typeface="+mn-cs"/>
              </a:rPr>
              <a:t>level</a:t>
            </a:r>
            <a:r>
              <a:rPr lang="fr-FR" sz="2400" dirty="0" smtClean="0">
                <a:latin typeface="Frutiger LT Std 45 Light" panose="020B0402020204020204" pitchFamily="34" charset="0"/>
                <a:cs typeface="+mn-cs"/>
              </a:rPr>
              <a:t>: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ile_group_intra_refresh_direction</a:t>
            </a:r>
            <a:r>
              <a:rPr lang="fr-FR" dirty="0" smtClean="0"/>
              <a:t> </a:t>
            </a:r>
          </a:p>
          <a:p>
            <a:pPr marL="812800" lvl="1" indent="-355600" eaLnBrk="0" hangingPunct="0">
              <a:spcBef>
                <a:spcPct val="40000"/>
              </a:spcBef>
              <a:buClr>
                <a:srgbClr val="002664"/>
              </a:buClr>
              <a:buSzPct val="120000"/>
              <a:buChar char="•"/>
            </a:pPr>
            <a:r>
              <a:rPr lang="fr-FR" i="1" dirty="0" err="1"/>
              <a:t>t</a:t>
            </a:r>
            <a:r>
              <a:rPr lang="fr-FR" i="1" dirty="0" err="1" smtClean="0"/>
              <a:t>ile_group_intra_refresh_position</a:t>
            </a:r>
            <a:r>
              <a:rPr lang="fr-FR" i="1" dirty="0" smtClean="0"/>
              <a:t> </a:t>
            </a:r>
            <a:endParaRPr lang="fr-FR" dirty="0">
              <a:latin typeface="Frutiger LT Std 45 Light" panose="020B0402020204020204" pitchFamily="34" charset="0"/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097367" y="671725"/>
            <a:ext cx="10722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 dirty="0" smtClean="0"/>
              <a:t>JVET-M0387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310282975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. VITEC_template_2016_Q3">
  <a:themeElements>
    <a:clrScheme name="VITEC_template_Nov2011_4x3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FF"/>
      </a:hlink>
      <a:folHlink>
        <a:srgbClr val="0000FF"/>
      </a:folHlink>
    </a:clrScheme>
    <a:fontScheme name="VITEC_template_Nov2011_4x3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VITEC_template_Nov2011_4x3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TEC_template_Nov2011_4x3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TEC_template_Nov2011_4x3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FF"/>
        </a:hlink>
        <a:folHlink>
          <a:srgbClr val="0000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. VITEC_Title_2016_Q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. VITEC_ TY_2016_Q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27028</TotalTime>
  <Words>725</Words>
  <Application>Microsoft Office PowerPoint</Application>
  <PresentationFormat>Affichage à l'écran (16:9)</PresentationFormat>
  <Paragraphs>223</Paragraphs>
  <Slides>12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3</vt:i4>
      </vt:variant>
      <vt:variant>
        <vt:lpstr>Titres des diapositives</vt:lpstr>
      </vt:variant>
      <vt:variant>
        <vt:i4>12</vt:i4>
      </vt:variant>
    </vt:vector>
  </HeadingPairs>
  <TitlesOfParts>
    <vt:vector size="15" baseType="lpstr">
      <vt:lpstr>1. VITEC_template_2016_Q3</vt:lpstr>
      <vt:lpstr>1. VITEC_Title_2016_Q3</vt:lpstr>
      <vt:lpstr>3. VITEC_ TY_2016_Q3</vt:lpstr>
      <vt:lpstr>JVET-M0387 AHG14: Updates on Intra Refresh Proposal </vt:lpstr>
      <vt:lpstr>Background</vt:lpstr>
      <vt:lpstr>Summary</vt:lpstr>
      <vt:lpstr>Encoder-only Intra Refresh proposal</vt:lpstr>
      <vt:lpstr>Software modifications</vt:lpstr>
      <vt:lpstr>Test condition for Intra Refresh</vt:lpstr>
      <vt:lpstr>Results: Enc-only Intra Refresh</vt:lpstr>
      <vt:lpstr>Proposal: Normative Intra Refresh</vt:lpstr>
      <vt:lpstr>New signalization</vt:lpstr>
      <vt:lpstr>Results: Normative Intra Refresh</vt:lpstr>
      <vt:lpstr>Conclusion</vt:lpstr>
      <vt:lpstr>Thank you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Corporate Overview</dc:title>
  <dc:creator>rose.moody@vitec.com</dc:creator>
  <cp:lastModifiedBy>Didier Nicholson</cp:lastModifiedBy>
  <cp:revision>510</cp:revision>
  <cp:lastPrinted>2012-02-08T21:07:19Z</cp:lastPrinted>
  <dcterms:created xsi:type="dcterms:W3CDTF">2012-03-01T15:39:10Z</dcterms:created>
  <dcterms:modified xsi:type="dcterms:W3CDTF">2019-01-14T10:12:55Z</dcterms:modified>
</cp:coreProperties>
</file>