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9"/>
  </p:notesMasterIdLst>
  <p:sldIdLst>
    <p:sldId id="513" r:id="rId2"/>
    <p:sldId id="548" r:id="rId3"/>
    <p:sldId id="547" r:id="rId4"/>
    <p:sldId id="549" r:id="rId5"/>
    <p:sldId id="550" r:id="rId6"/>
    <p:sldId id="516" r:id="rId7"/>
    <p:sldId id="551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ROCHE Guillaume" initials="LG" lastIdx="1" clrIdx="0">
    <p:extLst>
      <p:ext uri="{19B8F6BF-5375-455C-9EA6-DF929625EA0E}">
        <p15:presenceInfo xmlns:p15="http://schemas.microsoft.com/office/powerpoint/2012/main" userId="S-1-5-21-226764037-381646214-1788637320-42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0" autoAdjust="0"/>
    <p:restoredTop sz="94660"/>
  </p:normalViewPr>
  <p:slideViewPr>
    <p:cSldViewPr showGuides="1">
      <p:cViewPr varScale="1">
        <p:scale>
          <a:sx n="132" d="100"/>
          <a:sy n="132" d="100"/>
        </p:scale>
        <p:origin x="132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528A6-83A1-49D8-BEE4-EFCCEEC5260B}" type="datetimeFigureOut">
              <a:rPr kumimoji="1" lang="ja-JP" altLang="en-US" smtClean="0"/>
              <a:pPr/>
              <a:t>2019/1/10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C1781-A903-41E2-A5B4-6E40440D748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29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（横/長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canon.net\folder\拡張フォルダ\D-PKG\VisualDesign\V1D\★渉外本部\クリエイティブポリシー\160400-CDP-PPT_phaseV\160408-PhaseV\prizm_cover-phaseV+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9" y="2636912"/>
            <a:ext cx="8353424" cy="936104"/>
          </a:xfrm>
        </p:spPr>
        <p:txBody>
          <a:bodyPr anchor="t">
            <a:no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7" y="3717578"/>
            <a:ext cx="7057033" cy="503510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itchFamily="2" charset="2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altLang="ja-JP" dirty="0" smtClean="0"/>
              <a:t>Name , Division </a:t>
            </a:r>
            <a:br>
              <a:rPr kumimoji="0" lang="en-US" altLang="ja-JP" dirty="0" smtClean="0"/>
            </a:br>
            <a:r>
              <a:rPr kumimoji="0" lang="en-US" altLang="ja-JP" dirty="0" smtClean="0"/>
              <a:t>Date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3531" y="125597"/>
            <a:ext cx="1188000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52"/>
          <p:cNvSpPr>
            <a:spLocks noChangeShapeType="1"/>
          </p:cNvSpPr>
          <p:nvPr/>
        </p:nvSpPr>
        <p:spPr bwMode="auto">
          <a:xfrm flipV="1">
            <a:off x="395288" y="6165850"/>
            <a:ext cx="8353425" cy="0"/>
          </a:xfrm>
          <a:prstGeom prst="line">
            <a:avLst/>
          </a:prstGeom>
          <a:noFill/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20000"/>
              </a:lnSpc>
            </a:pPr>
            <a:endParaRPr lang="ja-JP" altLang="en-US"/>
          </a:p>
        </p:txBody>
      </p:sp>
      <p:pic>
        <p:nvPicPr>
          <p:cNvPr id="10" name="図 9" descr="CANON_red_50mm_20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4000" y="5661248"/>
            <a:ext cx="1296000" cy="43383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7" y="1268413"/>
            <a:ext cx="8353426" cy="1872555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9" y="3429000"/>
            <a:ext cx="8353424" cy="2209800"/>
          </a:xfrm>
        </p:spPr>
        <p:txBody>
          <a:bodyPr>
            <a:normAutofit/>
          </a:bodyPr>
          <a:lstStyle>
            <a:lvl1pPr marL="0" indent="0" algn="ctr">
              <a:buNone/>
              <a:defRPr sz="16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Name</a:t>
            </a:r>
          </a:p>
          <a:p>
            <a:r>
              <a:rPr kumimoji="1" lang="en-US" altLang="ja-JP" dirty="0" smtClean="0"/>
              <a:t>Division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Date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28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2050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395288" y="836712"/>
            <a:ext cx="8353425" cy="5329139"/>
          </a:xfrm>
        </p:spPr>
        <p:txBody>
          <a:bodyPr anchor="ctr"/>
          <a:lstStyle>
            <a:lvl1pPr algn="ctr">
              <a:defRPr sz="3200" b="1" cap="none" baseline="0"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pic>
        <p:nvPicPr>
          <p:cNvPr id="4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（写真と文章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図プレースホルダ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68413"/>
            <a:ext cx="4572000" cy="489743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en-US" altLang="ja-JP" dirty="0" smtClean="0"/>
              <a:t>Click icon to add picture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 hasCustomPrompt="1"/>
          </p:nvPr>
        </p:nvSpPr>
        <p:spPr>
          <a:xfrm>
            <a:off x="395288" y="1268414"/>
            <a:ext cx="3960688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つのコンテンツ（見出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 hasCustomPrompt="1"/>
          </p:nvPr>
        </p:nvSpPr>
        <p:spPr>
          <a:xfrm>
            <a:off x="395288" y="1268413"/>
            <a:ext cx="3960688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395976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 hasCustomPrompt="1"/>
          </p:nvPr>
        </p:nvSpPr>
        <p:spPr>
          <a:xfrm>
            <a:off x="4788713" y="1268413"/>
            <a:ext cx="3960000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 hasCustomPrompt="1"/>
          </p:nvPr>
        </p:nvSpPr>
        <p:spPr>
          <a:xfrm>
            <a:off x="4788464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95288" y="260648"/>
            <a:ext cx="7056000" cy="56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5287" y="1268414"/>
            <a:ext cx="8353425" cy="48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0" y="980728"/>
            <a:ext cx="9144000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ja-JP" altLang="en-US" dirty="0" smtClean="0"/>
          </a:p>
        </p:txBody>
      </p:sp>
      <p:pic>
        <p:nvPicPr>
          <p:cNvPr id="12" name="Picture 2" descr="\\canon.net\folder\拡張フォルダ\D-PKG\VisualDesign\V1D\★渉外本部\クリエイティブポリシー\160400-CDP-PPT_phaseV\160408-PhaseV\prizm-footer-phaseV+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678000"/>
            <a:ext cx="9152543" cy="18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251520" y="6643307"/>
            <a:ext cx="8353177" cy="25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sz="1000" dirty="0" smtClean="0">
                <a:solidFill>
                  <a:schemeClr val="bg1"/>
                </a:solidFill>
              </a:rPr>
              <a:t>JVET 11</a:t>
            </a:r>
            <a:r>
              <a:rPr lang="en-US" sz="1000" baseline="30000" dirty="0" smtClean="0">
                <a:solidFill>
                  <a:schemeClr val="bg1"/>
                </a:solidFill>
              </a:rPr>
              <a:t>th</a:t>
            </a:r>
            <a:r>
              <a:rPr lang="en-US" sz="1000" dirty="0" smtClean="0">
                <a:solidFill>
                  <a:schemeClr val="bg1"/>
                </a:solidFill>
              </a:rPr>
              <a:t> Meeting</a:t>
            </a:r>
            <a:endParaRPr kumimoji="1" lang="en-GB" sz="1000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603987" y="6624000"/>
            <a:ext cx="360000" cy="28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B87A4C7-7FEA-4814-8D11-0371E6AC974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716016" y="6624000"/>
            <a:ext cx="3816424" cy="2880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600"/>
        </a:spcBef>
        <a:buClr>
          <a:schemeClr val="tx2"/>
        </a:buClr>
        <a:buSzPct val="112000"/>
        <a:buFont typeface="Wingdings" pitchFamily="2" charset="2"/>
        <a:buChar char="n"/>
        <a:defRPr kumimoji="1"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120000"/>
        </a:lnSpc>
        <a:spcBef>
          <a:spcPts val="300"/>
        </a:spcBef>
        <a:buClr>
          <a:schemeClr val="tx1"/>
        </a:buClr>
        <a:buFont typeface="Wingdings" pitchFamily="2" charset="2"/>
        <a:buChar char="n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31813" indent="-176213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n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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Meiryo UI" pitchFamily="50" charset="-128"/>
        <a:buChar char="※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420888"/>
            <a:ext cx="8353424" cy="1368152"/>
          </a:xfrm>
        </p:spPr>
        <p:txBody>
          <a:bodyPr/>
          <a:lstStyle/>
          <a:p>
            <a:pPr algn="ctr"/>
            <a:r>
              <a:rPr lang="en-US" dirty="0" smtClean="0"/>
              <a:t>JVET-M0384: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CA" dirty="0" smtClean="0"/>
              <a:t>Non-CE3: </a:t>
            </a:r>
            <a:r>
              <a:rPr lang="fr-FR" dirty="0" smtClean="0"/>
              <a:t>LM in the middle</a:t>
            </a:r>
            <a:r>
              <a:rPr lang="en-US" altLang="ja-JP" dirty="0" smtClean="0"/>
              <a:t> </a:t>
            </a:r>
            <a:br>
              <a:rPr lang="en-US" altLang="ja-JP" dirty="0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4365650"/>
            <a:ext cx="8425185" cy="503510"/>
          </a:xfrm>
        </p:spPr>
        <p:txBody>
          <a:bodyPr/>
          <a:lstStyle/>
          <a:p>
            <a:pPr algn="ctr"/>
            <a:r>
              <a:rPr lang="en-US" dirty="0" smtClean="0"/>
              <a:t>JVET 13</a:t>
            </a:r>
            <a:r>
              <a:rPr lang="en-US" baseline="30000" dirty="0" smtClean="0"/>
              <a:t>th</a:t>
            </a:r>
            <a:r>
              <a:rPr lang="en-US" dirty="0" smtClean="0"/>
              <a:t> Meeting - </a:t>
            </a:r>
            <a:r>
              <a:rPr lang="en-CA" dirty="0" smtClean="0"/>
              <a:t>Marrakech, MO, </a:t>
            </a:r>
            <a:r>
              <a:rPr lang="en-CA" dirty="0"/>
              <a:t>9–18 Jan.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4730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2741" y="1156972"/>
            <a:ext cx="8353425" cy="4715984"/>
          </a:xfrm>
        </p:spPr>
        <p:txBody>
          <a:bodyPr>
            <a:normAutofit/>
          </a:bodyPr>
          <a:lstStyle/>
          <a:p>
            <a:r>
              <a:rPr lang="en-CA" sz="2000" dirty="0" smtClean="0"/>
              <a:t>Computing of average prior to classifying samples</a:t>
            </a:r>
          </a:p>
          <a:p>
            <a:pPr lvl="1"/>
            <a:r>
              <a:rPr lang="en-CA" dirty="0" smtClean="0"/>
              <a:t>This dependency is not ideal for various implementations, as it requires an additional stage</a:t>
            </a:r>
          </a:p>
          <a:p>
            <a:pPr lvl="1"/>
            <a:r>
              <a:rPr lang="en-CA" dirty="0"/>
              <a:t>Complexity increase in any case for the smallest </a:t>
            </a:r>
            <a:r>
              <a:rPr lang="en-CA" dirty="0" smtClean="0"/>
              <a:t>block</a:t>
            </a:r>
          </a:p>
          <a:p>
            <a:r>
              <a:rPr lang="en-CA" sz="2000" dirty="0" smtClean="0"/>
              <a:t>Potential discontinuity in MMLM prediction</a:t>
            </a:r>
            <a:endParaRPr lang="en-CA" sz="2000" dirty="0"/>
          </a:p>
          <a:p>
            <a:endParaRPr lang="en-CA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Problems with methods studied in CE3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lang="ja-JP" altLang="en-US" smtClean="0"/>
              <a:pPr/>
              <a:t>2</a:t>
            </a:fld>
            <a:endParaRPr lang="ja-JP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763688" y="3140968"/>
            <a:ext cx="5434307" cy="3291413"/>
            <a:chOff x="1619672" y="1268760"/>
            <a:chExt cx="5578323" cy="357944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9672" y="1268760"/>
              <a:ext cx="5578323" cy="3535986"/>
            </a:xfrm>
            <a:prstGeom prst="rect">
              <a:avLst/>
            </a:prstGeom>
          </p:spPr>
        </p:pic>
        <p:cxnSp>
          <p:nvCxnSpPr>
            <p:cNvPr id="20" name="Straight Connector 19"/>
            <p:cNvCxnSpPr/>
            <p:nvPr/>
          </p:nvCxnSpPr>
          <p:spPr>
            <a:xfrm flipV="1">
              <a:off x="2015716" y="3036754"/>
              <a:ext cx="4996226" cy="1283330"/>
            </a:xfrm>
            <a:prstGeom prst="line">
              <a:avLst/>
            </a:prstGeom>
            <a:ln w="19050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3275856" y="1988840"/>
              <a:ext cx="3736086" cy="2524844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5004048" y="1777380"/>
              <a:ext cx="0" cy="273630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4665779" y="4423473"/>
              <a:ext cx="792088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  <a:buClr>
                  <a:schemeClr val="accent1"/>
                </a:buClr>
              </a:pPr>
              <a:r>
                <a:rPr kumimoji="1" lang="fr-FR" dirty="0" err="1" smtClean="0"/>
                <a:t>Y</a:t>
              </a:r>
              <a:r>
                <a:rPr kumimoji="1" lang="fr-FR" baseline="-25000" dirty="0" err="1" smtClean="0"/>
                <a:t>mean</a:t>
              </a:r>
              <a:endParaRPr kumimoji="1" lang="en-GB" baseline="-25000" dirty="0"/>
            </a:p>
          </p:txBody>
        </p:sp>
        <p:sp>
          <p:nvSpPr>
            <p:cNvPr id="28" name="Oval 27"/>
            <p:cNvSpPr/>
            <p:nvPr/>
          </p:nvSpPr>
          <p:spPr>
            <a:xfrm>
              <a:off x="4919514" y="3209281"/>
              <a:ext cx="178446" cy="39642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20043281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015" y="1123689"/>
            <a:ext cx="8353425" cy="2000562"/>
          </a:xfrm>
        </p:spPr>
        <p:txBody>
          <a:bodyPr>
            <a:noAutofit/>
          </a:bodyPr>
          <a:lstStyle/>
          <a:p>
            <a:r>
              <a:rPr lang="en-US" sz="2000" dirty="0" smtClean="0"/>
              <a:t>Restriction of use of the average/MMLM to greater block sizes</a:t>
            </a:r>
          </a:p>
          <a:p>
            <a:pPr lvl="1"/>
            <a:r>
              <a:rPr lang="en-US" dirty="0" smtClean="0"/>
              <a:t>Strictly more than 16 samples in the test</a:t>
            </a:r>
          </a:p>
          <a:p>
            <a:r>
              <a:rPr lang="en-US" sz="2000" dirty="0" smtClean="0"/>
              <a:t>For MMLM: use of a knee point T based on average</a:t>
            </a:r>
          </a:p>
          <a:p>
            <a:pPr lvl="1"/>
            <a:r>
              <a:rPr lang="en-US" dirty="0" smtClean="0"/>
              <a:t>Simple formula (e.g. linear combination): T = f(</a:t>
            </a:r>
            <a:r>
              <a:rPr lang="en-US" dirty="0" err="1" smtClean="0"/>
              <a:t>avg</a:t>
            </a:r>
            <a:r>
              <a:rPr lang="en-US" dirty="0" smtClean="0"/>
              <a:t>, min, max)</a:t>
            </a:r>
          </a:p>
          <a:p>
            <a:pPr lvl="1"/>
            <a:r>
              <a:rPr lang="en-US" dirty="0" smtClean="0"/>
              <a:t>Replaces one of the points used for computing both α and β parameters</a:t>
            </a:r>
          </a:p>
          <a:p>
            <a:r>
              <a:rPr lang="en-US" sz="2000" dirty="0" smtClean="0"/>
              <a:t>Computations compared</a:t>
            </a:r>
            <a:br>
              <a:rPr lang="en-US" sz="2000" dirty="0" smtClean="0"/>
            </a:br>
            <a:r>
              <a:rPr lang="en-US" sz="2000" dirty="0" smtClean="0"/>
              <a:t> to CCLM modes</a:t>
            </a:r>
          </a:p>
          <a:p>
            <a:pPr lvl="1"/>
            <a:r>
              <a:rPr lang="en-US" dirty="0" smtClean="0"/>
              <a:t>Luma and chroma averages</a:t>
            </a:r>
          </a:p>
          <a:p>
            <a:pPr lvl="1"/>
            <a:r>
              <a:rPr lang="en-US" dirty="0" smtClean="0"/>
              <a:t>No additional comparison</a:t>
            </a:r>
          </a:p>
          <a:p>
            <a:pPr lvl="1"/>
            <a:r>
              <a:rPr lang="en-US" dirty="0" smtClean="0"/>
              <a:t>1 scaling </a:t>
            </a:r>
            <a:r>
              <a:rPr lang="en-US" smtClean="0"/>
              <a:t>(same as MMLM)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improvements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 smtClean="0"/>
              <a:t>Canon Research Centre France S.A.S.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lang="en-US" altLang="ja-JP" smtClean="0"/>
              <a:pPr/>
              <a:t>3</a:t>
            </a:fld>
            <a:endParaRPr lang="en-US" altLang="ja-JP" dirty="0"/>
          </a:p>
        </p:txBody>
      </p:sp>
      <p:grpSp>
        <p:nvGrpSpPr>
          <p:cNvPr id="48" name="Group 47"/>
          <p:cNvGrpSpPr/>
          <p:nvPr/>
        </p:nvGrpSpPr>
        <p:grpSpPr>
          <a:xfrm>
            <a:off x="3851920" y="3240289"/>
            <a:ext cx="5112067" cy="3260272"/>
            <a:chOff x="1619672" y="1268760"/>
            <a:chExt cx="5578323" cy="357944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9672" y="1268760"/>
              <a:ext cx="5578323" cy="3535986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 flipV="1">
              <a:off x="2015716" y="3036754"/>
              <a:ext cx="4996226" cy="1283330"/>
            </a:xfrm>
            <a:prstGeom prst="line">
              <a:avLst/>
            </a:prstGeom>
            <a:ln w="19050">
              <a:solidFill>
                <a:srgbClr val="0070C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3275856" y="1988840"/>
              <a:ext cx="3736086" cy="2524844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004048" y="1777380"/>
              <a:ext cx="0" cy="273630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4665779" y="4423473"/>
              <a:ext cx="792088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  <a:buClr>
                  <a:schemeClr val="accent1"/>
                </a:buClr>
              </a:pPr>
              <a:r>
                <a:rPr kumimoji="1" lang="en-US" dirty="0" err="1" smtClean="0"/>
                <a:t>Y</a:t>
              </a:r>
              <a:r>
                <a:rPr kumimoji="1" lang="en-US" baseline="-25000" dirty="0" err="1" smtClean="0"/>
                <a:t>mean</a:t>
              </a:r>
              <a:endParaRPr kumimoji="1" lang="en-US" baseline="-25000" dirty="0"/>
            </a:p>
          </p:txBody>
        </p:sp>
        <p:sp>
          <p:nvSpPr>
            <p:cNvPr id="24" name="Oval 23"/>
            <p:cNvSpPr/>
            <p:nvPr/>
          </p:nvSpPr>
          <p:spPr>
            <a:xfrm>
              <a:off x="4919514" y="3209281"/>
              <a:ext cx="178446" cy="39642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dirty="0" smtClean="0"/>
            </a:p>
          </p:txBody>
        </p:sp>
        <p:cxnSp>
          <p:nvCxnSpPr>
            <p:cNvPr id="27" name="Straight Connector 26"/>
            <p:cNvCxnSpPr/>
            <p:nvPr/>
          </p:nvCxnSpPr>
          <p:spPr>
            <a:xfrm flipV="1">
              <a:off x="2015716" y="3400769"/>
              <a:ext cx="3197696" cy="919317"/>
            </a:xfrm>
            <a:prstGeom prst="line">
              <a:avLst/>
            </a:prstGeom>
            <a:ln w="19050"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5213412" y="1945381"/>
              <a:ext cx="1798530" cy="1462112"/>
            </a:xfrm>
            <a:prstGeom prst="line">
              <a:avLst/>
            </a:prstGeom>
            <a:ln w="19050"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552014" y="3762375"/>
              <a:ext cx="324037" cy="393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  <a:buClr>
                  <a:schemeClr val="accent1"/>
                </a:buClr>
              </a:pPr>
              <a:r>
                <a:rPr kumimoji="1" lang="en-US" dirty="0" smtClean="0"/>
                <a:t>T</a:t>
              </a:r>
              <a:endParaRPr kumimoji="1" lang="en-US" dirty="0"/>
            </a:p>
          </p:txBody>
        </p:sp>
        <p:cxnSp>
          <p:nvCxnSpPr>
            <p:cNvPr id="47" name="Straight Arrow Connector 46"/>
            <p:cNvCxnSpPr>
              <a:stCxn id="43" idx="1"/>
            </p:cNvCxnSpPr>
            <p:nvPr/>
          </p:nvCxnSpPr>
          <p:spPr>
            <a:xfrm flipH="1" flipV="1">
              <a:off x="5213412" y="3400769"/>
              <a:ext cx="338602" cy="55855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892154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287" y="1268414"/>
            <a:ext cx="4176713" cy="4860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Competitive coding efficiency while solving said mentioned issues</a:t>
            </a:r>
          </a:p>
          <a:p>
            <a:r>
              <a:rPr lang="en-US" sz="2400" dirty="0" smtClean="0"/>
              <a:t>Table below uses a 18:1:1 weighting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 smtClean="0"/>
              <a:t>Canon Research Centre France S.A.S.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en-US" altLang="ja-JP" smtClean="0"/>
              <a:pPr/>
              <a:t>4</a:t>
            </a:fld>
            <a:endParaRPr kumimoji="1"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33363"/>
              </p:ext>
            </p:extLst>
          </p:nvPr>
        </p:nvGraphicFramePr>
        <p:xfrm>
          <a:off x="4557085" y="1299448"/>
          <a:ext cx="4406902" cy="202501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730441"/>
              </p:ext>
            </p:extLst>
          </p:nvPr>
        </p:nvGraphicFramePr>
        <p:xfrm>
          <a:off x="4552846" y="3573016"/>
          <a:ext cx="4406902" cy="2162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733908"/>
              </p:ext>
            </p:extLst>
          </p:nvPr>
        </p:nvGraphicFramePr>
        <p:xfrm>
          <a:off x="172686" y="3646126"/>
          <a:ext cx="4104456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1044116"/>
                <a:gridCol w="1044116"/>
              </a:tblGrid>
              <a:tr h="36110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RA</a:t>
                      </a:r>
                      <a:endParaRPr lang="en-GB" dirty="0"/>
                    </a:p>
                  </a:txBody>
                  <a:tcPr/>
                </a:tc>
              </a:tr>
              <a:tr h="361102">
                <a:tc>
                  <a:txBody>
                    <a:bodyPr/>
                    <a:lstStyle/>
                    <a:p>
                      <a:r>
                        <a:rPr lang="fr-FR" dirty="0" smtClean="0"/>
                        <a:t>M0384</a:t>
                      </a:r>
                      <a:endParaRPr lang="en-GB" dirty="0"/>
                    </a:p>
                  </a:txBody>
                  <a:tcPr marL="72000" marR="72000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-0.375%</a:t>
                      </a:r>
                      <a:endParaRPr lang="en-GB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-0.237%</a:t>
                      </a:r>
                      <a:endParaRPr lang="en-GB" dirty="0"/>
                    </a:p>
                  </a:txBody>
                  <a:tcPr anchor="ctr" anchorCtr="1"/>
                </a:tc>
              </a:tr>
              <a:tr h="361102">
                <a:tc>
                  <a:txBody>
                    <a:bodyPr/>
                    <a:lstStyle/>
                    <a:p>
                      <a:r>
                        <a:rPr kumimoji="1"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CE3.2.1: MMLM + 3 VTM LM modes</a:t>
                      </a:r>
                      <a:endParaRPr lang="en-GB" dirty="0"/>
                    </a:p>
                  </a:txBody>
                  <a:tcPr marL="72000" marR="72000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-0.418%</a:t>
                      </a:r>
                      <a:endParaRPr lang="en-GB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-0.258%</a:t>
                      </a:r>
                      <a:endParaRPr lang="en-GB" dirty="0"/>
                    </a:p>
                  </a:txBody>
                  <a:tcPr anchor="ctr" anchorCtr="1"/>
                </a:tc>
              </a:tr>
              <a:tr h="3611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mtClean="0"/>
                        <a:t>CE3.2.2:</a:t>
                      </a:r>
                      <a:r>
                        <a:rPr lang="fr-FR" baseline="0" smtClean="0"/>
                        <a:t> C</a:t>
                      </a:r>
                      <a:r>
                        <a:rPr lang="fr-FR" smtClean="0"/>
                        <a:t>E3.2.1 + 2</a:t>
                      </a:r>
                      <a:r>
                        <a:rPr lang="fr-FR" baseline="0" smtClean="0"/>
                        <a:t> MMLM modes</a:t>
                      </a:r>
                      <a:endParaRPr lang="en-GB" dirty="0" smtClean="0"/>
                    </a:p>
                  </a:txBody>
                  <a:tcPr marL="72000" marR="72000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-0.485%</a:t>
                      </a:r>
                      <a:endParaRPr lang="en-GB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-0.321%</a:t>
                      </a:r>
                      <a:endParaRPr lang="en-GB" dirty="0"/>
                    </a:p>
                  </a:txBody>
                  <a:tcPr anchor="ctr" anchorCtr="1"/>
                </a:tc>
              </a:tr>
              <a:tr h="3611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CE3.2.5.2</a:t>
                      </a:r>
                      <a:endParaRPr lang="en-GB" dirty="0" smtClean="0"/>
                    </a:p>
                  </a:txBody>
                  <a:tcPr marL="72000" marR="72000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-0.252%</a:t>
                      </a:r>
                      <a:endParaRPr lang="en-GB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-0.175%</a:t>
                      </a:r>
                      <a:endParaRPr lang="en-GB" dirty="0"/>
                    </a:p>
                  </a:txBody>
                  <a:tcPr anchor="ctr" anchorCtr="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476498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Tests in CE are all noticeably increasing complexity of worst case</a:t>
            </a:r>
          </a:p>
          <a:p>
            <a:r>
              <a:rPr lang="en-US" sz="2400" dirty="0" smtClean="0"/>
              <a:t>But multiple model do provide interesting gains, in particular in AI</a:t>
            </a:r>
          </a:p>
          <a:p>
            <a:r>
              <a:rPr lang="en-US" sz="2400" dirty="0" smtClean="0"/>
              <a:t>Proposed 2 solutions</a:t>
            </a:r>
          </a:p>
          <a:p>
            <a:r>
              <a:rPr lang="en-US" sz="2400" dirty="0" smtClean="0"/>
              <a:t>Suggestion that these solutions are added to any adopted scheme using multiple models, classification or average computation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 smtClean="0"/>
              <a:t>Canon Research Centre France S.A.S.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en-US" altLang="ja-JP" smtClean="0"/>
              <a:pPr/>
              <a:t>5</a:t>
            </a:fld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1206474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Thank you for your attention.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502269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M0384 LM modes:</a:t>
            </a:r>
          </a:p>
          <a:p>
            <a:pPr lvl="1"/>
            <a:r>
              <a:rPr lang="en-US" sz="2000" dirty="0"/>
              <a:t>≤</a:t>
            </a:r>
            <a:r>
              <a:rPr lang="en-US" sz="2000" dirty="0" smtClean="0"/>
              <a:t>16 samples: CCLM + above MDLM + left MDLM</a:t>
            </a:r>
          </a:p>
          <a:p>
            <a:pPr lvl="1"/>
            <a:r>
              <a:rPr lang="en-US" sz="2000" dirty="0" smtClean="0"/>
              <a:t>&gt;16: same as above but in MMLM mode</a:t>
            </a:r>
          </a:p>
          <a:p>
            <a:r>
              <a:rPr lang="en-US" sz="2400" dirty="0" smtClean="0"/>
              <a:t>Example of effective </a:t>
            </a:r>
            <a:r>
              <a:rPr lang="en-US" sz="2400" dirty="0"/>
              <a:t>f(</a:t>
            </a:r>
            <a:r>
              <a:rPr lang="en-US" sz="2400" dirty="0" err="1"/>
              <a:t>avg</a:t>
            </a:r>
            <a:r>
              <a:rPr lang="en-US" sz="2400" dirty="0"/>
              <a:t>, min, max</a:t>
            </a:r>
            <a:r>
              <a:rPr lang="en-US" sz="2400" dirty="0" smtClean="0"/>
              <a:t>)</a:t>
            </a:r>
          </a:p>
          <a:p>
            <a:pPr lvl="1"/>
            <a:r>
              <a:rPr lang="en-US" sz="2000" dirty="0" err="1" smtClean="0"/>
              <a:t>avg</a:t>
            </a:r>
            <a:r>
              <a:rPr lang="en-US" sz="2000" dirty="0" smtClean="0"/>
              <a:t> += </a:t>
            </a:r>
            <a:r>
              <a:rPr lang="en-US" sz="2000" dirty="0" smtClean="0"/>
              <a:t>(2*</a:t>
            </a:r>
            <a:r>
              <a:rPr lang="en-US" sz="2000" dirty="0" err="1" smtClean="0"/>
              <a:t>avg</a:t>
            </a:r>
            <a:r>
              <a:rPr lang="en-US" sz="2000" dirty="0" smtClean="0"/>
              <a:t> </a:t>
            </a:r>
            <a:r>
              <a:rPr lang="en-US" sz="2000" dirty="0" smtClean="0"/>
              <a:t>– min – </a:t>
            </a:r>
            <a:r>
              <a:rPr lang="en-US" sz="2000" smtClean="0"/>
              <a:t>max</a:t>
            </a:r>
            <a:r>
              <a:rPr lang="en-US" sz="2000" smtClean="0"/>
              <a:t>)&gt;&gt;3</a:t>
            </a:r>
            <a:endParaRPr lang="en-US" sz="2000" dirty="0" smtClean="0"/>
          </a:p>
          <a:p>
            <a:r>
              <a:rPr lang="en-US" sz="2400" dirty="0" smtClean="0"/>
              <a:t>M0384:</a:t>
            </a:r>
          </a:p>
          <a:p>
            <a:pPr lvl="1"/>
            <a:r>
              <a:rPr lang="en-US" sz="2000" dirty="0" smtClean="0"/>
              <a:t>Is disadvantaged by not applying to smaller blocks (where most of the CCLM gains are obtained)</a:t>
            </a:r>
          </a:p>
          <a:p>
            <a:pPr lvl="1"/>
            <a:r>
              <a:rPr lang="en-US" sz="2000" dirty="0" smtClean="0"/>
              <a:t>Is disadvantaged by not being an additional mode</a:t>
            </a:r>
          </a:p>
          <a:p>
            <a:pPr lvl="1"/>
            <a:r>
              <a:rPr lang="en-US" sz="2000" dirty="0" smtClean="0"/>
              <a:t>Offer better RA performance because of the prediction continuity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 smtClean="0"/>
              <a:t>Canon Research Centre France S.A.S.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en-US" altLang="ja-JP" smtClean="0"/>
              <a:pPr/>
              <a:t>7</a:t>
            </a:fld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5300337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60414-PhaseV-01">
  <a:themeElements>
    <a:clrScheme name="CDP-Vivid">
      <a:dk1>
        <a:srgbClr val="101010"/>
      </a:dk1>
      <a:lt1>
        <a:sysClr val="window" lastClr="FFFFFF"/>
      </a:lt1>
      <a:dk2>
        <a:srgbClr val="CC0000"/>
      </a:dk2>
      <a:lt2>
        <a:srgbClr val="A5A5A5"/>
      </a:lt2>
      <a:accent1>
        <a:srgbClr val="D07100"/>
      </a:accent1>
      <a:accent2>
        <a:srgbClr val="5FA224"/>
      </a:accent2>
      <a:accent3>
        <a:srgbClr val="006BAE"/>
      </a:accent3>
      <a:accent4>
        <a:srgbClr val="DDC300"/>
      </a:accent4>
      <a:accent5>
        <a:srgbClr val="B40078"/>
      </a:accent5>
      <a:accent6>
        <a:srgbClr val="008B93"/>
      </a:accent6>
      <a:hlink>
        <a:srgbClr val="0E51BE"/>
      </a:hlink>
      <a:folHlink>
        <a:srgbClr val="6D29B1"/>
      </a:folHlink>
    </a:clrScheme>
    <a:fontScheme name="CDP-font">
      <a:majorFont>
        <a:latin typeface="Segoe UI Semibold"/>
        <a:ea typeface="Meiryo UI"/>
        <a:cs typeface=""/>
      </a:majorFont>
      <a:minorFont>
        <a:latin typeface="Segoe UI"/>
        <a:ea typeface="Meiryo UI"/>
        <a:cs typeface="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spcBef>
            <a:spcPts val="300"/>
          </a:spcBef>
          <a:buClr>
            <a:schemeClr val="accent1"/>
          </a:buClr>
          <a:defRPr kumimoji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RF PowerPoint Template v6.0.potx" id="{DBF09B54-6C95-43F0-88D6-DD6B81B9CE1C}" vid="{6C62B87D-E073-47C9-BF3D-4AC14566EDF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CRF PowerPoint Template v6.0</Template>
  <TotalTime>27765</TotalTime>
  <Words>592</Words>
  <Application>Microsoft Office PowerPoint</Application>
  <PresentationFormat>On-screen Show (4:3)</PresentationFormat>
  <Paragraphs>188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Meiryo UI</vt:lpstr>
      <vt:lpstr>ＭＳ Ｐゴシック</vt:lpstr>
      <vt:lpstr>Arial</vt:lpstr>
      <vt:lpstr>Calibri</vt:lpstr>
      <vt:lpstr>Segoe UI</vt:lpstr>
      <vt:lpstr>Segoe UI Semibold</vt:lpstr>
      <vt:lpstr>Wingdings</vt:lpstr>
      <vt:lpstr>160414-PhaseV-01</vt:lpstr>
      <vt:lpstr>JVET-M0384:  Non-CE3: LM in the middle  </vt:lpstr>
      <vt:lpstr>Problems with methods studied in CE3</vt:lpstr>
      <vt:lpstr>Proposed improvements</vt:lpstr>
      <vt:lpstr>Results</vt:lpstr>
      <vt:lpstr>Conclusion</vt:lpstr>
      <vt:lpstr>Thank you for your attention.</vt:lpstr>
      <vt:lpstr>Annex</vt:lpstr>
    </vt:vector>
  </TitlesOfParts>
  <Company>Canon Research Centre France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LAROCHE Guillaume</dc:creator>
  <cp:lastModifiedBy>GISQUET Christophe</cp:lastModifiedBy>
  <cp:revision>781</cp:revision>
  <dcterms:created xsi:type="dcterms:W3CDTF">2016-10-10T13:05:48Z</dcterms:created>
  <dcterms:modified xsi:type="dcterms:W3CDTF">2019-01-10T10:25:02Z</dcterms:modified>
</cp:coreProperties>
</file>