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268" r:id="rId5"/>
    <p:sldId id="269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637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ko-KR" dirty="0" smtClean="0"/>
              <a:t>CE6-related</a:t>
            </a:r>
            <a:r>
              <a:rPr lang="en-CA" altLang="ko-KR" dirty="0"/>
              <a:t>: </a:t>
            </a:r>
            <a:r>
              <a:rPr lang="en-US" altLang="ko-KR" dirty="0"/>
              <a:t>32 point MTS based on skipping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high </a:t>
            </a:r>
            <a:r>
              <a:rPr lang="en-US" altLang="ko-KR" dirty="0"/>
              <a:t>frequency </a:t>
            </a:r>
            <a:r>
              <a:rPr lang="en-US" altLang="ko-KR" dirty="0" smtClean="0"/>
              <a:t>coefficients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(JVET-M0297)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Kim,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/>
              <a:t>In VTM 3.0, coefficient region other than top-left 32x32 is skipped (zeroed-out).</a:t>
            </a:r>
          </a:p>
          <a:p>
            <a:pPr lvl="1"/>
            <a:r>
              <a:rPr lang="en-US" altLang="ko-KR" b="1" dirty="0" smtClean="0"/>
              <a:t>Skipping </a:t>
            </a:r>
            <a:r>
              <a:rPr lang="en-US" altLang="ko-KR" b="1" dirty="0" smtClean="0"/>
              <a:t>high frequency coefficients for </a:t>
            </a:r>
            <a:r>
              <a:rPr lang="en-US" altLang="ko-KR" b="1" dirty="0" smtClean="0"/>
              <a:t>32-point MTS (RMTS32)</a:t>
            </a:r>
          </a:p>
          <a:p>
            <a:pPr lvl="2"/>
            <a:r>
              <a:rPr lang="en-US" altLang="ko-KR" dirty="0" smtClean="0"/>
              <a:t>If </a:t>
            </a:r>
            <a:r>
              <a:rPr lang="en-US" altLang="ko-KR" dirty="0"/>
              <a:t>width (height) ≥ 32,  left (top) half of coefficients are kept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RMTS32 was proposed in the previous CE (JVET-L0132).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Residual coding </a:t>
            </a:r>
            <a:r>
              <a:rPr lang="en-US" altLang="ko-KR" dirty="0" smtClean="0"/>
              <a:t>can</a:t>
            </a:r>
            <a:r>
              <a:rPr lang="en-US" altLang="ko-KR" dirty="0" smtClean="0"/>
              <a:t> also be </a:t>
            </a:r>
            <a:r>
              <a:rPr lang="en-US" altLang="ko-KR" dirty="0" smtClean="0"/>
              <a:t>taken care of accordingly.</a:t>
            </a:r>
          </a:p>
          <a:p>
            <a:pPr lvl="2"/>
            <a:r>
              <a:rPr lang="en-US" altLang="ko-KR" dirty="0" smtClean="0"/>
              <a:t>sub-block flags for skipped region are not coded.</a:t>
            </a:r>
          </a:p>
          <a:p>
            <a:pPr lvl="2"/>
            <a:r>
              <a:rPr lang="en-US" altLang="ko-KR" dirty="0"/>
              <a:t>l</a:t>
            </a:r>
            <a:r>
              <a:rPr lang="en-US" altLang="ko-KR" dirty="0" smtClean="0"/>
              <a:t>ast coefficient position is restricted within feasible region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Complexity reduction </a:t>
            </a:r>
            <a:r>
              <a:rPr lang="en-US" altLang="ko-KR" dirty="0"/>
              <a:t>for 32-point MTS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Half multiplication count  (64 </a:t>
            </a:r>
            <a:r>
              <a:rPr lang="en-US" altLang="ko-KR" dirty="0" err="1" smtClean="0"/>
              <a:t>mult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pel</a:t>
            </a:r>
            <a:r>
              <a:rPr lang="en-US" altLang="ko-KR" dirty="0" smtClean="0"/>
              <a:t> </a:t>
            </a:r>
            <a:r>
              <a:rPr lang="en-US" altLang="ko-KR" dirty="0" smtClean="0">
                <a:sym typeface="Wingdings" panose="05000000000000000000" pitchFamily="2" charset="2"/>
              </a:rPr>
              <a:t> 32 </a:t>
            </a:r>
            <a:r>
              <a:rPr lang="en-US" altLang="ko-KR" dirty="0" err="1" smtClean="0">
                <a:sym typeface="Wingdings" panose="05000000000000000000" pitchFamily="2" charset="2"/>
              </a:rPr>
              <a:t>mult</a:t>
            </a:r>
            <a:r>
              <a:rPr lang="en-US" altLang="ko-KR" dirty="0" smtClean="0">
                <a:sym typeface="Wingdings" panose="05000000000000000000" pitchFamily="2" charset="2"/>
              </a:rPr>
              <a:t>/</a:t>
            </a:r>
            <a:r>
              <a:rPr lang="en-US" altLang="ko-KR" dirty="0" err="1" smtClean="0">
                <a:sym typeface="Wingdings" panose="05000000000000000000" pitchFamily="2" charset="2"/>
              </a:rPr>
              <a:t>pel</a:t>
            </a:r>
            <a:r>
              <a:rPr lang="en-US" altLang="ko-KR" dirty="0" smtClean="0">
                <a:sym typeface="Wingdings" panose="05000000000000000000" pitchFamily="2" charset="2"/>
              </a:rPr>
              <a:t> for 32x32 TU)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Half memory usage  (2KB </a:t>
            </a:r>
            <a:r>
              <a:rPr lang="en-US" altLang="ko-KR" dirty="0" smtClean="0">
                <a:sym typeface="Wingdings" panose="05000000000000000000" pitchFamily="2" charset="2"/>
              </a:rPr>
              <a:t> 1KB)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Experimental results  (BD-rate / enc. time)</a:t>
            </a:r>
          </a:p>
          <a:p>
            <a:pPr lvl="1"/>
            <a:r>
              <a:rPr lang="en-US" altLang="ko-KR" dirty="0" smtClean="0"/>
              <a:t>Test 1:  RMTS32 without residual coding change</a:t>
            </a:r>
          </a:p>
          <a:p>
            <a:pPr lvl="2"/>
            <a:r>
              <a:rPr lang="en-US" altLang="ko-KR" dirty="0" smtClean="0"/>
              <a:t>0.12% / 97% (AI),  </a:t>
            </a:r>
            <a:r>
              <a:rPr lang="en-US" altLang="ko-KR" dirty="0" smtClean="0"/>
              <a:t>0.03% </a:t>
            </a:r>
            <a:r>
              <a:rPr lang="en-US" altLang="ko-KR" dirty="0" smtClean="0"/>
              <a:t>/ </a:t>
            </a:r>
            <a:r>
              <a:rPr lang="en-US" altLang="ko-KR" dirty="0" smtClean="0"/>
              <a:t>99% </a:t>
            </a:r>
            <a:r>
              <a:rPr lang="en-US" altLang="ko-KR" dirty="0" smtClean="0"/>
              <a:t>(RA</a:t>
            </a:r>
            <a:r>
              <a:rPr lang="en-US" altLang="ko-KR" dirty="0" smtClean="0"/>
              <a:t>),  </a:t>
            </a:r>
            <a:r>
              <a:rPr lang="en-US" altLang="ko-KR" dirty="0" smtClean="0"/>
              <a:t>and </a:t>
            </a:r>
            <a:r>
              <a:rPr lang="en-US" altLang="ko-KR" dirty="0" smtClean="0"/>
              <a:t>0.02</a:t>
            </a:r>
            <a:r>
              <a:rPr lang="en-US" altLang="ko-KR" dirty="0" smtClean="0"/>
              <a:t>% / </a:t>
            </a:r>
            <a:r>
              <a:rPr lang="en-US" altLang="ko-KR" dirty="0" smtClean="0"/>
              <a:t>100</a:t>
            </a:r>
            <a:r>
              <a:rPr lang="en-US" altLang="ko-KR" dirty="0" smtClean="0"/>
              <a:t>% </a:t>
            </a:r>
            <a:r>
              <a:rPr lang="en-US" altLang="ko-KR" dirty="0" smtClean="0"/>
              <a:t>(LD)</a:t>
            </a:r>
          </a:p>
          <a:p>
            <a:pPr lvl="1"/>
            <a:r>
              <a:rPr lang="en-US" altLang="ko-KR" dirty="0" smtClean="0"/>
              <a:t>Test 2:  RMTS32 with residual coding change</a:t>
            </a:r>
          </a:p>
          <a:p>
            <a:pPr lvl="2"/>
            <a:r>
              <a:rPr lang="en-US" altLang="ko-KR" dirty="0" smtClean="0"/>
              <a:t>0.10% </a:t>
            </a:r>
            <a:r>
              <a:rPr lang="en-US" altLang="ko-KR" dirty="0" smtClean="0"/>
              <a:t>/ </a:t>
            </a:r>
            <a:r>
              <a:rPr lang="en-US" altLang="ko-KR" dirty="0" smtClean="0"/>
              <a:t>97% (</a:t>
            </a:r>
            <a:r>
              <a:rPr lang="en-US" altLang="ko-KR" dirty="0" smtClean="0"/>
              <a:t>AI</a:t>
            </a:r>
            <a:r>
              <a:rPr lang="en-US" altLang="ko-KR" dirty="0" smtClean="0"/>
              <a:t>),  0.00% / 99% (RA),  and 0.05% </a:t>
            </a:r>
            <a:r>
              <a:rPr lang="en-US" altLang="ko-KR" dirty="0" smtClean="0"/>
              <a:t>/ </a:t>
            </a:r>
            <a:r>
              <a:rPr lang="en-US" altLang="ko-KR" dirty="0" smtClean="0"/>
              <a:t>99% </a:t>
            </a:r>
            <a:r>
              <a:rPr lang="en-US" altLang="ko-KR" dirty="0" smtClean="0"/>
              <a:t>(LD</a:t>
            </a:r>
            <a:r>
              <a:rPr lang="en-US" altLang="ko-KR" dirty="0" smtClean="0"/>
              <a:t>)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 smtClean="0"/>
              <a:t>Thanks </a:t>
            </a:r>
            <a:r>
              <a:rPr lang="en-US" altLang="ko-KR" dirty="0" smtClean="0"/>
              <a:t>to Technicolor </a:t>
            </a:r>
            <a:r>
              <a:rPr lang="en-US" altLang="ko-KR" dirty="0" smtClean="0"/>
              <a:t>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Reasonable trade-off between complexity reduction and performance</a:t>
            </a:r>
          </a:p>
          <a:p>
            <a:pPr lvl="1"/>
            <a:r>
              <a:rPr lang="en-US" altLang="ko-KR" dirty="0" smtClean="0"/>
              <a:t>The worst computational complexity is halved (64 </a:t>
            </a:r>
            <a:r>
              <a:rPr lang="en-US" altLang="ko-KR" dirty="0" smtClean="0">
                <a:sym typeface="Wingdings" panose="05000000000000000000" pitchFamily="2" charset="2"/>
              </a:rPr>
              <a:t> 32 </a:t>
            </a:r>
            <a:r>
              <a:rPr lang="en-US" altLang="ko-KR" dirty="0" err="1" smtClean="0">
                <a:sym typeface="Wingdings" panose="05000000000000000000" pitchFamily="2" charset="2"/>
              </a:rPr>
              <a:t>mult</a:t>
            </a:r>
            <a:r>
              <a:rPr lang="en-US" altLang="ko-KR" dirty="0" smtClean="0">
                <a:sym typeface="Wingdings" panose="05000000000000000000" pitchFamily="2" charset="2"/>
              </a:rPr>
              <a:t>/</a:t>
            </a:r>
            <a:r>
              <a:rPr lang="en-US" altLang="ko-KR" dirty="0" err="1" smtClean="0">
                <a:sym typeface="Wingdings" panose="05000000000000000000" pitchFamily="2" charset="2"/>
              </a:rPr>
              <a:t>pel</a:t>
            </a:r>
            <a:r>
              <a:rPr lang="en-US" altLang="ko-KR" dirty="0" smtClean="0">
                <a:sym typeface="Wingdings" panose="05000000000000000000" pitchFamily="2" charset="2"/>
              </a:rPr>
              <a:t>).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It is recommended that </a:t>
            </a:r>
            <a:r>
              <a:rPr lang="en-US" altLang="ko-KR" dirty="0" smtClean="0"/>
              <a:t>RMTS32 </a:t>
            </a:r>
            <a:r>
              <a:rPr lang="en-US" altLang="ko-KR" dirty="0" smtClean="0"/>
              <a:t>be </a:t>
            </a:r>
            <a:r>
              <a:rPr lang="en-US" altLang="ko-KR" dirty="0" smtClean="0"/>
              <a:t>adopted</a:t>
            </a:r>
            <a:r>
              <a:rPr lang="en-US" altLang="ko-KR" dirty="0" smtClean="0"/>
              <a:t> </a:t>
            </a:r>
            <a:r>
              <a:rPr lang="en-US" altLang="ko-KR" dirty="0" smtClean="0"/>
              <a:t>in next VTM or studied in next CE.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</a:t>
            </a:r>
            <a:r>
              <a:rPr lang="en-US" altLang="ko-KR" dirty="0" smtClean="0"/>
              <a:t>results [1/2]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Test 1:  RMTS32 without residual coding change</a:t>
            </a:r>
          </a:p>
          <a:p>
            <a:pPr lvl="1"/>
            <a:r>
              <a:rPr lang="en-CA" altLang="ko-KR" dirty="0" smtClean="0"/>
              <a:t>CTC</a:t>
            </a:r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  <a:p>
            <a:pPr marL="0" indent="0">
              <a:buNone/>
            </a:pPr>
            <a:endParaRPr lang="en-CA" altLang="ko-KR" dirty="0"/>
          </a:p>
          <a:p>
            <a:pPr marL="0" indent="0">
              <a:buNone/>
            </a:pPr>
            <a:endParaRPr lang="en-CA" altLang="ko-KR" dirty="0"/>
          </a:p>
          <a:p>
            <a:pPr lvl="1"/>
            <a:r>
              <a:rPr lang="en-CA" altLang="ko-KR" dirty="0" smtClean="0"/>
              <a:t>Inter MTS on</a:t>
            </a:r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490425"/>
              </p:ext>
            </p:extLst>
          </p:nvPr>
        </p:nvGraphicFramePr>
        <p:xfrm>
          <a:off x="1921164" y="1487055"/>
          <a:ext cx="5551055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0.12%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0.02%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97%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94%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0.03%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0.08%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0.02</a:t>
                      </a:r>
                      <a:r>
                        <a:rPr lang="en-US" altLang="ko-KR" sz="1600" dirty="0" smtClean="0"/>
                        <a:t>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0.08%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100%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588316"/>
              </p:ext>
            </p:extLst>
          </p:nvPr>
        </p:nvGraphicFramePr>
        <p:xfrm>
          <a:off x="1921164" y="4338939"/>
          <a:ext cx="5532581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0.14%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0.10%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-0.05%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– Experimental </a:t>
            </a:r>
            <a:r>
              <a:rPr lang="en-US" altLang="ko-KR" dirty="0" smtClean="0"/>
              <a:t>results [2/2]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Test 2:  RMTS32 with residual coding change</a:t>
            </a:r>
          </a:p>
          <a:p>
            <a:pPr lvl="1"/>
            <a:r>
              <a:rPr lang="en-CA" altLang="ko-KR" dirty="0" smtClean="0"/>
              <a:t>CTC</a:t>
            </a:r>
            <a:endParaRPr lang="en-CA" altLang="ko-KR" dirty="0" smtClean="0"/>
          </a:p>
          <a:p>
            <a:endParaRPr lang="en-CA" altLang="ko-KR" dirty="0"/>
          </a:p>
          <a:p>
            <a:endParaRPr lang="en-CA" altLang="ko-KR" dirty="0" smtClean="0"/>
          </a:p>
          <a:p>
            <a:endParaRPr lang="en-CA" altLang="ko-KR" dirty="0"/>
          </a:p>
          <a:p>
            <a:pPr marL="0" indent="0">
              <a:buNone/>
            </a:pPr>
            <a:endParaRPr lang="en-CA" altLang="ko-KR" dirty="0" smtClean="0"/>
          </a:p>
          <a:p>
            <a:pPr marL="0" indent="0">
              <a:buNone/>
            </a:pPr>
            <a:endParaRPr lang="en-CA" altLang="ko-KR" dirty="0"/>
          </a:p>
          <a:p>
            <a:pPr marL="0" indent="0">
              <a:buNone/>
            </a:pPr>
            <a:endParaRPr lang="en-CA" altLang="ko-KR" dirty="0"/>
          </a:p>
          <a:p>
            <a:pPr lvl="1"/>
            <a:r>
              <a:rPr lang="en-CA" altLang="ko-KR" dirty="0" smtClean="0"/>
              <a:t>Inter MTS on</a:t>
            </a:r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988944"/>
              </p:ext>
            </p:extLst>
          </p:nvPr>
        </p:nvGraphicFramePr>
        <p:xfrm>
          <a:off x="1921164" y="1487055"/>
          <a:ext cx="5551055" cy="167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288"/>
                <a:gridCol w="920829"/>
                <a:gridCol w="929522"/>
                <a:gridCol w="929523"/>
                <a:gridCol w="853644"/>
                <a:gridCol w="787249"/>
              </a:tblGrid>
              <a:tr h="24353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AI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97%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94%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0.09%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24353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0.05%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0.34%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0.11%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836144"/>
              </p:ext>
            </p:extLst>
          </p:nvPr>
        </p:nvGraphicFramePr>
        <p:xfrm>
          <a:off x="1921164" y="4338939"/>
          <a:ext cx="5532581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072"/>
                <a:gridCol w="861292"/>
                <a:gridCol w="905163"/>
                <a:gridCol w="1032164"/>
                <a:gridCol w="840509"/>
                <a:gridCol w="757381"/>
              </a:tblGrid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err="1" smtClean="0">
                          <a:solidFill>
                            <a:srgbClr val="CC3300"/>
                          </a:solidFill>
                        </a:rPr>
                        <a:t>Config</a:t>
                      </a:r>
                      <a:r>
                        <a:rPr lang="en-US" altLang="ko-KR" sz="1600" b="1" dirty="0" smtClean="0">
                          <a:solidFill>
                            <a:srgbClr val="CC3300"/>
                          </a:solidFill>
                        </a:rPr>
                        <a:t>.</a:t>
                      </a:r>
                      <a:endParaRPr lang="ko-KR" altLang="en-US" sz="1600" b="1">
                        <a:solidFill>
                          <a:srgbClr val="CC330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BD-rate</a:t>
                      </a:r>
                      <a:endParaRPr lang="ko-KR" altLang="en-US" sz="16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EncT</a:t>
                      </a:r>
                      <a:endParaRPr lang="ko-KR" altLang="en-US" sz="160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/>
                        <a:t>DecT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Y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U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V</a:t>
                      </a:r>
                      <a:endParaRPr lang="ko-KR" altLang="en-US" sz="16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600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RA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0.02%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0.01%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0.04%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/>
                        <a:t>LDB</a:t>
                      </a:r>
                      <a:endParaRPr lang="ko-KR" altLang="en-US" sz="16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0.12%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0.15%</a:t>
                      </a:r>
                      <a:endParaRPr lang="ko-KR" alt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-0.30%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96%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99%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0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2765</TotalTime>
  <Words>438</Words>
  <Application>Microsoft Office PowerPoint</Application>
  <PresentationFormat>A4 용지(210x297mm)</PresentationFormat>
  <Paragraphs>154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CE6-related: 32 point MTS based on skipping  high frequency coefficients (JVET-M0297)</vt:lpstr>
      <vt:lpstr>Summary</vt:lpstr>
      <vt:lpstr>Conclusion</vt:lpstr>
      <vt:lpstr>Appendix – Experimental results [1/2]</vt:lpstr>
      <vt:lpstr>Appendix – Experimental results [2/2]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166</cp:revision>
  <dcterms:created xsi:type="dcterms:W3CDTF">2016-10-06T06:23:02Z</dcterms:created>
  <dcterms:modified xsi:type="dcterms:W3CDTF">2019-01-10T09:21:48Z</dcterms:modified>
</cp:coreProperties>
</file>