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89" r:id="rId2"/>
    <p:sldId id="2005" r:id="rId3"/>
    <p:sldId id="2062" r:id="rId4"/>
    <p:sldId id="2069" r:id="rId5"/>
    <p:sldId id="2063" r:id="rId6"/>
    <p:sldId id="2070" r:id="rId7"/>
    <p:sldId id="2071" r:id="rId8"/>
    <p:sldId id="2072" r:id="rId9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JVET-M0282</a:t>
            </a:r>
            <a:br>
              <a:rPr lang="en-US" sz="2000" b="1" dirty="0"/>
            </a:br>
            <a:r>
              <a:rPr lang="en-US" sz="2000" b="1" dirty="0"/>
              <a:t>CE2.2.8: Affine Motion Vector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37957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Affine AMVP and Affine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almost all pruning has been removed and some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redundancies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AMVP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3687622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Remove all pruning</a:t>
            </a:r>
          </a:p>
          <a:p>
            <a:pPr lvl="2"/>
            <a:r>
              <a:rPr lang="en-US" sz="1400" dirty="0"/>
              <a:t>Get only 2 spatial inherited like in AMVP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with AMVP</a:t>
            </a:r>
          </a:p>
          <a:p>
            <a:pPr lvl="2"/>
            <a:r>
              <a:rPr lang="en-US" sz="1400" dirty="0"/>
              <a:t>2 spatial inherited predictor are pruned together</a:t>
            </a:r>
          </a:p>
          <a:p>
            <a:pPr lvl="2"/>
            <a:r>
              <a:rPr lang="en-US" sz="1400" dirty="0"/>
              <a:t>Virtual predictor is pruned</a:t>
            </a:r>
          </a:p>
          <a:p>
            <a:pPr lvl="2"/>
            <a:r>
              <a:rPr lang="en-US" sz="1400" dirty="0"/>
              <a:t>Simple and early pruning of the virtual translational predictors</a:t>
            </a:r>
          </a:p>
          <a:p>
            <a:pPr lvl="3"/>
            <a:r>
              <a:rPr lang="en-US" sz="1400" dirty="0"/>
              <a:t>If </a:t>
            </a:r>
            <a:r>
              <a:rPr lang="en-US" sz="1400" dirty="0" err="1"/>
              <a:t>v</a:t>
            </a:r>
            <a:r>
              <a:rPr lang="en-US" sz="1400" baseline="-25000" dirty="0" err="1"/>
              <a:t>LT</a:t>
            </a:r>
            <a:r>
              <a:rPr lang="en-US" sz="1400" dirty="0"/>
              <a:t> and </a:t>
            </a:r>
            <a:r>
              <a:rPr lang="en-US" sz="1400" dirty="0" err="1"/>
              <a:t>v</a:t>
            </a:r>
            <a:r>
              <a:rPr lang="en-US" sz="1400" baseline="-25000" dirty="0" err="1"/>
              <a:t>RT</a:t>
            </a:r>
            <a:r>
              <a:rPr lang="en-US" sz="1400" dirty="0"/>
              <a:t> exist and are equal, then </a:t>
            </a:r>
            <a:r>
              <a:rPr lang="en-US" sz="1400" dirty="0" err="1"/>
              <a:t>v</a:t>
            </a:r>
            <a:r>
              <a:rPr lang="en-US" sz="1400" baseline="-25000" dirty="0" err="1"/>
              <a:t>RT</a:t>
            </a:r>
            <a:r>
              <a:rPr lang="en-US" sz="1400" dirty="0"/>
              <a:t> is set invalid</a:t>
            </a:r>
          </a:p>
          <a:p>
            <a:pPr lvl="3"/>
            <a:r>
              <a:rPr lang="en-US" sz="1400" dirty="0"/>
              <a:t>If </a:t>
            </a:r>
            <a:r>
              <a:rPr lang="en-US" sz="1400" dirty="0" err="1"/>
              <a:t>v</a:t>
            </a:r>
            <a:r>
              <a:rPr lang="en-US" sz="1400" baseline="-25000" dirty="0" err="1"/>
              <a:t>LT</a:t>
            </a:r>
            <a:r>
              <a:rPr lang="en-US" sz="1400" dirty="0"/>
              <a:t> and </a:t>
            </a:r>
            <a:r>
              <a:rPr lang="en-US" sz="1400" dirty="0" err="1"/>
              <a:t>v</a:t>
            </a:r>
            <a:r>
              <a:rPr lang="en-US" sz="1400" baseline="-25000" dirty="0" err="1"/>
              <a:t>LB</a:t>
            </a:r>
            <a:r>
              <a:rPr lang="en-US" sz="1400" dirty="0"/>
              <a:t> exist and are equal or </a:t>
            </a:r>
            <a:r>
              <a:rPr lang="en-US" sz="1400" dirty="0" err="1"/>
              <a:t>v</a:t>
            </a:r>
            <a:r>
              <a:rPr lang="en-US" sz="1400" baseline="-25000" dirty="0" err="1"/>
              <a:t>RT</a:t>
            </a:r>
            <a:r>
              <a:rPr lang="en-US" sz="1400" dirty="0"/>
              <a:t> and </a:t>
            </a:r>
            <a:r>
              <a:rPr lang="en-US" sz="1400" dirty="0" err="1"/>
              <a:t>v</a:t>
            </a:r>
            <a:r>
              <a:rPr lang="en-US" sz="1400" baseline="-25000" dirty="0" err="1"/>
              <a:t>LB</a:t>
            </a:r>
            <a:r>
              <a:rPr lang="en-US" sz="1400" dirty="0"/>
              <a:t> exist and are equal, then </a:t>
            </a:r>
            <a:r>
              <a:rPr lang="en-US" sz="1400" dirty="0" err="1"/>
              <a:t>v</a:t>
            </a:r>
            <a:r>
              <a:rPr lang="en-US" sz="1400" baseline="-25000" dirty="0" err="1"/>
              <a:t>LB</a:t>
            </a:r>
            <a:r>
              <a:rPr lang="en-US" sz="1400" dirty="0"/>
              <a:t> is set invalid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744831" y="4759183"/>
            <a:ext cx="429768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18 integer comparisons per ref frame (16 AMVP)</a:t>
            </a:r>
            <a:endParaRPr lang="en-US" sz="20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4CDA542-B6F5-48B5-A784-DC4EFCE4DE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441583"/>
              </p:ext>
            </p:extLst>
          </p:nvPr>
        </p:nvGraphicFramePr>
        <p:xfrm>
          <a:off x="4744831" y="735823"/>
          <a:ext cx="4206240" cy="40233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1645010924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Affine 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22860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A0/A1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B0/B1/B2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-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 spatial inherited </a:t>
                      </a:r>
                      <a:r>
                        <a:rPr lang="en-US" sz="1000" noProof="0" dirty="0" err="1">
                          <a:solidFill>
                            <a:schemeClr val="accent4"/>
                          </a:solidFill>
                        </a:rPr>
                        <a:t>cand</a:t>
                      </a:r>
                      <a:endParaRPr lang="en-US" sz="1000" noProof="0" dirty="0">
                        <a:solidFill>
                          <a:schemeClr val="accent4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LT B2/B3/A2 + unscaled + rounding ¼-pel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RT B1/B0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LB A1/A0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Virtual Affine with {LT,RT,LB}/{LT,RT}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</a:t>
                      </a:r>
                      <a:r>
                        <a:rPr lang="en-US" sz="1000" kern="1200" noProof="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Translational with </a:t>
                      </a:r>
                      <a:r>
                        <a:rPr lang="en-US" sz="1000" u="sng" kern="1200" noProof="0" dirty="0">
                          <a:solidFill>
                            <a:schemeClr val="accent4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000" kern="1200" noProof="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 LB, RT, LT</a:t>
                      </a:r>
                    </a:p>
                    <a:p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Translational with TMVP C0/C1</a:t>
                      </a: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2 / 2+1+3+1+2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                      r</a:t>
                      </a:r>
                      <a:r>
                        <a:rPr lang="en-US" sz="1000" noProof="0" dirty="0" err="1"/>
                        <a:t>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3+3+3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+0+0 = 0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+9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                    0  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Affine 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4834573" cy="208718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Adopted last meeting:</a:t>
            </a:r>
          </a:p>
          <a:p>
            <a:pPr lvl="2"/>
            <a:r>
              <a:rPr lang="en-US" sz="1400" dirty="0"/>
              <a:t>Reduced pruning to only virtual predictors (same reference frame but different MVs)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with Affine AMVP</a:t>
            </a:r>
          </a:p>
          <a:p>
            <a:pPr lvl="2"/>
            <a:r>
              <a:rPr lang="en-US" sz="1400" dirty="0"/>
              <a:t>2 spatial inherited predictor are pruned together</a:t>
            </a:r>
          </a:p>
          <a:p>
            <a:pPr lvl="2"/>
            <a:r>
              <a:rPr lang="en-US" sz="1400" dirty="0"/>
              <a:t>Consider zero Affine predictor in the RDO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3B7AB2B-7457-4E49-8433-E9AFC770E862}"/>
              </a:ext>
            </a:extLst>
          </p:cNvPr>
          <p:cNvSpPr txBox="1">
            <a:spLocks/>
          </p:cNvSpPr>
          <p:nvPr/>
        </p:nvSpPr>
        <p:spPr bwMode="auto">
          <a:xfrm>
            <a:off x="5013959" y="4810517"/>
            <a:ext cx="3749040" cy="307777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2000" b="1" dirty="0"/>
              <a:t>→ </a:t>
            </a:r>
            <a:r>
              <a:rPr lang="en-US" sz="1400" dirty="0"/>
              <a:t>14 integer comparisons more (+15%)</a:t>
            </a:r>
            <a:endParaRPr lang="en-US" sz="20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7708B0-DBF1-49BE-880C-CF8120B32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719033"/>
              </p:ext>
            </p:extLst>
          </p:nvPr>
        </p:nvGraphicFramePr>
        <p:xfrm>
          <a:off x="5013959" y="177557"/>
          <a:ext cx="3749040" cy="46329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1122567045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Affine 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B1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B0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A0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ATMVP</a:t>
                      </a:r>
                    </a:p>
                    <a:p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A0/A1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Spatial inherited Affine B0/B1/B2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-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 spatial inherited </a:t>
                      </a:r>
                      <a:r>
                        <a:rPr lang="en-US" sz="1000" noProof="0" dirty="0" err="1">
                          <a:solidFill>
                            <a:schemeClr val="accent4"/>
                          </a:solidFill>
                        </a:rPr>
                        <a:t>cand</a:t>
                      </a:r>
                      <a:endParaRPr lang="en-US" sz="1000" noProof="0" dirty="0">
                        <a:solidFill>
                          <a:schemeClr val="accent4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LT B2/B3/A2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RT B1/B0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Spatial LB A1/A0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- TMVP RB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Virtual Affine with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{LT,RT,LB}, {LT,RT,RB}, {LT,LB,RB}, {RT,LB,RB}, {LT,RT}, {LT,LB} 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0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5 / 1+2+6+5 = 14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                      r</a:t>
                      </a:r>
                      <a:r>
                        <a:rPr lang="en-US" sz="1000" noProof="0" dirty="0" err="1"/>
                        <a:t>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+3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+(4*2+2)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+0 = 26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+6 = 32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</a:rPr>
                        <a:t>+1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(4*2+2)</a:t>
                      </a:r>
                      <a:r>
                        <a:rPr lang="en-US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+0 = 26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+2 = 28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sz="1000" noProof="0" dirty="0">
                          <a:solidFill>
                            <a:schemeClr val="accent2"/>
                          </a:solidFill>
                        </a:rPr>
                        <a:t>                                            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78</a:t>
                      </a:r>
                      <a:r>
                        <a:rPr lang="en-US" sz="1000" noProof="0" dirty="0">
                          <a:solidFill>
                            <a:schemeClr val="accent2"/>
                          </a:solidFill>
                        </a:rPr>
                        <a:t>        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92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39337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Affine AMVP uniformization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AE2F9C-32F0-492D-8C3A-97AE58A18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599805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F884EF-58A4-4593-9CA1-C82B6BFCC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6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Affine Merge uniformization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C2218E-6975-426E-9195-925993D3B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93820B-D7C0-42F8-ADEB-7D1B14B11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8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4397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Affine AMVP + Affine Merge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4F8A50-980A-40D1-8D57-0CE5B1836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714AF5-2819-4595-BCD5-4F41A5BE0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3590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Affine uniformization + CE4.1.5 (JVET-M0281)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4D702D-D3E3-4BC1-B1A1-945DDBF705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57" y="1599805"/>
            <a:ext cx="5945661" cy="19438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C55540-6D90-4A02-81F3-4F7E4A991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56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66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580</Words>
  <Application>Microsoft Office PowerPoint</Application>
  <PresentationFormat>On-screen Show (16:9)</PresentationFormat>
  <Paragraphs>97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2013_Technicolor</vt:lpstr>
      <vt:lpstr>JVET-M0282 CE2.2.8: Affine Motion Vector Pruning</vt:lpstr>
      <vt:lpstr>Motivation</vt:lpstr>
      <vt:lpstr>Affine AMVP coding mode</vt:lpstr>
      <vt:lpstr>Affine Merge coding mode</vt:lpstr>
      <vt:lpstr>Simulation Results</vt:lpstr>
      <vt:lpstr>Simulation Results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2019-01-02T10:00:13Z</dcterms:modified>
</cp:coreProperties>
</file>