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3"/>
  </p:notesMasterIdLst>
  <p:handoutMasterIdLst>
    <p:handoutMasterId r:id="rId14"/>
  </p:handoutMasterIdLst>
  <p:sldIdLst>
    <p:sldId id="268" r:id="rId7"/>
    <p:sldId id="269" r:id="rId8"/>
    <p:sldId id="295" r:id="rId9"/>
    <p:sldId id="303" r:id="rId10"/>
    <p:sldId id="304" r:id="rId11"/>
    <p:sldId id="305" r:id="rId12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98" d="100"/>
          <a:sy n="98" d="100"/>
        </p:scale>
        <p:origin x="189" y="48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1/11/2019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phenix.it-sudparis.eu/jvet/doc_end_user/current_document.php?id=5537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JVET-M0224</a:t>
            </a:r>
            <a:br>
              <a:rPr lang="en-US" sz="3600" dirty="0"/>
            </a:br>
            <a:r>
              <a:rPr lang="en-US" sz="3600" dirty="0"/>
              <a:t>CE10-related: Local Illumination Compensation simplifications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Saurav Bandyopadhyay, Xiaoyu Xiu, Yuwen He</a:t>
            </a:r>
          </a:p>
          <a:p>
            <a:r>
              <a:rPr lang="en-US" sz="2800" dirty="0"/>
              <a:t>InterDigital Inc.</a:t>
            </a:r>
          </a:p>
          <a:p>
            <a:r>
              <a:rPr lang="en-US" sz="2800" dirty="0"/>
              <a:t>January, 2019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 fontScale="77500" lnSpcReduction="20000"/>
          </a:bodyPr>
          <a:lstStyle/>
          <a:p>
            <a:r>
              <a:rPr lang="en-US" sz="2800" dirty="0"/>
              <a:t>The LIC design in the CE10.5.2/JEM</a:t>
            </a:r>
          </a:p>
          <a:p>
            <a:pPr lvl="1"/>
            <a:r>
              <a:rPr lang="en-US" sz="2400" dirty="0"/>
              <a:t>Is used to compensate for illumination changes at motion compensation stage that exists in between the temporal reference blocks and current block based on a linear model</a:t>
            </a:r>
            <a:endParaRPr lang="en-CA" sz="2400" dirty="0"/>
          </a:p>
          <a:p>
            <a:pPr lvl="1"/>
            <a:r>
              <a:rPr lang="en-CA" sz="2400" dirty="0"/>
              <a:t>LIC parameter e.g. scaling factor and the offset are separately estimated for each individual reference list L0 and L1 for each of the two prediction blocks</a:t>
            </a:r>
          </a:p>
          <a:p>
            <a:pPr lvl="1"/>
            <a:r>
              <a:rPr lang="en-CA" sz="2400" dirty="0"/>
              <a:t>Bi-predictive weighted average (BPWA) weights provided for each of the two illumination compensated prediction blocks for the bi-prediction are used to combine the prediction templates</a:t>
            </a:r>
          </a:p>
          <a:p>
            <a:pPr lvl="1"/>
            <a:r>
              <a:rPr lang="en-CA" sz="2400" dirty="0"/>
              <a:t>BPWA is applied after LIC: applying weighted averaging on the prediction generated by LIC</a:t>
            </a:r>
          </a:p>
          <a:p>
            <a:pPr lvl="1"/>
            <a:r>
              <a:rPr lang="en-CA" sz="2400" dirty="0"/>
              <a:t>The complexity of LIC for bi-prediction is high: LIC parameters and application for two times</a:t>
            </a:r>
          </a:p>
          <a:p>
            <a:pPr marL="171450" lvl="1">
              <a:spcBef>
                <a:spcPts val="750"/>
              </a:spcBef>
            </a:pPr>
            <a:r>
              <a:rPr lang="en-CA" sz="2800" dirty="0"/>
              <a:t>Simplified LIC for bi-prediction</a:t>
            </a:r>
          </a:p>
          <a:p>
            <a:pPr lvl="1"/>
            <a:r>
              <a:rPr lang="en-US" sz="2400" dirty="0"/>
              <a:t>BPWA applied first followed by LIC on bi-directional prediction signal</a:t>
            </a:r>
          </a:p>
          <a:p>
            <a:pPr lvl="2"/>
            <a:r>
              <a:rPr lang="en-US" sz="2100" dirty="0"/>
              <a:t>First performs the BPWA to the template samples from two prediction lists to produce the bi-prediction template reference samples</a:t>
            </a:r>
          </a:p>
          <a:p>
            <a:pPr lvl="2"/>
            <a:r>
              <a:rPr lang="en-US" sz="2100" dirty="0"/>
              <a:t>LIC parameters are estimated using the BPWA based bi-prediction template reference samples and the template samples of current CU</a:t>
            </a:r>
          </a:p>
          <a:p>
            <a:pPr lvl="1"/>
            <a:r>
              <a:rPr lang="en-US" sz="2400" dirty="0"/>
              <a:t>Disable LIC for ATMVP sub-block merge mode</a:t>
            </a:r>
          </a:p>
        </p:txBody>
      </p:sp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600" dirty="0"/>
              <a:t>Proposed LIC simplification for bi-prediction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27AB94A5-67D8-41E1-8818-6F0960C23A8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3477157"/>
              </p:ext>
            </p:extLst>
          </p:nvPr>
        </p:nvGraphicFramePr>
        <p:xfrm>
          <a:off x="1511136" y="1038758"/>
          <a:ext cx="7124131" cy="52551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5" name="Visio" r:id="rId3" imgW="10077355" imgH="7429461" progId="Visio.Drawing.15">
                  <p:embed/>
                </p:oleObj>
              </mc:Choice>
              <mc:Fallback>
                <p:oleObj name="Visio" r:id="rId3" imgW="10077355" imgH="7429461" progId="Visio.Drawing.15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1136" y="1038758"/>
                        <a:ext cx="7124131" cy="525518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6E3D34A2-9C1A-4F78-9913-D90B6CA2C59E}"/>
              </a:ext>
            </a:extLst>
          </p:cNvPr>
          <p:cNvSpPr txBox="1"/>
          <p:nvPr/>
        </p:nvSpPr>
        <p:spPr>
          <a:xfrm>
            <a:off x="259643" y="1074663"/>
            <a:ext cx="39551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LIC is applied after BPWA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Benefit: One time LIC parameter estimation and application for bi-prediction</a:t>
            </a:r>
          </a:p>
        </p:txBody>
      </p:sp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EF8B5F-FBCE-43F0-81E8-A8A18893534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343638"/>
            <a:ext cx="8245078" cy="504721"/>
          </a:xfrm>
        </p:spPr>
        <p:txBody>
          <a:bodyPr>
            <a:normAutofit/>
          </a:bodyPr>
          <a:lstStyle/>
          <a:p>
            <a:r>
              <a:rPr lang="en-US" sz="2400" dirty="0"/>
              <a:t>Anchor: VTM-3.0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BB34E67-08FB-447A-8051-C95E9AE8E6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8959128"/>
              </p:ext>
            </p:extLst>
          </p:nvPr>
        </p:nvGraphicFramePr>
        <p:xfrm>
          <a:off x="116042" y="1943639"/>
          <a:ext cx="5313603" cy="2486030"/>
        </p:xfrm>
        <a:graphic>
          <a:graphicData uri="http://schemas.openxmlformats.org/drawingml/2006/table">
            <a:tbl>
              <a:tblPr/>
              <a:tblGrid>
                <a:gridCol w="2025403">
                  <a:extLst>
                    <a:ext uri="{9D8B030D-6E8A-4147-A177-3AD203B41FA5}">
                      <a16:colId xmlns:a16="http://schemas.microsoft.com/office/drawing/2014/main" val="3657282375"/>
                    </a:ext>
                  </a:extLst>
                </a:gridCol>
                <a:gridCol w="657640">
                  <a:extLst>
                    <a:ext uri="{9D8B030D-6E8A-4147-A177-3AD203B41FA5}">
                      <a16:colId xmlns:a16="http://schemas.microsoft.com/office/drawing/2014/main" val="581247715"/>
                    </a:ext>
                  </a:extLst>
                </a:gridCol>
                <a:gridCol w="657640">
                  <a:extLst>
                    <a:ext uri="{9D8B030D-6E8A-4147-A177-3AD203B41FA5}">
                      <a16:colId xmlns:a16="http://schemas.microsoft.com/office/drawing/2014/main" val="2378681762"/>
                    </a:ext>
                  </a:extLst>
                </a:gridCol>
                <a:gridCol w="657640">
                  <a:extLst>
                    <a:ext uri="{9D8B030D-6E8A-4147-A177-3AD203B41FA5}">
                      <a16:colId xmlns:a16="http://schemas.microsoft.com/office/drawing/2014/main" val="556856380"/>
                    </a:ext>
                  </a:extLst>
                </a:gridCol>
                <a:gridCol w="657640">
                  <a:extLst>
                    <a:ext uri="{9D8B030D-6E8A-4147-A177-3AD203B41FA5}">
                      <a16:colId xmlns:a16="http://schemas.microsoft.com/office/drawing/2014/main" val="2993428272"/>
                    </a:ext>
                  </a:extLst>
                </a:gridCol>
                <a:gridCol w="657640">
                  <a:extLst>
                    <a:ext uri="{9D8B030D-6E8A-4147-A177-3AD203B41FA5}">
                      <a16:colId xmlns:a16="http://schemas.microsoft.com/office/drawing/2014/main" val="14439774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RA: Over VTM-3.0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6952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85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-1.12%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444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208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218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523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832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067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133%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704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860502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0C2C1B93-A2E0-4F86-B7FF-7EC3460324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8429029"/>
              </p:ext>
            </p:extLst>
          </p:nvPr>
        </p:nvGraphicFramePr>
        <p:xfrm>
          <a:off x="5429642" y="1943639"/>
          <a:ext cx="3551900" cy="2486030"/>
        </p:xfrm>
        <a:graphic>
          <a:graphicData uri="http://schemas.openxmlformats.org/drawingml/2006/table">
            <a:tbl>
              <a:tblPr/>
              <a:tblGrid>
                <a:gridCol w="710380">
                  <a:extLst>
                    <a:ext uri="{9D8B030D-6E8A-4147-A177-3AD203B41FA5}">
                      <a16:colId xmlns:a16="http://schemas.microsoft.com/office/drawing/2014/main" val="711733630"/>
                    </a:ext>
                  </a:extLst>
                </a:gridCol>
                <a:gridCol w="710380">
                  <a:extLst>
                    <a:ext uri="{9D8B030D-6E8A-4147-A177-3AD203B41FA5}">
                      <a16:colId xmlns:a16="http://schemas.microsoft.com/office/drawing/2014/main" val="1355882381"/>
                    </a:ext>
                  </a:extLst>
                </a:gridCol>
                <a:gridCol w="710380">
                  <a:extLst>
                    <a:ext uri="{9D8B030D-6E8A-4147-A177-3AD203B41FA5}">
                      <a16:colId xmlns:a16="http://schemas.microsoft.com/office/drawing/2014/main" val="1970442324"/>
                    </a:ext>
                  </a:extLst>
                </a:gridCol>
                <a:gridCol w="710380">
                  <a:extLst>
                    <a:ext uri="{9D8B030D-6E8A-4147-A177-3AD203B41FA5}">
                      <a16:colId xmlns:a16="http://schemas.microsoft.com/office/drawing/2014/main" val="473621126"/>
                    </a:ext>
                  </a:extLst>
                </a:gridCol>
                <a:gridCol w="710380">
                  <a:extLst>
                    <a:ext uri="{9D8B030D-6E8A-4147-A177-3AD203B41FA5}">
                      <a16:colId xmlns:a16="http://schemas.microsoft.com/office/drawing/2014/main" val="1772623241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LB: Over VTM-3.0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516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358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565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351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144%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072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58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098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053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147%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0551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485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141061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 (cont.)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4EF8B5F-FBCE-43F0-81E8-A8A18893534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3629" y="1343638"/>
            <a:ext cx="8245078" cy="504721"/>
          </a:xfrm>
        </p:spPr>
        <p:txBody>
          <a:bodyPr>
            <a:normAutofit/>
          </a:bodyPr>
          <a:lstStyle/>
          <a:p>
            <a:r>
              <a:rPr lang="en-US" sz="2400" dirty="0"/>
              <a:t>Anchor: CE-10.5.2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2381AEC-CDAC-4F06-B32A-3669A42462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1038158"/>
              </p:ext>
            </p:extLst>
          </p:nvPr>
        </p:nvGraphicFramePr>
        <p:xfrm>
          <a:off x="92832" y="1943639"/>
          <a:ext cx="5336810" cy="2486030"/>
        </p:xfrm>
        <a:graphic>
          <a:graphicData uri="http://schemas.openxmlformats.org/drawingml/2006/table">
            <a:tbl>
              <a:tblPr/>
              <a:tblGrid>
                <a:gridCol w="2034250">
                  <a:extLst>
                    <a:ext uri="{9D8B030D-6E8A-4147-A177-3AD203B41FA5}">
                      <a16:colId xmlns:a16="http://schemas.microsoft.com/office/drawing/2014/main" val="3657282375"/>
                    </a:ext>
                  </a:extLst>
                </a:gridCol>
                <a:gridCol w="660512">
                  <a:extLst>
                    <a:ext uri="{9D8B030D-6E8A-4147-A177-3AD203B41FA5}">
                      <a16:colId xmlns:a16="http://schemas.microsoft.com/office/drawing/2014/main" val="581247715"/>
                    </a:ext>
                  </a:extLst>
                </a:gridCol>
                <a:gridCol w="660512">
                  <a:extLst>
                    <a:ext uri="{9D8B030D-6E8A-4147-A177-3AD203B41FA5}">
                      <a16:colId xmlns:a16="http://schemas.microsoft.com/office/drawing/2014/main" val="2378681762"/>
                    </a:ext>
                  </a:extLst>
                </a:gridCol>
                <a:gridCol w="660512">
                  <a:extLst>
                    <a:ext uri="{9D8B030D-6E8A-4147-A177-3AD203B41FA5}">
                      <a16:colId xmlns:a16="http://schemas.microsoft.com/office/drawing/2014/main" val="556856380"/>
                    </a:ext>
                  </a:extLst>
                </a:gridCol>
                <a:gridCol w="660512">
                  <a:extLst>
                    <a:ext uri="{9D8B030D-6E8A-4147-A177-3AD203B41FA5}">
                      <a16:colId xmlns:a16="http://schemas.microsoft.com/office/drawing/2014/main" val="2993428272"/>
                    </a:ext>
                  </a:extLst>
                </a:gridCol>
                <a:gridCol w="660512">
                  <a:extLst>
                    <a:ext uri="{9D8B030D-6E8A-4147-A177-3AD203B41FA5}">
                      <a16:colId xmlns:a16="http://schemas.microsoft.com/office/drawing/2014/main" val="144397746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RA: Over CE-10.5.2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669524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2851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444408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4120883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342184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523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96832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52067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217042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-1.08%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30860502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0CAE0D67-52B9-4E27-B6D8-FE5B331E887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300317"/>
              </p:ext>
            </p:extLst>
          </p:nvPr>
        </p:nvGraphicFramePr>
        <p:xfrm>
          <a:off x="5429642" y="1943639"/>
          <a:ext cx="3589035" cy="2486030"/>
        </p:xfrm>
        <a:graphic>
          <a:graphicData uri="http://schemas.openxmlformats.org/drawingml/2006/table">
            <a:tbl>
              <a:tblPr/>
              <a:tblGrid>
                <a:gridCol w="717807">
                  <a:extLst>
                    <a:ext uri="{9D8B030D-6E8A-4147-A177-3AD203B41FA5}">
                      <a16:colId xmlns:a16="http://schemas.microsoft.com/office/drawing/2014/main" val="711733630"/>
                    </a:ext>
                  </a:extLst>
                </a:gridCol>
                <a:gridCol w="717807">
                  <a:extLst>
                    <a:ext uri="{9D8B030D-6E8A-4147-A177-3AD203B41FA5}">
                      <a16:colId xmlns:a16="http://schemas.microsoft.com/office/drawing/2014/main" val="1355882381"/>
                    </a:ext>
                  </a:extLst>
                </a:gridCol>
                <a:gridCol w="717807">
                  <a:extLst>
                    <a:ext uri="{9D8B030D-6E8A-4147-A177-3AD203B41FA5}">
                      <a16:colId xmlns:a16="http://schemas.microsoft.com/office/drawing/2014/main" val="1970442324"/>
                    </a:ext>
                  </a:extLst>
                </a:gridCol>
                <a:gridCol w="717807">
                  <a:extLst>
                    <a:ext uri="{9D8B030D-6E8A-4147-A177-3AD203B41FA5}">
                      <a16:colId xmlns:a16="http://schemas.microsoft.com/office/drawing/2014/main" val="473621126"/>
                    </a:ext>
                  </a:extLst>
                </a:gridCol>
                <a:gridCol w="717807">
                  <a:extLst>
                    <a:ext uri="{9D8B030D-6E8A-4147-A177-3AD203B41FA5}">
                      <a16:colId xmlns:a16="http://schemas.microsoft.com/office/drawing/2014/main" val="1772623241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LB: Over CE-10.5.2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516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63586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2856512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6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33512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3072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25869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20982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0532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05511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-2.93%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-2.20%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146%</a:t>
                      </a:r>
                    </a:p>
                  </a:txBody>
                  <a:tcPr marL="4763" marR="4763" marT="47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4763" marR="4763" marT="4763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0485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1929131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Proposal simplified LIC method to reduce complexity of LIC for the bi-prediction</a:t>
            </a:r>
          </a:p>
          <a:p>
            <a:pPr lvl="1"/>
            <a:r>
              <a:rPr lang="en-CA" sz="2400" dirty="0"/>
              <a:t>Parameter estimation: generates bi-prediction reference samples of the template samples for current block and estimate the LIC parameters once</a:t>
            </a:r>
          </a:p>
          <a:p>
            <a:pPr lvl="1"/>
            <a:r>
              <a:rPr lang="en-CA" sz="2400" dirty="0"/>
              <a:t>LIC application process: only applied LIC once</a:t>
            </a:r>
          </a:p>
          <a:p>
            <a:r>
              <a:rPr lang="en-CA" sz="2700" dirty="0"/>
              <a:t>LIC is not effective for ATMVP sub-block mode, and it is proposed to be disabled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C3B170C-6FE7-46D5-816D-26ED0D946B75}"/>
              </a:ext>
            </a:extLst>
          </p:cNvPr>
          <p:cNvSpPr txBox="1"/>
          <p:nvPr/>
        </p:nvSpPr>
        <p:spPr>
          <a:xfrm>
            <a:off x="1308371" y="5870642"/>
            <a:ext cx="644599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/>
              <a:t>Thanks to Technicolor for cross-checking (</a:t>
            </a:r>
            <a:r>
              <a:rPr lang="en-US" sz="2200" dirty="0">
                <a:hlinkClick r:id="rId2"/>
              </a:rPr>
              <a:t>JVET-M0714</a:t>
            </a:r>
            <a:r>
              <a:rPr lang="en-US" sz="2200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866DEC2-9B21-4A1E-9E1F-EFC2BC0985AD}">
  <ds:schemaRefs>
    <ds:schemaRef ds:uri="http://schemas.microsoft.com/office/2006/documentManagement/types"/>
    <ds:schemaRef ds:uri="http://schemas.microsoft.com/office/2006/metadata/properties"/>
    <ds:schemaRef ds:uri="http://schemas.microsoft.com/sharepoint/v3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2831</TotalTime>
  <Words>788</Words>
  <Application>Microsoft Office PowerPoint</Application>
  <PresentationFormat>On-screen Show (4:3)</PresentationFormat>
  <Paragraphs>244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Intro Section Slides</vt:lpstr>
      <vt:lpstr>Interior Slides - purple orange bottom bar</vt:lpstr>
      <vt:lpstr>No Bottom Bar</vt:lpstr>
      <vt:lpstr>Visio</vt:lpstr>
      <vt:lpstr>JVET-M0224 CE10-related: Local Illumination Compensation simplifications</vt:lpstr>
      <vt:lpstr>Introduction</vt:lpstr>
      <vt:lpstr>Proposed LIC simplification for bi-prediction</vt:lpstr>
      <vt:lpstr>Experimental results</vt:lpstr>
      <vt:lpstr>Experimental results (cont.)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Saurav Bandyopadhyay</cp:lastModifiedBy>
  <cp:revision>476</cp:revision>
  <dcterms:created xsi:type="dcterms:W3CDTF">2015-02-09T18:40:38Z</dcterms:created>
  <dcterms:modified xsi:type="dcterms:W3CDTF">2019-01-11T17:03:21Z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