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8" r:id="rId3"/>
    <p:sldId id="260" r:id="rId4"/>
    <p:sldId id="267" r:id="rId5"/>
    <p:sldId id="265" r:id="rId6"/>
    <p:sldId id="261" r:id="rId7"/>
    <p:sldId id="268" r:id="rId8"/>
    <p:sldId id="264" r:id="rId9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71176" autoAdjust="0"/>
  </p:normalViewPr>
  <p:slideViewPr>
    <p:cSldViewPr snapToGrid="0">
      <p:cViewPr varScale="1">
        <p:scale>
          <a:sx n="83" d="100"/>
          <a:sy n="83" d="100"/>
        </p:scale>
        <p:origin x="2112" y="6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10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4347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184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CE3-related : Reduced number of reference samples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for </a:t>
            </a:r>
            <a:r>
              <a:rPr lang="en-US" altLang="ko-KR" dirty="0"/>
              <a:t>CCLM parameter </a:t>
            </a:r>
            <a:r>
              <a:rPr lang="en-US" altLang="ko-KR" dirty="0" smtClean="0"/>
              <a:t>calculation </a:t>
            </a:r>
            <a:br>
              <a:rPr lang="en-US" altLang="ko-KR" dirty="0" smtClean="0"/>
            </a:br>
            <a:r>
              <a:rPr lang="en-US" altLang="ko-KR" dirty="0" smtClean="0"/>
              <a:t>(JVET-M0219)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Jangwon Choi (jangwon84.choi@lge.com)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574674"/>
            <a:ext cx="9344528" cy="5844843"/>
          </a:xfrm>
        </p:spPr>
        <p:txBody>
          <a:bodyPr>
            <a:noAutofit/>
          </a:bodyPr>
          <a:lstStyle/>
          <a:p>
            <a:r>
              <a:rPr lang="en-CA" altLang="ko-KR" dirty="0" smtClean="0"/>
              <a:t>Reduced </a:t>
            </a:r>
            <a:r>
              <a:rPr lang="en-CA" altLang="ko-KR" dirty="0"/>
              <a:t>number of reference samples </a:t>
            </a:r>
            <a:r>
              <a:rPr lang="en-CA" altLang="ko-KR" dirty="0" smtClean="0"/>
              <a:t>for </a:t>
            </a:r>
            <a:r>
              <a:rPr lang="en-CA" altLang="ko-KR" dirty="0"/>
              <a:t>CCLM parameter </a:t>
            </a:r>
            <a:r>
              <a:rPr lang="en-CA" altLang="ko-KR" dirty="0" smtClean="0"/>
              <a:t>calculation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number of reference sample pairs, which are used in the CCLM parameter determination is reduced to half based on pre-defined upper limit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worst pixel comparison complexity is reduced by half (i.e., from 4 samples to 2 samples</a:t>
            </a:r>
            <a:r>
              <a:rPr lang="en-US" altLang="ko-KR" dirty="0" smtClean="0"/>
              <a:t>)</a:t>
            </a:r>
            <a:br>
              <a:rPr lang="en-US" altLang="ko-KR" dirty="0" smtClean="0"/>
            </a:br>
            <a:endParaRPr lang="en-US" altLang="ko-KR" dirty="0" smtClean="0"/>
          </a:p>
          <a:p>
            <a:r>
              <a:rPr lang="en-US" altLang="ko-KR" dirty="0" smtClean="0"/>
              <a:t>Experimental results </a:t>
            </a:r>
          </a:p>
          <a:p>
            <a:pPr lvl="1"/>
            <a:r>
              <a:rPr lang="en-CA" altLang="ko-KR" dirty="0" smtClean="0"/>
              <a:t>The </a:t>
            </a:r>
            <a:r>
              <a:rPr lang="en-CA" altLang="ko-KR" dirty="0"/>
              <a:t>half number of reference samples in the determination of the CCLM parameters is used for CCLM and </a:t>
            </a:r>
            <a:r>
              <a:rPr lang="en-CA" altLang="ko-KR" dirty="0" smtClean="0"/>
              <a:t>MDLM</a:t>
            </a:r>
          </a:p>
          <a:p>
            <a:pPr lvl="1"/>
            <a:r>
              <a:rPr lang="en-CA" altLang="ko-KR" dirty="0" smtClean="0"/>
              <a:t>The </a:t>
            </a:r>
            <a:r>
              <a:rPr lang="en-CA" altLang="ko-KR" dirty="0"/>
              <a:t>maximum number of reference sample pairs is limited to 8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 smtClean="0"/>
              <a:t>Crosscheck : </a:t>
            </a:r>
            <a:r>
              <a:rPr lang="en-US" altLang="ko-KR" dirty="0" err="1" smtClean="0"/>
              <a:t>Bytedance</a:t>
            </a:r>
            <a:r>
              <a:rPr lang="en-US" altLang="ko-KR" dirty="0" smtClean="0"/>
              <a:t> (JVET-M0586)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893033"/>
              </p:ext>
            </p:extLst>
          </p:nvPr>
        </p:nvGraphicFramePr>
        <p:xfrm>
          <a:off x="40640" y="3497095"/>
          <a:ext cx="4759958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1117133"/>
                <a:gridCol w="728565"/>
                <a:gridCol w="728565"/>
                <a:gridCol w="728565"/>
                <a:gridCol w="728565"/>
                <a:gridCol w="728565"/>
              </a:tblGrid>
              <a:tr h="362564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Intra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709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1709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14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14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149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741007"/>
              </p:ext>
            </p:extLst>
          </p:nvPr>
        </p:nvGraphicFramePr>
        <p:xfrm>
          <a:off x="4927600" y="3497093"/>
          <a:ext cx="4845049" cy="2595096"/>
        </p:xfrm>
        <a:graphic>
          <a:graphicData uri="http://schemas.openxmlformats.org/drawingml/2006/table">
            <a:tbl>
              <a:tblPr firstRow="1" firstCol="1" bandRow="1"/>
              <a:tblGrid>
                <a:gridCol w="1137104"/>
                <a:gridCol w="741589"/>
                <a:gridCol w="741589"/>
                <a:gridCol w="741589"/>
                <a:gridCol w="741589"/>
                <a:gridCol w="741589"/>
              </a:tblGrid>
              <a:tr h="366366"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</a:t>
                      </a: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access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2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244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4244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14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714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714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714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4244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14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14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714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/>
              <a:t>Reduced number of reference samples for CCLM parameter calculation</a:t>
            </a:r>
            <a:endParaRPr lang="en-US" altLang="ko-KR" dirty="0"/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half number of reference samples in the determination of the CCLM parameters is used for CCLM and MDLM (multi-directional CCLM) so that the required computational complexity can be reduced significantly.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In </a:t>
            </a:r>
            <a:r>
              <a:rPr lang="en-US" altLang="ko-KR" dirty="0"/>
              <a:t>this method, the maximum number of reference sample pairs is also limited to 4 or 8, as shown in </a:t>
            </a:r>
            <a:r>
              <a:rPr lang="en-US" altLang="ko-KR" dirty="0" smtClean="0"/>
              <a:t>Table 1. </a:t>
            </a:r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ko-KR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21" y="2391034"/>
            <a:ext cx="8264842" cy="408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/>
              <a:t>Reduced number of reference samples for CCLM parameter calculation</a:t>
            </a:r>
            <a:endParaRPr lang="en-US" altLang="ko-KR" dirty="0"/>
          </a:p>
          <a:p>
            <a:pPr lvl="1"/>
            <a:r>
              <a:rPr lang="en-US" altLang="ko-KR" dirty="0"/>
              <a:t>With the proposed method, the number of sample pairs for CCLM parameter calculation is reduced by half for worst case (i.e. 2x2 block) and up to by 1/8 or 1/16 (i.e. 32x32) for average </a:t>
            </a:r>
            <a:r>
              <a:rPr lang="en-US" altLang="ko-KR" dirty="0" smtClean="0"/>
              <a:t>case</a:t>
            </a:r>
          </a:p>
          <a:p>
            <a:pPr lvl="1"/>
            <a:r>
              <a:rPr lang="en-US" altLang="ko-KR" dirty="0" smtClean="0"/>
              <a:t>It </a:t>
            </a:r>
            <a:r>
              <a:rPr lang="en-US" altLang="ko-KR" dirty="0"/>
              <a:t>brings the reduced number of pixel comparison operation in CCLM parameter derivation, as shown in Table </a:t>
            </a:r>
            <a:r>
              <a:rPr lang="en-US" altLang="ko-KR" dirty="0" smtClean="0"/>
              <a:t>2</a:t>
            </a:r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ko-KR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629" y="2398253"/>
            <a:ext cx="8074025" cy="407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88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/>
              <a:t>Reduced number of reference samples for CCLM parameter calculation</a:t>
            </a:r>
            <a:endParaRPr lang="en-US" altLang="ko-KR" dirty="0"/>
          </a:p>
          <a:p>
            <a:pPr lvl="1"/>
            <a:r>
              <a:rPr lang="en-CA" altLang="ko-KR" dirty="0" smtClean="0"/>
              <a:t>The pixels are </a:t>
            </a:r>
            <a:r>
              <a:rPr lang="en-CA" altLang="ko-KR" dirty="0"/>
              <a:t>selected </a:t>
            </a:r>
            <a:r>
              <a:rPr lang="en-CA" altLang="ko-KR" dirty="0" smtClean="0"/>
              <a:t>at the last position in each sampling pixel group, rather than the first position.</a:t>
            </a:r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pPr lvl="1"/>
            <a:endParaRPr lang="en-CA" altLang="ko-KR" dirty="0" smtClean="0"/>
          </a:p>
          <a:p>
            <a:pPr lvl="1"/>
            <a:endParaRPr lang="en-CA" altLang="ko-KR" dirty="0" smtClean="0"/>
          </a:p>
          <a:p>
            <a:pPr lvl="1"/>
            <a:endParaRPr lang="ko-KR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7" name="오른쪽 화살표 6"/>
          <p:cNvSpPr/>
          <p:nvPr/>
        </p:nvSpPr>
        <p:spPr>
          <a:xfrm>
            <a:off x="4688205" y="3840480"/>
            <a:ext cx="529591" cy="4229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5661661" y="3471863"/>
            <a:ext cx="510540" cy="66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7209473" y="3115160"/>
            <a:ext cx="510540" cy="660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549950"/>
              </p:ext>
            </p:extLst>
          </p:nvPr>
        </p:nvGraphicFramePr>
        <p:xfrm>
          <a:off x="2440143" y="3706951"/>
          <a:ext cx="224118" cy="21225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24118"/>
              </a:tblGrid>
              <a:tr h="212258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Dn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212095"/>
              </p:ext>
            </p:extLst>
          </p:nvPr>
        </p:nvGraphicFramePr>
        <p:xfrm>
          <a:off x="2655296" y="3484389"/>
          <a:ext cx="224118" cy="21225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24118"/>
              </a:tblGrid>
              <a:tr h="212258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Dn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062682"/>
              </p:ext>
            </p:extLst>
          </p:nvPr>
        </p:nvGraphicFramePr>
        <p:xfrm>
          <a:off x="2672545" y="3699311"/>
          <a:ext cx="864000" cy="8640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16000"/>
                <a:gridCol w="216000"/>
                <a:gridCol w="216000"/>
                <a:gridCol w="216000"/>
              </a:tblGrid>
              <a:tr h="216000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701106"/>
              </p:ext>
            </p:extLst>
          </p:nvPr>
        </p:nvGraphicFramePr>
        <p:xfrm>
          <a:off x="2452243" y="4137257"/>
          <a:ext cx="224118" cy="21225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24118"/>
              </a:tblGrid>
              <a:tr h="212258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Dn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464715"/>
              </p:ext>
            </p:extLst>
          </p:nvPr>
        </p:nvGraphicFramePr>
        <p:xfrm>
          <a:off x="3112496" y="3482833"/>
          <a:ext cx="224118" cy="21225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24118"/>
              </a:tblGrid>
              <a:tr h="212258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Dn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342120"/>
              </p:ext>
            </p:extLst>
          </p:nvPr>
        </p:nvGraphicFramePr>
        <p:xfrm>
          <a:off x="5916931" y="3842727"/>
          <a:ext cx="224118" cy="21225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24118"/>
              </a:tblGrid>
              <a:tr h="212258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Dn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21" name="표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047601"/>
              </p:ext>
            </p:extLst>
          </p:nvPr>
        </p:nvGraphicFramePr>
        <p:xfrm>
          <a:off x="6356201" y="3405013"/>
          <a:ext cx="224118" cy="21225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24118"/>
              </a:tblGrid>
              <a:tr h="212258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Dn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709254"/>
              </p:ext>
            </p:extLst>
          </p:nvPr>
        </p:nvGraphicFramePr>
        <p:xfrm>
          <a:off x="6149333" y="3619935"/>
          <a:ext cx="864000" cy="8640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16000"/>
                <a:gridCol w="216000"/>
                <a:gridCol w="216000"/>
                <a:gridCol w="216000"/>
              </a:tblGrid>
              <a:tr h="216000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083398"/>
              </p:ext>
            </p:extLst>
          </p:nvPr>
        </p:nvGraphicFramePr>
        <p:xfrm>
          <a:off x="5929031" y="4273033"/>
          <a:ext cx="224118" cy="21225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24118"/>
              </a:tblGrid>
              <a:tr h="212258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Dn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24" name="표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907545"/>
              </p:ext>
            </p:extLst>
          </p:nvPr>
        </p:nvGraphicFramePr>
        <p:xfrm>
          <a:off x="6795471" y="3403457"/>
          <a:ext cx="224118" cy="21225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24118"/>
              </a:tblGrid>
              <a:tr h="212258">
                <a:tc>
                  <a:txBody>
                    <a:bodyPr/>
                    <a:lstStyle/>
                    <a:p>
                      <a:pPr latinLnBrk="1"/>
                      <a:endParaRPr lang="ko-KR" altLang="en-US" sz="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DnDiag">
                      <a:fgClr>
                        <a:schemeClr val="bg1">
                          <a:lumMod val="85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356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VTM3.0</a:t>
            </a:r>
          </a:p>
          <a:p>
            <a:r>
              <a:rPr lang="en-US" altLang="ko-KR" dirty="0" smtClean="0"/>
              <a:t>Test 1 : half </a:t>
            </a:r>
            <a:r>
              <a:rPr lang="en-CA" altLang="ko-KR" dirty="0"/>
              <a:t>sample pairs</a:t>
            </a:r>
            <a:r>
              <a:rPr lang="en-US" altLang="ko-KR" dirty="0" smtClean="0"/>
              <a:t> are used for CCLM parameter calculating </a:t>
            </a:r>
            <a:r>
              <a:rPr lang="en-CA" altLang="ko-KR" dirty="0"/>
              <a:t>and the maximum number of reference sample pairs is limited to 8</a:t>
            </a:r>
            <a:endParaRPr lang="en-US" altLang="ko-KR" dirty="0" smtClean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206319"/>
              </p:ext>
            </p:extLst>
          </p:nvPr>
        </p:nvGraphicFramePr>
        <p:xfrm>
          <a:off x="2017713" y="1785779"/>
          <a:ext cx="4978400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634406"/>
              </p:ext>
            </p:extLst>
          </p:nvPr>
        </p:nvGraphicFramePr>
        <p:xfrm>
          <a:off x="2017713" y="4083209"/>
          <a:ext cx="4978400" cy="2225040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3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VTM3.0</a:t>
            </a:r>
          </a:p>
          <a:p>
            <a:r>
              <a:rPr lang="en-US" altLang="ko-KR" dirty="0" smtClean="0"/>
              <a:t>Test 1 : half </a:t>
            </a:r>
            <a:r>
              <a:rPr lang="en-CA" altLang="ko-KR" dirty="0"/>
              <a:t>sample pairs</a:t>
            </a:r>
            <a:r>
              <a:rPr lang="en-US" altLang="ko-KR" dirty="0" smtClean="0"/>
              <a:t> are used for CCLM parameter calculating </a:t>
            </a:r>
            <a:r>
              <a:rPr lang="en-CA" altLang="ko-KR" dirty="0"/>
              <a:t>and the maximum number of reference sample pairs is limited to </a:t>
            </a:r>
            <a:r>
              <a:rPr lang="en-CA" altLang="ko-KR" dirty="0" smtClean="0"/>
              <a:t>4</a:t>
            </a:r>
            <a:endParaRPr lang="en-US" altLang="ko-KR" dirty="0" smtClean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667658"/>
              </p:ext>
            </p:extLst>
          </p:nvPr>
        </p:nvGraphicFramePr>
        <p:xfrm>
          <a:off x="2017713" y="1785779"/>
          <a:ext cx="4978400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976834"/>
              </p:ext>
            </p:extLst>
          </p:nvPr>
        </p:nvGraphicFramePr>
        <p:xfrm>
          <a:off x="2017713" y="4083209"/>
          <a:ext cx="4978400" cy="2225040"/>
        </p:xfrm>
        <a:graphic>
          <a:graphicData uri="http://schemas.openxmlformats.org/drawingml/2006/table">
            <a:tbl>
              <a:tblPr firstRow="1" firstCol="1" bandRow="1"/>
              <a:tblGrid>
                <a:gridCol w="11684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endParaRPr lang="ko-KR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ko-KR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 b="1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041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To reduce the complexity of CCLM parameter derivation, the limitation of reference sample number for CCLM parameter calculation is proposed. </a:t>
            </a:r>
            <a:endParaRPr lang="en-CA" altLang="ko-KR" dirty="0" smtClean="0"/>
          </a:p>
          <a:p>
            <a:r>
              <a:rPr lang="en-CA" altLang="ko-KR" dirty="0" smtClean="0"/>
              <a:t>This </a:t>
            </a:r>
            <a:r>
              <a:rPr lang="en-CA" altLang="ko-KR" dirty="0"/>
              <a:t>method can reduce the number of operations in the CCLM prediction without coding performance changes while the computation complexity is reduced significantly. </a:t>
            </a:r>
            <a:endParaRPr lang="en-CA" altLang="ko-KR" dirty="0" smtClean="0"/>
          </a:p>
          <a:p>
            <a:r>
              <a:rPr lang="en-CA" altLang="ko-KR" dirty="0" smtClean="0"/>
              <a:t>It </a:t>
            </a:r>
            <a:r>
              <a:rPr lang="en-CA" altLang="ko-KR" dirty="0"/>
              <a:t>is recommended to adopt the proposed method to be included in the next VTM.</a:t>
            </a:r>
            <a:endParaRPr lang="ko-KR" altLang="ko-KR"/>
          </a:p>
          <a:p>
            <a:endParaRPr lang="ko-KR" altLang="ko-KR" dirty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88567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2989</TotalTime>
  <Words>1033</Words>
  <Application>Microsoft Office PowerPoint</Application>
  <PresentationFormat>A4 용지(210x297mm)</PresentationFormat>
  <Paragraphs>447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7" baseType="lpstr">
      <vt:lpstr>굴림</vt:lpstr>
      <vt:lpstr>돋움</vt:lpstr>
      <vt:lpstr>等线</vt:lpstr>
      <vt:lpstr>맑은 고딕</vt:lpstr>
      <vt:lpstr>Arial</vt:lpstr>
      <vt:lpstr>Calibri</vt:lpstr>
      <vt:lpstr>Calibri Light</vt:lpstr>
      <vt:lpstr>Times New Roman</vt:lpstr>
      <vt:lpstr>Office 테마</vt:lpstr>
      <vt:lpstr>CE3-related : Reduced number of reference samples  for CCLM parameter calculation  (JVET-M0219)</vt:lpstr>
      <vt:lpstr>Summary</vt:lpstr>
      <vt:lpstr>Proposed method</vt:lpstr>
      <vt:lpstr>Proposed method</vt:lpstr>
      <vt:lpstr>Proposed method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최장원/선임연구원/차세대표준(연)ABM팀(jangwon84.choi@lge.com)</cp:lastModifiedBy>
  <cp:revision>161</cp:revision>
  <dcterms:created xsi:type="dcterms:W3CDTF">2016-10-06T06:23:02Z</dcterms:created>
  <dcterms:modified xsi:type="dcterms:W3CDTF">2019-01-11T07:41:43Z</dcterms:modified>
</cp:coreProperties>
</file>