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9"/>
  </p:handoutMasterIdLst>
  <p:sldIdLst>
    <p:sldId id="260" r:id="rId3"/>
    <p:sldId id="258" r:id="rId4"/>
    <p:sldId id="265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9F1115"/>
    <a:srgbClr val="FFFFFF"/>
    <a:srgbClr val="000000"/>
    <a:srgbClr val="004181"/>
    <a:srgbClr val="1E4BA7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96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02628" y="538539"/>
            <a:ext cx="7886700" cy="2342308"/>
          </a:xfrm>
        </p:spPr>
        <p:txBody>
          <a:bodyPr/>
          <a:lstStyle/>
          <a:p>
            <a:r>
              <a:rPr lang="en-US" altLang="zh-CN" sz="2800" dirty="0"/>
              <a:t>CE3-related: </a:t>
            </a:r>
            <a:br>
              <a:rPr lang="en-US" altLang="zh-CN" sz="2800" dirty="0"/>
            </a:br>
            <a:r>
              <a:rPr lang="en-US" altLang="zh-CN" dirty="0" smtClean="0"/>
              <a:t>Partial</a:t>
            </a:r>
            <a:r>
              <a:rPr lang="en-US" altLang="zh-CN" sz="2800" dirty="0" smtClean="0"/>
              <a:t> </a:t>
            </a:r>
            <a:r>
              <a:rPr lang="en-US" altLang="zh-CN" dirty="0" smtClean="0"/>
              <a:t>reference sample </a:t>
            </a:r>
            <a:r>
              <a:rPr lang="en-US" altLang="zh-CN" dirty="0"/>
              <a:t>range for MDLM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800" dirty="0"/>
              <a:t>                             (</a:t>
            </a:r>
            <a:r>
              <a:rPr lang="en-US" altLang="zh-CN" sz="2800" dirty="0" smtClean="0"/>
              <a:t>JVET_M0212)</a:t>
            </a:r>
            <a:endParaRPr lang="en-US" altLang="zh-CN" sz="2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Reporter</a:t>
            </a:r>
            <a:r>
              <a:rPr lang="zh-CN" altLang="en-US" dirty="0"/>
              <a:t>： </a:t>
            </a:r>
            <a:r>
              <a:rPr lang="en-US" altLang="zh-CN" dirty="0" err="1" smtClean="0"/>
              <a:t>Junyan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Huo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Shuai</a:t>
            </a:r>
            <a:r>
              <a:rPr lang="en-US" altLang="zh-CN" dirty="0" smtClean="0"/>
              <a:t> Wan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Introduction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JVET_M0212</a:t>
            </a:r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282938" y="764314"/>
            <a:ext cx="794956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CA" altLang="zh-CN" dirty="0"/>
              <a:t>The current VVC </a:t>
            </a:r>
            <a:r>
              <a:rPr lang="en-CA" altLang="zh-CN" dirty="0" smtClean="0"/>
              <a:t>adopts the multi-directional </a:t>
            </a:r>
            <a:r>
              <a:rPr lang="en-CA" altLang="zh-CN" dirty="0"/>
              <a:t>LM (MDLM) </a:t>
            </a:r>
            <a:r>
              <a:rPr lang="en-CA" altLang="zh-CN" dirty="0" smtClean="0"/>
              <a:t>mode, including LM_A </a:t>
            </a:r>
            <a:r>
              <a:rPr lang="en-CA" altLang="zh-CN" dirty="0"/>
              <a:t>and LM_L </a:t>
            </a:r>
            <a:r>
              <a:rPr lang="en-CA" altLang="zh-CN" dirty="0" smtClean="0"/>
              <a:t>modes.</a:t>
            </a:r>
            <a:endParaRPr lang="zh-CN" altLang="zh-CN" dirty="0"/>
          </a:p>
          <a:p>
            <a:pPr marL="0" indent="0"/>
            <a:endParaRPr lang="zh-CN" altLang="en-US" sz="24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70263" y="128016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584087"/>
              </p:ext>
            </p:extLst>
          </p:nvPr>
        </p:nvGraphicFramePr>
        <p:xfrm>
          <a:off x="282938" y="1410740"/>
          <a:ext cx="5851525" cy="197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Visio" r:id="rId3" imgW="10775820" imgH="3626012" progId="Visio.Drawing.15">
                  <p:embed/>
                </p:oleObj>
              </mc:Choice>
              <mc:Fallback>
                <p:oleObj name="Visio" r:id="rId3" imgW="10775820" imgH="362601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938" y="1410740"/>
                        <a:ext cx="5851525" cy="197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508900" y="2976486"/>
            <a:ext cx="21412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Figure</a:t>
            </a:r>
            <a:r>
              <a:rPr kumimoji="0" lang="en-CA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kumimoji="0" lang="en-CA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1: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LM_A mode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14400" y="34485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121637"/>
              </p:ext>
            </p:extLst>
          </p:nvPr>
        </p:nvGraphicFramePr>
        <p:xfrm>
          <a:off x="607990" y="3384003"/>
          <a:ext cx="4770438" cy="320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Visio" r:id="rId5" imgW="8839182" imgH="5958792" progId="Visio.Drawing.15">
                  <p:embed/>
                </p:oleObj>
              </mc:Choice>
              <mc:Fallback>
                <p:oleObj name="Visio" r:id="rId5" imgW="8839182" imgH="5958792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990" y="3384003"/>
                        <a:ext cx="4770438" cy="320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914400" y="71903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zh-CN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Figure</a:t>
            </a:r>
            <a:r>
              <a:rPr kumimoji="0" lang="en-CA" altLang="zh-CN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kumimoji="0" lang="en-CA" altLang="zh-CN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2: LM_L mode</a:t>
            </a:r>
            <a:endParaRPr kumimoji="0" lang="en-CA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8900" y="5378786"/>
            <a:ext cx="21252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CA" altLang="zh-CN" b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Figure 2: LM_L mode</a:t>
            </a:r>
            <a:endParaRPr lang="zh-CN" altLang="zh-CN" sz="1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23" y="1449977"/>
            <a:ext cx="5722938" cy="195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The proposed </a:t>
            </a:r>
            <a:r>
              <a:rPr lang="en-US" altLang="zh-CN" b="1" dirty="0"/>
              <a:t>m</a:t>
            </a:r>
            <a:r>
              <a:rPr lang="en-US" altLang="zh-CN" b="1" dirty="0" smtClean="0"/>
              <a:t>ethod</a:t>
            </a:r>
            <a:r>
              <a:rPr lang="zh-CN" altLang="en-US" b="1" dirty="0" smtClean="0"/>
              <a:t>  </a:t>
            </a:r>
            <a:endParaRPr lang="en-US" altLang="zh-CN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JVET_M0212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862489" y="843509"/>
            <a:ext cx="5274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Partial </a:t>
            </a:r>
            <a:r>
              <a:rPr lang="en-US" altLang="zh-CN" b="1" dirty="0"/>
              <a:t>reference </a:t>
            </a:r>
            <a:r>
              <a:rPr lang="en-US" altLang="zh-CN" b="1" dirty="0" smtClean="0"/>
              <a:t>sample </a:t>
            </a:r>
            <a:r>
              <a:rPr lang="en-US" altLang="zh-CN" b="1" dirty="0"/>
              <a:t>range </a:t>
            </a:r>
            <a:r>
              <a:rPr lang="en-US" altLang="zh-CN" b="1" dirty="0" smtClean="0"/>
              <a:t>is used for MDLM:</a:t>
            </a:r>
            <a:endParaRPr lang="zh-CN" altLang="en-US" sz="2000" b="1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87023" y="99277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58693" y="3170926"/>
            <a:ext cx="444980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Figure</a:t>
            </a: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3: 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LM_A mode with 3/4 reference samples range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75063" y="302150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63" y="3478703"/>
            <a:ext cx="4625975" cy="314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68311" y="5543958"/>
            <a:ext cx="444019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Figure</a:t>
            </a: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kumimoji="0" lang="en-CA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4: 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LM_L mode with 3/4 reference samples range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Results </a:t>
            </a:r>
            <a:r>
              <a:rPr lang="en-US" altLang="zh-TW" b="1" dirty="0" smtClean="0">
                <a:sym typeface="+mn-ea"/>
              </a:rPr>
              <a:t>of the p</a:t>
            </a:r>
            <a:r>
              <a:rPr lang="en-US" altLang="zh-CN" b="1" dirty="0" smtClean="0"/>
              <a:t>roposed method</a:t>
            </a:r>
            <a:r>
              <a:rPr lang="zh-CN" altLang="en-US" b="1" dirty="0" smtClean="0"/>
              <a:t>  </a:t>
            </a:r>
            <a:endParaRPr lang="en-US" altLang="zh-CN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JVET_M0212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477826" y="1138591"/>
            <a:ext cx="38840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b="1" dirty="0" smtClean="0"/>
              <a:t>Test1:</a:t>
            </a:r>
          </a:p>
          <a:p>
            <a:r>
              <a:rPr lang="en-CA" altLang="zh-CN" dirty="0" smtClean="0"/>
              <a:t>Anchor</a:t>
            </a:r>
            <a:r>
              <a:rPr lang="en-CA" altLang="zh-CN" dirty="0"/>
              <a:t>: VTM</a:t>
            </a:r>
            <a:r>
              <a:rPr lang="en-US" altLang="zh-CN" dirty="0"/>
              <a:t>3.0</a:t>
            </a:r>
            <a:endParaRPr lang="zh-CN" altLang="zh-CN" dirty="0"/>
          </a:p>
          <a:p>
            <a:r>
              <a:rPr lang="en-CA" altLang="zh-CN" dirty="0"/>
              <a:t>Tested: The proposed </a:t>
            </a:r>
            <a:r>
              <a:rPr lang="en-US" altLang="zh-CN" dirty="0" smtClean="0"/>
              <a:t>method in MDLM</a:t>
            </a:r>
            <a:endParaRPr lang="zh-CN" altLang="zh-CN" dirty="0"/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86079"/>
              </p:ext>
            </p:extLst>
          </p:nvPr>
        </p:nvGraphicFramePr>
        <p:xfrm>
          <a:off x="2246810" y="2525486"/>
          <a:ext cx="4731046" cy="2513874"/>
        </p:xfrm>
        <a:graphic>
          <a:graphicData uri="http://schemas.openxmlformats.org/drawingml/2006/table">
            <a:tbl>
              <a:tblPr firstRow="1" firstCol="1" bandRow="1"/>
              <a:tblGrid>
                <a:gridCol w="1117999">
                  <a:extLst>
                    <a:ext uri="{9D8B030D-6E8A-4147-A177-3AD203B41FA5}">
                      <a16:colId xmlns:a16="http://schemas.microsoft.com/office/drawing/2014/main" val="2979359152"/>
                    </a:ext>
                  </a:extLst>
                </a:gridCol>
                <a:gridCol w="779873">
                  <a:extLst>
                    <a:ext uri="{9D8B030D-6E8A-4147-A177-3AD203B41FA5}">
                      <a16:colId xmlns:a16="http://schemas.microsoft.com/office/drawing/2014/main" val="2126268195"/>
                    </a:ext>
                  </a:extLst>
                </a:gridCol>
                <a:gridCol w="779191">
                  <a:extLst>
                    <a:ext uri="{9D8B030D-6E8A-4147-A177-3AD203B41FA5}">
                      <a16:colId xmlns:a16="http://schemas.microsoft.com/office/drawing/2014/main" val="4247892360"/>
                    </a:ext>
                  </a:extLst>
                </a:gridCol>
                <a:gridCol w="779191">
                  <a:extLst>
                    <a:ext uri="{9D8B030D-6E8A-4147-A177-3AD203B41FA5}">
                      <a16:colId xmlns:a16="http://schemas.microsoft.com/office/drawing/2014/main" val="2150071841"/>
                    </a:ext>
                  </a:extLst>
                </a:gridCol>
                <a:gridCol w="637396">
                  <a:extLst>
                    <a:ext uri="{9D8B030D-6E8A-4147-A177-3AD203B41FA5}">
                      <a16:colId xmlns:a16="http://schemas.microsoft.com/office/drawing/2014/main" val="538507734"/>
                    </a:ext>
                  </a:extLst>
                </a:gridCol>
                <a:gridCol w="637396">
                  <a:extLst>
                    <a:ext uri="{9D8B030D-6E8A-4147-A177-3AD203B41FA5}">
                      <a16:colId xmlns:a16="http://schemas.microsoft.com/office/drawing/2014/main" val="3903331681"/>
                    </a:ext>
                  </a:extLst>
                </a:gridCol>
              </a:tblGrid>
              <a:tr h="2285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宋体" panose="02010600030101010101" pitchFamily="2" charset="-122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 Intra Main10 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901151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VTM-3.0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7526568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907031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-0.33%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800759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388675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916520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-0.27%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475372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282259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 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496027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965094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 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0.03%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35346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Results of the p</a:t>
            </a:r>
            <a:r>
              <a:rPr lang="en-US" altLang="zh-CN" b="1" dirty="0"/>
              <a:t>roposed method</a:t>
            </a:r>
            <a:r>
              <a:rPr lang="zh-CN" altLang="en-US" b="1" dirty="0"/>
              <a:t> </a:t>
            </a:r>
            <a:endParaRPr lang="en-US" altLang="zh-CN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JVET_M0212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477826" y="1138591"/>
            <a:ext cx="5592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b="1" dirty="0" smtClean="0"/>
              <a:t>Test2:</a:t>
            </a:r>
          </a:p>
          <a:p>
            <a:r>
              <a:rPr lang="en-CA" altLang="zh-CN" dirty="0" smtClean="0"/>
              <a:t>Anchor</a:t>
            </a:r>
            <a:r>
              <a:rPr lang="en-CA" altLang="zh-CN" dirty="0"/>
              <a:t>: VTM</a:t>
            </a:r>
            <a:r>
              <a:rPr lang="en-US" altLang="zh-CN" dirty="0"/>
              <a:t>3.0</a:t>
            </a:r>
            <a:endParaRPr lang="zh-CN" altLang="zh-CN" dirty="0"/>
          </a:p>
          <a:p>
            <a:r>
              <a:rPr lang="en-CA" altLang="zh-CN" dirty="0"/>
              <a:t>Tested: The proposed </a:t>
            </a:r>
            <a:r>
              <a:rPr lang="en-US" altLang="zh-CN" dirty="0" smtClean="0"/>
              <a:t>method combined with JVET_M0211</a:t>
            </a:r>
            <a:endParaRPr lang="zh-CN" altLang="zh-CN" dirty="0"/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81267"/>
              </p:ext>
            </p:extLst>
          </p:nvPr>
        </p:nvGraphicFramePr>
        <p:xfrm>
          <a:off x="2029099" y="2580640"/>
          <a:ext cx="4948757" cy="2418075"/>
        </p:xfrm>
        <a:graphic>
          <a:graphicData uri="http://schemas.openxmlformats.org/drawingml/2006/table">
            <a:tbl>
              <a:tblPr firstRow="1" firstCol="1" bandRow="1"/>
              <a:tblGrid>
                <a:gridCol w="1169447">
                  <a:extLst>
                    <a:ext uri="{9D8B030D-6E8A-4147-A177-3AD203B41FA5}">
                      <a16:colId xmlns:a16="http://schemas.microsoft.com/office/drawing/2014/main" val="3301708206"/>
                    </a:ext>
                  </a:extLst>
                </a:gridCol>
                <a:gridCol w="755862">
                  <a:extLst>
                    <a:ext uri="{9D8B030D-6E8A-4147-A177-3AD203B41FA5}">
                      <a16:colId xmlns:a16="http://schemas.microsoft.com/office/drawing/2014/main" val="790821429"/>
                    </a:ext>
                  </a:extLst>
                </a:gridCol>
                <a:gridCol w="755862">
                  <a:extLst>
                    <a:ext uri="{9D8B030D-6E8A-4147-A177-3AD203B41FA5}">
                      <a16:colId xmlns:a16="http://schemas.microsoft.com/office/drawing/2014/main" val="2480356781"/>
                    </a:ext>
                  </a:extLst>
                </a:gridCol>
                <a:gridCol w="755862">
                  <a:extLst>
                    <a:ext uri="{9D8B030D-6E8A-4147-A177-3AD203B41FA5}">
                      <a16:colId xmlns:a16="http://schemas.microsoft.com/office/drawing/2014/main" val="3586751102"/>
                    </a:ext>
                  </a:extLst>
                </a:gridCol>
                <a:gridCol w="755862">
                  <a:extLst>
                    <a:ext uri="{9D8B030D-6E8A-4147-A177-3AD203B41FA5}">
                      <a16:colId xmlns:a16="http://schemas.microsoft.com/office/drawing/2014/main" val="3604182066"/>
                    </a:ext>
                  </a:extLst>
                </a:gridCol>
                <a:gridCol w="755862">
                  <a:extLst>
                    <a:ext uri="{9D8B030D-6E8A-4147-A177-3AD203B41FA5}">
                      <a16:colId xmlns:a16="http://schemas.microsoft.com/office/drawing/2014/main" val="319460920"/>
                    </a:ext>
                  </a:extLst>
                </a:gridCol>
              </a:tblGrid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All Intra Main10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537906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Over VTM 3.0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632202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510942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-0.51%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-0.54%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834169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514819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-0.36%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-0.59%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546524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-0.43%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297727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3053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Overall </a:t>
                      </a:r>
                      <a:endParaRPr lang="zh-CN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zh-CN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-0.39%</a:t>
                      </a:r>
                      <a:endParaRPr lang="zh-CN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436196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723615"/>
                  </a:ext>
                </a:extLst>
              </a:tr>
              <a:tr h="219825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800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0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TW" sz="7200" kern="0" dirty="0" smtClean="0">
                <a:solidFill>
                  <a:srgbClr val="1E4BA7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3502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45</TotalTime>
  <Words>310</Words>
  <Application>Microsoft Office PowerPoint</Application>
  <PresentationFormat>全屏显示(4:3)</PresentationFormat>
  <Paragraphs>137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Times New Roman</vt:lpstr>
      <vt:lpstr>新实验室模板</vt:lpstr>
      <vt:lpstr>1_新实验室模板</vt:lpstr>
      <vt:lpstr>Visio</vt:lpstr>
      <vt:lpstr>CE3-related:  Partial reference sample range for MDLM                              (JVET_M0212)</vt:lpstr>
      <vt:lpstr>Introduction  </vt:lpstr>
      <vt:lpstr>The proposed method  </vt:lpstr>
      <vt:lpstr>Results of the proposed method  </vt:lpstr>
      <vt:lpstr>Results of the proposed method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65</cp:revision>
  <dcterms:created xsi:type="dcterms:W3CDTF">2018-12-28T13:08:00Z</dcterms:created>
  <dcterms:modified xsi:type="dcterms:W3CDTF">2019-01-10T07:32:23Z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