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85" r:id="rId2"/>
    <p:sldId id="280" r:id="rId3"/>
    <p:sldId id="286" r:id="rId4"/>
    <p:sldId id="297" r:id="rId5"/>
    <p:sldId id="298" r:id="rId6"/>
    <p:sldId id="301" r:id="rId7"/>
    <p:sldId id="293" r:id="rId8"/>
    <p:sldId id="277" r:id="rId9"/>
    <p:sldId id="296" r:id="rId10"/>
    <p:sldId id="299" r:id="rId11"/>
    <p:sldId id="300" r:id="rId12"/>
  </p:sldIdLst>
  <p:sldSz cx="9144000" cy="6858000" type="screen4x3"/>
  <p:notesSz cx="6858000" cy="9144000"/>
  <p:custShowLst>
    <p:custShow name="재구성한 쇼 1" id="0">
      <p:sldLst>
        <p:sld r:id="rId9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74376" autoAdjust="0"/>
  </p:normalViewPr>
  <p:slideViewPr>
    <p:cSldViewPr snapToGrid="0" snapToObjects="1">
      <p:cViewPr varScale="1">
        <p:scale>
          <a:sx n="86" d="100"/>
          <a:sy n="86" d="100"/>
        </p:scale>
        <p:origin x="1157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2019-01-12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154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316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734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287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923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590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497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4636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7839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6609" y="2880315"/>
            <a:ext cx="8834511" cy="1164146"/>
          </a:xfrm>
        </p:spPr>
        <p:txBody>
          <a:bodyPr/>
          <a:lstStyle/>
          <a:p>
            <a:pPr algn="ctr"/>
            <a:r>
              <a:rPr lang="en-CA" altLang="ko-KR" sz="2400" dirty="0"/>
              <a:t>CE4-related: MMVD improvements (JVET-M0206)</a:t>
            </a:r>
            <a:endParaRPr lang="ko-KR" altLang="en-US" sz="2400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367503" y="4077728"/>
            <a:ext cx="77328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Jan., 2019</a:t>
            </a:r>
          </a:p>
          <a:p>
            <a:pPr marL="0" indent="0">
              <a:buNone/>
            </a:pP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Seungsoo Jeong, Min Woo Park and </a:t>
            </a:r>
            <a:r>
              <a:rPr kumimoji="1" lang="en-US" altLang="ko-KR" sz="1500" dirty="0" err="1">
                <a:solidFill>
                  <a:schemeClr val="bg2">
                    <a:lumMod val="10000"/>
                  </a:schemeClr>
                </a:solidFill>
              </a:rPr>
              <a:t>Kiho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 Choi (Samsung)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부제 2"/>
          <p:cNvSpPr txBox="1">
            <a:spLocks/>
          </p:cNvSpPr>
          <p:nvPr/>
        </p:nvSpPr>
        <p:spPr>
          <a:xfrm>
            <a:off x="126609" y="2431928"/>
            <a:ext cx="3332165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JVET 13</a:t>
            </a:r>
            <a:r>
              <a:rPr kumimoji="1" lang="en-US" altLang="ko-KR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Meeting</a:t>
            </a:r>
            <a:endParaRPr kumimoji="1"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CA" altLang="ko-KR" dirty="0"/>
              <a:t>Method 2 : one more CTX model with Method 1 </a:t>
            </a:r>
          </a:p>
        </p:txBody>
      </p:sp>
      <p:pic>
        <p:nvPicPr>
          <p:cNvPr id="6" name="그림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169" y="1560830"/>
            <a:ext cx="6397943" cy="4279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57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CA" altLang="ko-KR" dirty="0"/>
              <a:t>Method 3 : CTX initial value change with Method 1 </a:t>
            </a:r>
            <a:endParaRPr lang="ko-KR" altLang="ko-KR" dirty="0"/>
          </a:p>
        </p:txBody>
      </p:sp>
      <p:pic>
        <p:nvPicPr>
          <p:cNvPr id="6" name="그림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673" y="1560830"/>
            <a:ext cx="6361367" cy="4291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9074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2426774"/>
          </a:xfrm>
        </p:spPr>
        <p:txBody>
          <a:bodyPr/>
          <a:lstStyle/>
          <a:p>
            <a:r>
              <a:rPr lang="en-US" altLang="ko-KR" dirty="0"/>
              <a:t>Motivation</a:t>
            </a:r>
          </a:p>
          <a:p>
            <a:endParaRPr lang="en-US" altLang="ko-KR" dirty="0"/>
          </a:p>
          <a:p>
            <a:pPr lvl="1"/>
            <a:r>
              <a:rPr lang="en-CA" altLang="ko-KR" dirty="0"/>
              <a:t>MMVD’s distance list index is signalled using truncated unary coding method.</a:t>
            </a:r>
          </a:p>
          <a:p>
            <a:pPr lvl="1"/>
            <a:r>
              <a:rPr lang="en-CA" altLang="ko-KR" dirty="0"/>
              <a:t>Current distance list index’s binarization method has an advantage in small distance index</a:t>
            </a:r>
            <a:r>
              <a:rPr lang="en-US" altLang="ko-KR" dirty="0"/>
              <a:t>.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marL="360362" lvl="1" indent="0">
              <a:buNone/>
            </a:pP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3044952" y="5954710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1. Distance list index </a:t>
            </a:r>
            <a:r>
              <a:rPr lang="en-US" altLang="ko-KR" sz="1400" b="1" dirty="0" err="1"/>
              <a:t>binarization</a:t>
            </a:r>
            <a:endParaRPr lang="ko-KR" altLang="ko-KR" sz="1400" b="1"/>
          </a:p>
          <a:p>
            <a:endParaRPr lang="ko-KR" altLang="en-US" sz="1400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301561"/>
              </p:ext>
            </p:extLst>
          </p:nvPr>
        </p:nvGraphicFramePr>
        <p:xfrm>
          <a:off x="1773936" y="2880359"/>
          <a:ext cx="5349240" cy="2761488"/>
        </p:xfrm>
        <a:graphic>
          <a:graphicData uri="http://schemas.openxmlformats.org/drawingml/2006/table">
            <a:tbl>
              <a:tblPr firstRow="1" firstCol="1" bandRow="1"/>
              <a:tblGrid>
                <a:gridCol w="180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 list index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binarization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1111111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65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Method 1: only binarization method change</a:t>
            </a:r>
            <a:endParaRPr lang="ko-KR" altLang="ko-KR" dirty="0"/>
          </a:p>
          <a:p>
            <a:endParaRPr lang="en-US" altLang="ko-KR" dirty="0"/>
          </a:p>
          <a:p>
            <a:pPr lvl="1"/>
            <a:r>
              <a:rPr lang="en-CA" altLang="ko-KR" sz="1800" dirty="0"/>
              <a:t>Proposed binarization method has an advantage at small and large distance.</a:t>
            </a:r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r>
              <a:rPr lang="en-CA" altLang="ko-KR" sz="1800" dirty="0"/>
              <a:t>There is no additional syntax and CTX model.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Proposed method 1</a:t>
            </a:r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182112" y="5956676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2. The result of method 1</a:t>
            </a:r>
            <a:endParaRPr lang="ko-KR" altLang="ko-KR" sz="1400" b="1"/>
          </a:p>
          <a:p>
            <a:endParaRPr lang="ko-KR" altLang="en-US" sz="14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172703"/>
              </p:ext>
            </p:extLst>
          </p:nvPr>
        </p:nvGraphicFramePr>
        <p:xfrm>
          <a:off x="1773936" y="2880355"/>
          <a:ext cx="5349240" cy="2761488"/>
        </p:xfrm>
        <a:graphic>
          <a:graphicData uri="http://schemas.openxmlformats.org/drawingml/2006/table">
            <a:tbl>
              <a:tblPr firstRow="1" firstCol="1" bandRow="1"/>
              <a:tblGrid>
                <a:gridCol w="180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 list index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binarization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428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Method 2: one more CTX model with Method 1 </a:t>
            </a:r>
          </a:p>
          <a:p>
            <a:pPr marL="0" indent="0">
              <a:buNone/>
            </a:pPr>
            <a:endParaRPr lang="en-US" altLang="ko-KR" dirty="0"/>
          </a:p>
          <a:p>
            <a:pPr lvl="1"/>
            <a:r>
              <a:rPr lang="en-US" altLang="ko-KR" sz="1800" dirty="0"/>
              <a:t>In this method, one more context model is used on top of Method 1</a:t>
            </a:r>
          </a:p>
          <a:p>
            <a:pPr lvl="1"/>
            <a:endParaRPr lang="en-US" altLang="ko-KR" sz="1800" dirty="0"/>
          </a:p>
          <a:p>
            <a:pPr lvl="1"/>
            <a:r>
              <a:rPr lang="en-US" altLang="ko-KR" sz="1800" dirty="0"/>
              <a:t>If first bin is ‘1’, second bin uses context model for better performance.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Proposed method 2</a:t>
            </a:r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182112" y="5956676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3. The result of method 2</a:t>
            </a:r>
            <a:endParaRPr lang="ko-KR" altLang="ko-KR" sz="1400" b="1"/>
          </a:p>
          <a:p>
            <a:endParaRPr lang="ko-KR" altLang="en-US" sz="14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397947"/>
              </p:ext>
            </p:extLst>
          </p:nvPr>
        </p:nvGraphicFramePr>
        <p:xfrm>
          <a:off x="1773936" y="2880355"/>
          <a:ext cx="5349240" cy="2761488"/>
        </p:xfrm>
        <a:graphic>
          <a:graphicData uri="http://schemas.openxmlformats.org/drawingml/2006/table">
            <a:tbl>
              <a:tblPr firstRow="1" firstCol="1" bandRow="1"/>
              <a:tblGrid>
                <a:gridCol w="180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 list index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binarization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3733800" y="3803904"/>
            <a:ext cx="118872" cy="18379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614928" y="3206497"/>
            <a:ext cx="118872" cy="2435346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1862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Method 3: CTX initial value change with Method 1 </a:t>
            </a:r>
            <a:endParaRPr lang="ko-KR" altLang="ko-KR" dirty="0"/>
          </a:p>
          <a:p>
            <a:endParaRPr lang="en-US" altLang="ko-KR" dirty="0"/>
          </a:p>
          <a:p>
            <a:pPr lvl="1"/>
            <a:r>
              <a:rPr lang="en-CA" altLang="ko-KR" sz="1800" dirty="0"/>
              <a:t>In this method, the context initial value of Method 1 is changed to 154.</a:t>
            </a:r>
            <a:endParaRPr lang="ko-KR" altLang="ko-KR" sz="1800"/>
          </a:p>
          <a:p>
            <a:pPr marL="360362" lvl="1" indent="0">
              <a:buNone/>
            </a:pPr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Proposed method 3</a:t>
            </a:r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182112" y="5956676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4. The result of method 3</a:t>
            </a:r>
            <a:endParaRPr lang="ko-KR" altLang="ko-KR" sz="1400" b="1"/>
          </a:p>
          <a:p>
            <a:endParaRPr lang="ko-KR" altLang="en-US" sz="14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848988"/>
              </p:ext>
            </p:extLst>
          </p:nvPr>
        </p:nvGraphicFramePr>
        <p:xfrm>
          <a:off x="1773936" y="2880355"/>
          <a:ext cx="5349240" cy="2761488"/>
        </p:xfrm>
        <a:graphic>
          <a:graphicData uri="http://schemas.openxmlformats.org/drawingml/2006/table">
            <a:tbl>
              <a:tblPr firstRow="1" firstCol="1" bandRow="1"/>
              <a:tblGrid>
                <a:gridCol w="180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 list index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binarization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111111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614928" y="3206497"/>
            <a:ext cx="118872" cy="2435346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0603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2D61F729-9B1F-4A19-B7C4-77DAFCEAB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Result</a:t>
            </a:r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505EEF8-6F93-44B6-840F-30A233C50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45561"/>
              </p:ext>
            </p:extLst>
          </p:nvPr>
        </p:nvGraphicFramePr>
        <p:xfrm>
          <a:off x="0" y="2298148"/>
          <a:ext cx="9144000" cy="1929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35274965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99308654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89638005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292054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830567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8821854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3330559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8637124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6443147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07441995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1995093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164604418"/>
                    </a:ext>
                  </a:extLst>
                </a:gridCol>
              </a:tblGrid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RA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Y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U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Enc.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Dec.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LD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Enc.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Dec.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271129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1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-0.08%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-0.09%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-0.12%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102%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103%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1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0.01%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-0.14%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0.00%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100%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101%</a:t>
                      </a:r>
                      <a:endParaRPr lang="ko-KR" altLang="en-US" sz="16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7292884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2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-0.10%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-0.13%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-0.14%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100%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99%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2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0.01%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0.05%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-0.05%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99%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98%</a:t>
                      </a:r>
                      <a:endParaRPr lang="ko-KR" altLang="en-US" sz="16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56530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3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-0.08%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-0.06%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-0.11%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100%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99%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3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0.02%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-0.13%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-0.19%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98%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98%</a:t>
                      </a:r>
                      <a:endParaRPr lang="ko-KR" alt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031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251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</p:spPr>
        <p:txBody>
          <a:bodyPr/>
          <a:lstStyle/>
          <a:p>
            <a:r>
              <a:rPr lang="en-US" altLang="ko-KR" dirty="0"/>
              <a:t>Proposed binarization method in</a:t>
            </a:r>
            <a:r>
              <a:rPr lang="ko-KR" altLang="en-US" dirty="0"/>
              <a:t> </a:t>
            </a:r>
            <a:r>
              <a:rPr lang="en-US" altLang="ko-KR" dirty="0"/>
              <a:t>distance</a:t>
            </a:r>
            <a:r>
              <a:rPr lang="ko-KR" altLang="en-US" dirty="0"/>
              <a:t> </a:t>
            </a:r>
            <a:r>
              <a:rPr lang="en-US" altLang="ko-KR" dirty="0"/>
              <a:t>list</a:t>
            </a:r>
            <a:r>
              <a:rPr lang="ko-KR" altLang="en-US" dirty="0"/>
              <a:t> </a:t>
            </a:r>
            <a:r>
              <a:rPr lang="en-US" altLang="ko-KR" dirty="0"/>
              <a:t>index has an advantage at small and large distance.</a:t>
            </a:r>
          </a:p>
          <a:p>
            <a:pPr marL="0" indent="0">
              <a:buNone/>
            </a:pPr>
            <a:r>
              <a:rPr lang="en-US" altLang="ko-KR" dirty="0"/>
              <a:t> </a:t>
            </a:r>
          </a:p>
          <a:p>
            <a:r>
              <a:rPr lang="en-US" altLang="ko-KR" dirty="0"/>
              <a:t>0.08% gain in RA from only </a:t>
            </a:r>
            <a:r>
              <a:rPr lang="en-US" altLang="ko-KR" dirty="0" err="1"/>
              <a:t>binarization</a:t>
            </a:r>
            <a:r>
              <a:rPr lang="en-US" altLang="ko-KR" dirty="0"/>
              <a:t> change.</a:t>
            </a:r>
          </a:p>
          <a:p>
            <a:endParaRPr lang="en-US" altLang="ko-KR" dirty="0"/>
          </a:p>
          <a:p>
            <a:r>
              <a:rPr lang="en-US" altLang="ko-KR" dirty="0"/>
              <a:t>The adoption of this binarization method change (Test 1) on VVC software is requested.</a:t>
            </a:r>
          </a:p>
          <a:p>
            <a:endParaRPr lang="en-US" altLang="ko-KR" dirty="0"/>
          </a:p>
          <a:p>
            <a:r>
              <a:rPr lang="en-US" altLang="ko-KR"/>
              <a:t>We thank SHARP for cross-checking.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8353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911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CA" altLang="ko-KR" dirty="0"/>
              <a:t>Method 1 : only </a:t>
            </a:r>
            <a:r>
              <a:rPr lang="en-CA" altLang="ko-KR" dirty="0" err="1"/>
              <a:t>binarization</a:t>
            </a:r>
            <a:r>
              <a:rPr lang="en-CA" altLang="ko-KR" dirty="0"/>
              <a:t> method change</a:t>
            </a:r>
            <a:endParaRPr lang="ko-KR" altLang="ko-KR"/>
          </a:p>
        </p:txBody>
      </p:sp>
      <p:pic>
        <p:nvPicPr>
          <p:cNvPr id="5" name="그림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745" y="1560830"/>
            <a:ext cx="6434519" cy="4498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717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4214</TotalTime>
  <Words>462</Words>
  <Application>Microsoft Office PowerPoint</Application>
  <PresentationFormat>화면 슬라이드 쇼(4:3)</PresentationFormat>
  <Paragraphs>182</Paragraphs>
  <Slides>11</Slides>
  <Notes>9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  <vt:variant>
        <vt:lpstr>재구성한 쇼</vt:lpstr>
      </vt:variant>
      <vt:variant>
        <vt:i4>1</vt:i4>
      </vt:variant>
    </vt:vector>
  </HeadingPairs>
  <TitlesOfParts>
    <vt:vector size="17" baseType="lpstr">
      <vt:lpstr>맑은 고딕</vt:lpstr>
      <vt:lpstr>Arial</vt:lpstr>
      <vt:lpstr>Calibri</vt:lpstr>
      <vt:lpstr>Times New Roman</vt:lpstr>
      <vt:lpstr>Office 테마</vt:lpstr>
      <vt:lpstr>CE4-related: MMVD improvements (JVET-M0206)</vt:lpstr>
      <vt:lpstr>Introduction</vt:lpstr>
      <vt:lpstr>Proposed method 1</vt:lpstr>
      <vt:lpstr>Proposed method 2</vt:lpstr>
      <vt:lpstr>Proposed method 3</vt:lpstr>
      <vt:lpstr>Result</vt:lpstr>
      <vt:lpstr>Conclusion</vt:lpstr>
      <vt:lpstr>PowerPoint 프레젠테이션</vt:lpstr>
      <vt:lpstr>Result</vt:lpstr>
      <vt:lpstr>Result</vt:lpstr>
      <vt:lpstr>Result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jeong seungsoo</cp:lastModifiedBy>
  <cp:revision>211</cp:revision>
  <dcterms:created xsi:type="dcterms:W3CDTF">2017-08-28T02:36:56Z</dcterms:created>
  <dcterms:modified xsi:type="dcterms:W3CDTF">2019-01-12T09:31:48Z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C:\Users\Samsung\Desktop\기고문\JVET_11th_meeting_JVET-K0115.pptx</vt:lpwstr>
  </property>
</Properties>
</file>