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85" r:id="rId2"/>
    <p:sldId id="347" r:id="rId3"/>
    <p:sldId id="355" r:id="rId4"/>
    <p:sldId id="361" r:id="rId5"/>
    <p:sldId id="354" r:id="rId6"/>
    <p:sldId id="363" r:id="rId7"/>
    <p:sldId id="360" r:id="rId8"/>
    <p:sldId id="359" r:id="rId9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3DF"/>
    <a:srgbClr val="007AC2"/>
    <a:srgbClr val="1428A0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5" autoAdjust="0"/>
    <p:restoredTop sz="94816" autoAdjust="0"/>
  </p:normalViewPr>
  <p:slideViewPr>
    <p:cSldViewPr snapToGrid="0" snapToObjects="1">
      <p:cViewPr varScale="1">
        <p:scale>
          <a:sx n="95" d="100"/>
          <a:sy n="95" d="100"/>
        </p:scale>
        <p:origin x="2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2019-01-02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829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194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800">
                <a:latin typeface="+mn-lt"/>
              </a:defRPr>
            </a:lvl2pPr>
            <a:lvl3pPr marL="809625" indent="-179388">
              <a:defRPr sz="1600">
                <a:latin typeface="+mn-lt"/>
              </a:defRPr>
            </a:lvl3pPr>
            <a:lvl4pPr marL="1079500" indent="-179388">
              <a:defRPr sz="1400">
                <a:latin typeface="+mn-lt"/>
              </a:defRPr>
            </a:lvl4pPr>
            <a:lvl5pPr marL="1341438" indent="-179388">
              <a:defRPr sz="12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3697110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3200" dirty="0" smtClean="0">
                <a:latin typeface="+mn-lt"/>
              </a:rPr>
              <a:t>CE7-related:</a:t>
            </a:r>
          </a:p>
          <a:p>
            <a:r>
              <a:rPr lang="en-US" sz="3200" dirty="0" smtClean="0">
                <a:latin typeface="+mn-lt"/>
              </a:rPr>
              <a:t>Unified rice parameter derivation </a:t>
            </a:r>
          </a:p>
          <a:p>
            <a:r>
              <a:rPr lang="en-US" sz="3200" dirty="0" smtClean="0">
                <a:latin typeface="+mn-lt"/>
              </a:rPr>
              <a:t>for bypass level coding</a:t>
            </a:r>
            <a:endParaRPr lang="en-US" sz="32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Research </a:t>
            </a:r>
          </a:p>
          <a:p>
            <a:pPr marL="0" indent="0">
              <a:buNone/>
            </a:pP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Yinji</a:t>
            </a: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Piao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4111" y="3189727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JVET-M0198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Binarization</a:t>
            </a:r>
            <a:r>
              <a:rPr lang="en-US" dirty="0"/>
              <a:t> and Sub-block coding </a:t>
            </a:r>
            <a:r>
              <a:rPr lang="en-US" dirty="0" smtClean="0"/>
              <a:t>order</a:t>
            </a:r>
          </a:p>
          <a:p>
            <a:pPr marL="360362" lvl="1" indent="0">
              <a:buNone/>
            </a:pPr>
            <a:r>
              <a:rPr lang="en-US" sz="1200" dirty="0" smtClean="0"/>
              <a:t>  for( k … )             {  // 1st pass, </a:t>
            </a:r>
            <a:r>
              <a:rPr lang="en-US" sz="1200" dirty="0" smtClean="0">
                <a:solidFill>
                  <a:srgbClr val="FF0000"/>
                </a:solidFill>
              </a:rPr>
              <a:t>max 28 bins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</a:t>
            </a:r>
            <a:r>
              <a:rPr lang="en-US" sz="1200" dirty="0" err="1" smtClean="0">
                <a:solidFill>
                  <a:srgbClr val="1303DF"/>
                </a:solidFill>
              </a:rPr>
              <a:t>sig_flag</a:t>
            </a:r>
            <a:r>
              <a:rPr lang="en-US" sz="1200" dirty="0" smtClean="0">
                <a:solidFill>
                  <a:srgbClr val="1303DF"/>
                </a:solidFill>
              </a:rPr>
              <a:t>[ k ]</a:t>
            </a:r>
          </a:p>
          <a:p>
            <a:pPr marL="449262" lvl="2" indent="0">
              <a:buNone/>
            </a:pPr>
            <a:r>
              <a:rPr lang="en-US" sz="1200" dirty="0" smtClean="0"/>
              <a:t>  if( </a:t>
            </a:r>
            <a:r>
              <a:rPr lang="en-US" sz="1200" dirty="0" err="1" smtClean="0"/>
              <a:t>sig_flag</a:t>
            </a:r>
            <a:r>
              <a:rPr lang="en-US" sz="1200" dirty="0" smtClean="0"/>
              <a:t>[ k ] )  {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gt1_flag[k]    </a:t>
            </a:r>
          </a:p>
          <a:p>
            <a:pPr marL="449262" lvl="2" indent="0">
              <a:buNone/>
            </a:pPr>
            <a:r>
              <a:rPr lang="en-US" sz="1200" dirty="0" smtClean="0"/>
              <a:t>    if( gt1_flag[ k ] )           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  </a:t>
            </a:r>
            <a:r>
              <a:rPr lang="en-US" sz="1200" dirty="0" err="1" smtClean="0">
                <a:solidFill>
                  <a:srgbClr val="1303DF"/>
                </a:solidFill>
              </a:rPr>
              <a:t>par_flag</a:t>
            </a:r>
            <a:r>
              <a:rPr lang="en-US" sz="1200" dirty="0" smtClean="0">
                <a:solidFill>
                  <a:srgbClr val="1303DF"/>
                </a:solidFill>
              </a:rPr>
              <a:t>[ k ]   </a:t>
            </a:r>
          </a:p>
          <a:p>
            <a:pPr marL="449262" lvl="2" indent="0">
              <a:buNone/>
            </a:pPr>
            <a:r>
              <a:rPr lang="en-US" sz="1200" dirty="0" smtClean="0"/>
              <a:t>}}</a:t>
            </a:r>
          </a:p>
          <a:p>
            <a:pPr marL="449262" lvl="2" indent="0">
              <a:buNone/>
            </a:pPr>
            <a:r>
              <a:rPr lang="en-US" sz="1200" dirty="0" smtClean="0"/>
              <a:t>for( k … )            {  // 2nd pass, </a:t>
            </a:r>
            <a:r>
              <a:rPr lang="en-US" sz="1200" dirty="0" smtClean="0">
                <a:solidFill>
                  <a:srgbClr val="FF0000"/>
                </a:solidFill>
              </a:rPr>
              <a:t>max 4 bins</a:t>
            </a:r>
          </a:p>
          <a:p>
            <a:pPr marL="449262" lvl="2" indent="0">
              <a:buNone/>
            </a:pPr>
            <a:r>
              <a:rPr lang="en-US" sz="1200" dirty="0" smtClean="0"/>
              <a:t>  if( gt1_flag[ k ] )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 gt3_flag[ k ]     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  <a:p>
            <a:pPr marL="449262" lvl="2" indent="0">
              <a:buNone/>
            </a:pPr>
            <a:r>
              <a:rPr lang="en-US" sz="1200" dirty="0" smtClean="0"/>
              <a:t>for( k …k1 )        {  // 3rd pass </a:t>
            </a:r>
            <a:r>
              <a:rPr lang="en-US" sz="1200" dirty="0" smtClean="0">
                <a:solidFill>
                  <a:srgbClr val="FF0000"/>
                </a:solidFill>
              </a:rPr>
              <a:t>(EP bins)</a:t>
            </a:r>
          </a:p>
          <a:p>
            <a:pPr marL="449262" lvl="2" indent="0">
              <a:buNone/>
            </a:pPr>
            <a:r>
              <a:rPr lang="en-US" sz="1200" dirty="0" smtClean="0"/>
              <a:t>  if(gt2_flag[k])</a:t>
            </a:r>
          </a:p>
          <a:p>
            <a:pPr marL="449262" lvl="2" indent="0">
              <a:buNone/>
            </a:pPr>
            <a:r>
              <a:rPr lang="en-US" sz="1200" dirty="0" smtClean="0"/>
              <a:t>    </a:t>
            </a:r>
            <a:r>
              <a:rPr lang="en-US" sz="1200" dirty="0" smtClean="0">
                <a:solidFill>
                  <a:srgbClr val="1303DF"/>
                </a:solidFill>
              </a:rPr>
              <a:t>remainder[ k ]  </a:t>
            </a:r>
            <a:r>
              <a:rPr lang="en-US" sz="1200" dirty="0" smtClean="0"/>
              <a:t>// </a:t>
            </a:r>
            <a:r>
              <a:rPr lang="en-US" sz="1200" dirty="0" err="1" smtClean="0"/>
              <a:t>baseLevel</a:t>
            </a:r>
            <a:r>
              <a:rPr lang="en-US" sz="1200" dirty="0" smtClean="0"/>
              <a:t> = 4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  <a:p>
            <a:pPr marL="449262" lvl="2" indent="0">
              <a:buNone/>
            </a:pPr>
            <a:r>
              <a:rPr lang="en-US" sz="1200" dirty="0" smtClean="0"/>
              <a:t>for( k1-1 … k2)  {  // 4th pass </a:t>
            </a:r>
            <a:r>
              <a:rPr lang="en-US" sz="1200" dirty="0" smtClean="0">
                <a:solidFill>
                  <a:srgbClr val="FF0000"/>
                </a:solidFill>
              </a:rPr>
              <a:t>(EP bins)</a:t>
            </a:r>
          </a:p>
          <a:p>
            <a:pPr marL="449262" lvl="2" indent="0">
              <a:buNone/>
            </a:pPr>
            <a:r>
              <a:rPr lang="en-US" sz="1200" dirty="0" smtClean="0"/>
              <a:t>  if(gt1_flag[k])</a:t>
            </a:r>
          </a:p>
          <a:p>
            <a:pPr marL="449262" lvl="2" indent="0">
              <a:buNone/>
            </a:pPr>
            <a:r>
              <a:rPr lang="en-US" sz="1200" dirty="0" smtClean="0"/>
              <a:t>    </a:t>
            </a:r>
            <a:r>
              <a:rPr lang="en-US" sz="1200" dirty="0" smtClean="0">
                <a:solidFill>
                  <a:srgbClr val="1303DF"/>
                </a:solidFill>
              </a:rPr>
              <a:t>remainder[ k ] </a:t>
            </a:r>
            <a:r>
              <a:rPr lang="en-US" sz="1200" dirty="0" smtClean="0"/>
              <a:t> // </a:t>
            </a:r>
            <a:r>
              <a:rPr lang="en-US" sz="1200" dirty="0" err="1" smtClean="0"/>
              <a:t>baseLevel</a:t>
            </a:r>
            <a:r>
              <a:rPr lang="en-US" sz="1200" dirty="0" smtClean="0"/>
              <a:t> = 2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  <a:p>
            <a:pPr marL="449262" lvl="2" indent="0">
              <a:buNone/>
            </a:pPr>
            <a:r>
              <a:rPr lang="en-US" sz="1200" dirty="0" smtClean="0"/>
              <a:t>for( k2-1 … 0)   {  // 5th pass </a:t>
            </a:r>
            <a:r>
              <a:rPr lang="en-US" sz="1200" dirty="0" smtClean="0">
                <a:solidFill>
                  <a:srgbClr val="FF0000"/>
                </a:solidFill>
              </a:rPr>
              <a:t>(EP bins)</a:t>
            </a:r>
          </a:p>
          <a:p>
            <a:pPr marL="449262" lvl="2" indent="0">
              <a:buNone/>
            </a:pPr>
            <a:r>
              <a:rPr lang="en-US" sz="1200" dirty="0" smtClean="0">
                <a:solidFill>
                  <a:srgbClr val="1303DF"/>
                </a:solidFill>
              </a:rPr>
              <a:t>   </a:t>
            </a:r>
            <a:r>
              <a:rPr lang="en-US" sz="1200" dirty="0" err="1" smtClean="0">
                <a:solidFill>
                  <a:srgbClr val="1303DF"/>
                </a:solidFill>
              </a:rPr>
              <a:t>Abs_level</a:t>
            </a:r>
            <a:r>
              <a:rPr lang="en-US" sz="1200" dirty="0" smtClean="0">
                <a:solidFill>
                  <a:srgbClr val="1303DF"/>
                </a:solidFill>
              </a:rPr>
              <a:t>[ k ]  </a:t>
            </a:r>
            <a:r>
              <a:rPr lang="en-US" sz="1200" dirty="0" smtClean="0"/>
              <a:t>// </a:t>
            </a:r>
            <a:r>
              <a:rPr lang="en-US" sz="1200" dirty="0" err="1" smtClean="0"/>
              <a:t>baseLevel</a:t>
            </a:r>
            <a:r>
              <a:rPr lang="en-US" sz="1200" dirty="0" smtClean="0"/>
              <a:t> = 0</a:t>
            </a:r>
          </a:p>
          <a:p>
            <a:pPr marL="449262" lvl="2" indent="0">
              <a:buNone/>
            </a:pPr>
            <a:r>
              <a:rPr lang="en-US" sz="1200" dirty="0" smtClean="0"/>
              <a:t>}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</p:spPr>
        <p:txBody>
          <a:bodyPr/>
          <a:lstStyle/>
          <a:p>
            <a:r>
              <a:rPr lang="en-US" altLang="ko-KR" dirty="0" smtClean="0"/>
              <a:t>Coefficient coding in VTM3.0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40544" y="3824677"/>
            <a:ext cx="26685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if</a:t>
            </a:r>
            <a:r>
              <a:rPr lang="en-US" sz="1100" dirty="0"/>
              <a:t>( </a:t>
            </a:r>
            <a:r>
              <a:rPr lang="en-US" sz="1100" dirty="0" err="1"/>
              <a:t>ricePar</a:t>
            </a:r>
            <a:r>
              <a:rPr lang="en-US" sz="1100" dirty="0"/>
              <a:t> &lt; 3 &amp;&amp; rem &gt; (3&lt;&lt;</a:t>
            </a:r>
            <a:r>
              <a:rPr lang="en-US" sz="1100" dirty="0" err="1"/>
              <a:t>ricePar</a:t>
            </a:r>
            <a:r>
              <a:rPr lang="en-US" sz="1100" dirty="0"/>
              <a:t>)-1 </a:t>
            </a:r>
            <a:r>
              <a:rPr lang="en-US" sz="1100" dirty="0" smtClean="0"/>
              <a:t>)</a:t>
            </a:r>
            <a:endParaRPr lang="en-US" sz="1100" dirty="0"/>
          </a:p>
          <a:p>
            <a:r>
              <a:rPr lang="en-US" sz="1100" dirty="0"/>
              <a:t>      {</a:t>
            </a:r>
          </a:p>
          <a:p>
            <a:r>
              <a:rPr lang="en-US" sz="1100" dirty="0"/>
              <a:t>        </a:t>
            </a:r>
            <a:r>
              <a:rPr lang="en-US" sz="1100" dirty="0" err="1" smtClean="0"/>
              <a:t>ricePar</a:t>
            </a:r>
            <a:r>
              <a:rPr lang="en-US" sz="1100" dirty="0" smtClean="0"/>
              <a:t>++;</a:t>
            </a:r>
            <a:endParaRPr lang="en-US" sz="1100" dirty="0"/>
          </a:p>
          <a:p>
            <a:r>
              <a:rPr lang="en-US" sz="1100" dirty="0"/>
              <a:t>      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0544" y="4750600"/>
            <a:ext cx="26685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if</a:t>
            </a:r>
            <a:r>
              <a:rPr lang="en-US" sz="1100" dirty="0"/>
              <a:t>( </a:t>
            </a:r>
            <a:r>
              <a:rPr lang="en-US" sz="1100" dirty="0" err="1"/>
              <a:t>ricePar</a:t>
            </a:r>
            <a:r>
              <a:rPr lang="en-US" sz="1100" dirty="0"/>
              <a:t> &lt; 3 &amp;&amp; rem &gt; (3&lt;&lt;</a:t>
            </a:r>
            <a:r>
              <a:rPr lang="en-US" sz="1100" dirty="0" err="1"/>
              <a:t>ricePar</a:t>
            </a:r>
            <a:r>
              <a:rPr lang="en-US" sz="1100" dirty="0"/>
              <a:t>)-1 )</a:t>
            </a:r>
          </a:p>
          <a:p>
            <a:r>
              <a:rPr lang="en-US" sz="1100" dirty="0"/>
              <a:t>      {</a:t>
            </a:r>
          </a:p>
          <a:p>
            <a:r>
              <a:rPr lang="en-US" sz="1100" dirty="0"/>
              <a:t>        </a:t>
            </a:r>
            <a:r>
              <a:rPr lang="en-US" sz="1100" dirty="0" err="1"/>
              <a:t>ricePar</a:t>
            </a:r>
            <a:r>
              <a:rPr lang="en-US" sz="1100" dirty="0"/>
              <a:t>++;</a:t>
            </a:r>
          </a:p>
          <a:p>
            <a:r>
              <a:rPr lang="en-US" sz="1100" dirty="0"/>
              <a:t>      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40543" y="5731628"/>
            <a:ext cx="36232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</a:t>
            </a:r>
            <a:r>
              <a:rPr lang="en-US" sz="1100" dirty="0" err="1" smtClean="0"/>
              <a:t>ricePar</a:t>
            </a:r>
            <a:r>
              <a:rPr lang="en-US" sz="1100" dirty="0" smtClean="0"/>
              <a:t> = </a:t>
            </a:r>
            <a:r>
              <a:rPr lang="en-US" sz="1100" dirty="0"/>
              <a:t> </a:t>
            </a:r>
            <a:r>
              <a:rPr lang="en-US" sz="1100" dirty="0" err="1" smtClean="0"/>
              <a:t>riceParTable</a:t>
            </a:r>
            <a:r>
              <a:rPr lang="en-US" sz="1100" dirty="0" smtClean="0"/>
              <a:t>[</a:t>
            </a:r>
            <a:r>
              <a:rPr lang="en-US" sz="1100" dirty="0" err="1" smtClean="0"/>
              <a:t>sumAbsLevel</a:t>
            </a:r>
            <a:r>
              <a:rPr lang="en-US" sz="1100" dirty="0" smtClean="0"/>
              <a:t>] </a:t>
            </a:r>
          </a:p>
          <a:p>
            <a:r>
              <a:rPr lang="en-US" sz="1100" dirty="0" smtClean="0"/>
              <a:t>      where </a:t>
            </a:r>
            <a:r>
              <a:rPr lang="en-US" sz="1100" dirty="0" err="1" smtClean="0"/>
              <a:t>sumAbsLevel</a:t>
            </a:r>
            <a:r>
              <a:rPr lang="en-US" sz="1100" dirty="0" smtClean="0"/>
              <a:t>  = sum of absolute neighboring</a:t>
            </a:r>
          </a:p>
          <a:p>
            <a:r>
              <a:rPr lang="en-US" sz="1100" dirty="0"/>
              <a:t> </a:t>
            </a:r>
            <a:r>
              <a:rPr lang="en-US" sz="1100" dirty="0" smtClean="0"/>
              <a:t>     5 </a:t>
            </a:r>
            <a:r>
              <a:rPr lang="en-US" sz="1100" dirty="0" err="1" smtClean="0"/>
              <a:t>coeffs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13" name="Rectangle 12"/>
          <p:cNvSpPr/>
          <p:nvPr/>
        </p:nvSpPr>
        <p:spPr>
          <a:xfrm>
            <a:off x="740588" y="3734027"/>
            <a:ext cx="6063360" cy="91780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40587" y="4657345"/>
            <a:ext cx="6063361" cy="91780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0588" y="5580664"/>
            <a:ext cx="6063360" cy="68020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10800000">
            <a:off x="3196622" y="4133693"/>
            <a:ext cx="336365" cy="136026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3204179" y="5017862"/>
            <a:ext cx="336365" cy="136026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0800000">
            <a:off x="3205439" y="5888177"/>
            <a:ext cx="336365" cy="136026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951482" y="4392151"/>
            <a:ext cx="828353" cy="25391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HEVC-like</a:t>
            </a:r>
            <a:endParaRPr lang="en-US" sz="1050" dirty="0"/>
          </a:p>
        </p:txBody>
      </p:sp>
      <p:sp>
        <p:nvSpPr>
          <p:cNvPr id="20" name="TextBox 19"/>
          <p:cNvSpPr txBox="1"/>
          <p:nvPr/>
        </p:nvSpPr>
        <p:spPr>
          <a:xfrm>
            <a:off x="5968912" y="6148765"/>
            <a:ext cx="828353" cy="253916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JEM-like</a:t>
            </a:r>
            <a:endParaRPr lang="en-US" sz="1050" dirty="0"/>
          </a:p>
        </p:txBody>
      </p:sp>
      <p:sp>
        <p:nvSpPr>
          <p:cNvPr id="21" name="TextBox 20"/>
          <p:cNvSpPr txBox="1"/>
          <p:nvPr/>
        </p:nvSpPr>
        <p:spPr>
          <a:xfrm>
            <a:off x="4176259" y="3445000"/>
            <a:ext cx="2100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Rice Para derivation</a:t>
            </a:r>
            <a:endParaRPr lang="en-US" sz="1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071B878-3AB4-45F8-8829-0616EF5B7BED}"/>
              </a:ext>
            </a:extLst>
          </p:cNvPr>
          <p:cNvGrpSpPr>
            <a:grpSpLocks noChangeAspect="1"/>
          </p:cNvGrpSpPr>
          <p:nvPr/>
        </p:nvGrpSpPr>
        <p:grpSpPr>
          <a:xfrm>
            <a:off x="6947500" y="5299240"/>
            <a:ext cx="962354" cy="961626"/>
            <a:chOff x="6443332" y="2859782"/>
            <a:chExt cx="1153004" cy="115212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5965448" y="5313041"/>
            <a:ext cx="828353" cy="25391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HEVC-like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87698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Unified solution for rice parameter derivation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</a:t>
            </a:r>
            <a:r>
              <a:rPr lang="en-US" dirty="0" smtClean="0"/>
              <a:t>method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10229" y="1717267"/>
            <a:ext cx="303845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2" lvl="2" indent="0">
              <a:buNone/>
            </a:pPr>
            <a:r>
              <a:rPr lang="en-US" sz="1400" dirty="0"/>
              <a:t>for( k …k1 )        {  // 3rd pass 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449262" lvl="2" indent="0">
              <a:buNone/>
            </a:pPr>
            <a:r>
              <a:rPr lang="en-US" sz="1400" smtClean="0"/>
              <a:t>  if(gt3_flag[k</a:t>
            </a:r>
            <a:r>
              <a:rPr lang="en-US" sz="1400" dirty="0" smtClean="0"/>
              <a:t>])</a:t>
            </a:r>
          </a:p>
          <a:p>
            <a:pPr marL="449262" lvl="2" indent="0">
              <a:buNone/>
            </a:pPr>
            <a:r>
              <a:rPr lang="en-US" sz="1400" dirty="0" smtClean="0"/>
              <a:t>    </a:t>
            </a:r>
            <a:r>
              <a:rPr lang="en-US" sz="1400" dirty="0">
                <a:solidFill>
                  <a:srgbClr val="1303DF"/>
                </a:solidFill>
              </a:rPr>
              <a:t>remainder[ k </a:t>
            </a:r>
            <a:r>
              <a:rPr lang="en-US" sz="1400" dirty="0" smtClean="0">
                <a:solidFill>
                  <a:srgbClr val="1303DF"/>
                </a:solidFill>
              </a:rPr>
              <a:t>]</a:t>
            </a:r>
          </a:p>
          <a:p>
            <a:pPr marL="449262" lvl="2" indent="0">
              <a:buNone/>
            </a:pPr>
            <a:r>
              <a:rPr lang="en-US" sz="1400" dirty="0" smtClean="0"/>
              <a:t>}</a:t>
            </a:r>
          </a:p>
          <a:p>
            <a:pPr marL="449262" lvl="2" indent="0">
              <a:buNone/>
            </a:pPr>
            <a:endParaRPr lang="en-US" sz="1400" dirty="0"/>
          </a:p>
          <a:p>
            <a:pPr marL="449262" lvl="2" indent="0">
              <a:buNone/>
            </a:pPr>
            <a:r>
              <a:rPr lang="en-US" sz="1400" dirty="0"/>
              <a:t>for( k1-1 … k2)  {  // 4th </a:t>
            </a:r>
            <a:r>
              <a:rPr lang="en-US" sz="1400" dirty="0" smtClean="0"/>
              <a:t>pass</a:t>
            </a:r>
            <a:endParaRPr lang="en-US" sz="1400" dirty="0">
              <a:solidFill>
                <a:srgbClr val="FF0000"/>
              </a:solidFill>
            </a:endParaRPr>
          </a:p>
          <a:p>
            <a:pPr marL="449262" lvl="2" indent="0">
              <a:buNone/>
            </a:pPr>
            <a:r>
              <a:rPr lang="en-US" sz="1400" dirty="0"/>
              <a:t>  if(gt1_flag[k])</a:t>
            </a:r>
          </a:p>
          <a:p>
            <a:pPr marL="449262" lvl="2" indent="0">
              <a:buNone/>
            </a:pPr>
            <a:r>
              <a:rPr lang="en-US" sz="1400" dirty="0"/>
              <a:t>    </a:t>
            </a:r>
            <a:r>
              <a:rPr lang="en-US" sz="1400" dirty="0">
                <a:solidFill>
                  <a:srgbClr val="1303DF"/>
                </a:solidFill>
              </a:rPr>
              <a:t>remainder[ k </a:t>
            </a:r>
            <a:r>
              <a:rPr lang="en-US" sz="1400" dirty="0" smtClean="0">
                <a:solidFill>
                  <a:srgbClr val="1303DF"/>
                </a:solidFill>
              </a:rPr>
              <a:t>]</a:t>
            </a:r>
          </a:p>
          <a:p>
            <a:pPr marL="449262" lvl="2" indent="0">
              <a:buNone/>
            </a:pPr>
            <a:r>
              <a:rPr lang="en-US" sz="1400" dirty="0" smtClean="0"/>
              <a:t>}</a:t>
            </a:r>
          </a:p>
          <a:p>
            <a:pPr marL="449262" lvl="2" indent="0">
              <a:buNone/>
            </a:pPr>
            <a:endParaRPr lang="en-US" sz="1400" dirty="0"/>
          </a:p>
          <a:p>
            <a:pPr marL="449262" lvl="2" indent="0">
              <a:buNone/>
            </a:pPr>
            <a:r>
              <a:rPr lang="en-US" sz="1400" dirty="0"/>
              <a:t>for( k2-1 … 0)   {  // 5th pass </a:t>
            </a:r>
            <a:endParaRPr lang="en-US" sz="1400" dirty="0">
              <a:solidFill>
                <a:srgbClr val="FF0000"/>
              </a:solidFill>
            </a:endParaRPr>
          </a:p>
          <a:p>
            <a:pPr marL="449262" lvl="2" indent="0">
              <a:buNone/>
            </a:pPr>
            <a:r>
              <a:rPr lang="en-US" sz="1400" dirty="0">
                <a:solidFill>
                  <a:srgbClr val="1303DF"/>
                </a:solidFill>
              </a:rPr>
              <a:t>   </a:t>
            </a:r>
            <a:r>
              <a:rPr lang="en-US" sz="1400" dirty="0" err="1">
                <a:solidFill>
                  <a:srgbClr val="1303DF"/>
                </a:solidFill>
              </a:rPr>
              <a:t>Abs_level</a:t>
            </a:r>
            <a:r>
              <a:rPr lang="en-US" sz="1400" dirty="0">
                <a:solidFill>
                  <a:srgbClr val="1303DF"/>
                </a:solidFill>
              </a:rPr>
              <a:t>[ k </a:t>
            </a:r>
            <a:r>
              <a:rPr lang="en-US" sz="1400" dirty="0" smtClean="0">
                <a:solidFill>
                  <a:srgbClr val="1303DF"/>
                </a:solidFill>
              </a:rPr>
              <a:t>]</a:t>
            </a:r>
          </a:p>
          <a:p>
            <a:pPr marL="449262" lvl="2" indent="0">
              <a:buNone/>
            </a:pPr>
            <a:r>
              <a:rPr lang="en-US" sz="1400" dirty="0" smtClean="0"/>
              <a:t>}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3184745" y="3863012"/>
            <a:ext cx="5469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</a:t>
            </a:r>
            <a:r>
              <a:rPr lang="en-US" sz="1400" dirty="0"/>
              <a:t> </a:t>
            </a:r>
            <a:r>
              <a:rPr lang="en-US" sz="1400" dirty="0" err="1"/>
              <a:t>ricePar</a:t>
            </a:r>
            <a:r>
              <a:rPr lang="en-US" sz="1400" dirty="0"/>
              <a:t> =  </a:t>
            </a:r>
            <a:r>
              <a:rPr lang="en-US" sz="1400" dirty="0" err="1"/>
              <a:t>riceParTable</a:t>
            </a:r>
            <a:r>
              <a:rPr lang="en-US" sz="1400" dirty="0"/>
              <a:t>[</a:t>
            </a:r>
            <a:r>
              <a:rPr lang="en-US" sz="1400" dirty="0" err="1"/>
              <a:t>sumAbsLevel</a:t>
            </a:r>
            <a:r>
              <a:rPr lang="en-US" sz="1400" dirty="0"/>
              <a:t>] </a:t>
            </a:r>
          </a:p>
          <a:p>
            <a:r>
              <a:rPr lang="en-US" sz="1400" dirty="0"/>
              <a:t>      where </a:t>
            </a:r>
            <a:r>
              <a:rPr lang="en-US" sz="1400" dirty="0" err="1"/>
              <a:t>sumAbsLevel</a:t>
            </a:r>
            <a:r>
              <a:rPr lang="en-US" sz="1400" dirty="0"/>
              <a:t>  = </a:t>
            </a:r>
            <a:r>
              <a:rPr lang="en-US" sz="1400" dirty="0">
                <a:solidFill>
                  <a:srgbClr val="1303DF"/>
                </a:solidFill>
              </a:rPr>
              <a:t>relative sum of </a:t>
            </a:r>
            <a:r>
              <a:rPr lang="en-US" sz="1400" dirty="0" err="1" smtClean="0">
                <a:solidFill>
                  <a:srgbClr val="1303DF"/>
                </a:solidFill>
              </a:rPr>
              <a:t>AbsLevel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 smtClean="0"/>
              <a:t>(neighboring </a:t>
            </a:r>
            <a:r>
              <a:rPr lang="en-US" sz="1400" dirty="0"/>
              <a:t>5 </a:t>
            </a:r>
            <a:r>
              <a:rPr lang="en-US" sz="1400" dirty="0" err="1"/>
              <a:t>coeffs</a:t>
            </a:r>
            <a:r>
              <a:rPr lang="en-US" sz="1400" dirty="0" smtClean="0"/>
              <a:t>)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endParaRPr lang="en-US" sz="1400" dirty="0">
              <a:solidFill>
                <a:srgbClr val="1303DF"/>
              </a:solidFill>
            </a:endParaRPr>
          </a:p>
          <a:p>
            <a:r>
              <a:rPr lang="en-US" sz="1400" dirty="0">
                <a:solidFill>
                  <a:srgbClr val="1303DF"/>
                </a:solidFill>
              </a:rPr>
              <a:t>               </a:t>
            </a:r>
            <a:r>
              <a:rPr lang="en-US" sz="1400" dirty="0" smtClean="0">
                <a:solidFill>
                  <a:srgbClr val="1303DF"/>
                </a:solidFill>
              </a:rPr>
              <a:t>, </a:t>
            </a:r>
            <a:r>
              <a:rPr lang="en-US" sz="1400" dirty="0" err="1" smtClean="0">
                <a:solidFill>
                  <a:srgbClr val="1303DF"/>
                </a:solidFill>
              </a:rPr>
              <a:t>baseLevel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>
                <a:solidFill>
                  <a:srgbClr val="1303DF"/>
                </a:solidFill>
              </a:rPr>
              <a:t>= </a:t>
            </a:r>
            <a:r>
              <a:rPr lang="en-US" sz="1400" dirty="0" smtClean="0">
                <a:solidFill>
                  <a:srgbClr val="1303DF"/>
                </a:solidFill>
              </a:rPr>
              <a:t>0</a:t>
            </a:r>
            <a:endParaRPr lang="en-US" sz="1400" dirty="0"/>
          </a:p>
        </p:txBody>
      </p:sp>
      <p:sp>
        <p:nvSpPr>
          <p:cNvPr id="26" name="Rectangle 25"/>
          <p:cNvSpPr/>
          <p:nvPr/>
        </p:nvSpPr>
        <p:spPr>
          <a:xfrm>
            <a:off x="599302" y="1665354"/>
            <a:ext cx="8172514" cy="100105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7" name="Rectangle 26"/>
          <p:cNvSpPr/>
          <p:nvPr/>
        </p:nvSpPr>
        <p:spPr>
          <a:xfrm>
            <a:off x="599302" y="2672600"/>
            <a:ext cx="8172514" cy="99528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Rectangle 27"/>
          <p:cNvSpPr/>
          <p:nvPr/>
        </p:nvSpPr>
        <p:spPr>
          <a:xfrm>
            <a:off x="599302" y="3661702"/>
            <a:ext cx="8172514" cy="102897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TextBox 33"/>
          <p:cNvSpPr txBox="1"/>
          <p:nvPr/>
        </p:nvSpPr>
        <p:spPr>
          <a:xfrm>
            <a:off x="4813919" y="1320246"/>
            <a:ext cx="268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Rice Para derivation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184745" y="2920099"/>
            <a:ext cx="5469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</a:t>
            </a:r>
            <a:r>
              <a:rPr lang="en-US" sz="1400" dirty="0"/>
              <a:t> </a:t>
            </a:r>
            <a:r>
              <a:rPr lang="en-US" sz="1400" dirty="0" err="1"/>
              <a:t>ricePar</a:t>
            </a:r>
            <a:r>
              <a:rPr lang="en-US" sz="1400" dirty="0"/>
              <a:t> =  </a:t>
            </a:r>
            <a:r>
              <a:rPr lang="en-US" sz="1400" dirty="0" err="1"/>
              <a:t>riceParTable</a:t>
            </a:r>
            <a:r>
              <a:rPr lang="en-US" sz="1400" dirty="0"/>
              <a:t>[</a:t>
            </a:r>
            <a:r>
              <a:rPr lang="en-US" sz="1400" dirty="0" err="1"/>
              <a:t>sumAbsLevel</a:t>
            </a:r>
            <a:r>
              <a:rPr lang="en-US" sz="1400" dirty="0"/>
              <a:t>] </a:t>
            </a:r>
          </a:p>
          <a:p>
            <a:r>
              <a:rPr lang="en-US" sz="1400" dirty="0"/>
              <a:t>      where </a:t>
            </a:r>
            <a:r>
              <a:rPr lang="en-US" sz="1400" dirty="0" err="1"/>
              <a:t>sumAbsLevel</a:t>
            </a:r>
            <a:r>
              <a:rPr lang="en-US" sz="1400" dirty="0"/>
              <a:t>  = </a:t>
            </a:r>
            <a:r>
              <a:rPr lang="en-US" sz="1400" dirty="0">
                <a:solidFill>
                  <a:srgbClr val="1303DF"/>
                </a:solidFill>
              </a:rPr>
              <a:t>relative sum of </a:t>
            </a:r>
            <a:r>
              <a:rPr lang="en-US" sz="1400" dirty="0" err="1" smtClean="0">
                <a:solidFill>
                  <a:srgbClr val="1303DF"/>
                </a:solidFill>
              </a:rPr>
              <a:t>AbsLevel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 smtClean="0"/>
              <a:t>(neighboring </a:t>
            </a:r>
            <a:r>
              <a:rPr lang="en-US" sz="1400" dirty="0"/>
              <a:t>5 </a:t>
            </a:r>
            <a:r>
              <a:rPr lang="en-US" sz="1400" dirty="0" err="1" smtClean="0"/>
              <a:t>coeffs</a:t>
            </a:r>
            <a:r>
              <a:rPr lang="en-US" sz="1400" dirty="0" smtClean="0"/>
              <a:t>)</a:t>
            </a:r>
            <a:endParaRPr lang="en-US" sz="1400" dirty="0">
              <a:solidFill>
                <a:srgbClr val="1303DF"/>
              </a:solidFill>
            </a:endParaRPr>
          </a:p>
          <a:p>
            <a:r>
              <a:rPr lang="en-US" sz="1400" dirty="0" smtClean="0">
                <a:solidFill>
                  <a:srgbClr val="1303DF"/>
                </a:solidFill>
              </a:rPr>
              <a:t>               , </a:t>
            </a:r>
            <a:r>
              <a:rPr lang="en-US" sz="1400" dirty="0" err="1" smtClean="0">
                <a:solidFill>
                  <a:srgbClr val="1303DF"/>
                </a:solidFill>
              </a:rPr>
              <a:t>baseLevel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>
                <a:solidFill>
                  <a:srgbClr val="1303DF"/>
                </a:solidFill>
              </a:rPr>
              <a:t>= </a:t>
            </a:r>
            <a:r>
              <a:rPr lang="en-US" sz="1400" dirty="0" smtClean="0">
                <a:solidFill>
                  <a:srgbClr val="1303DF"/>
                </a:solidFill>
              </a:rPr>
              <a:t>2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184745" y="1828496"/>
            <a:ext cx="57108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</a:t>
            </a:r>
            <a:r>
              <a:rPr lang="en-US" sz="1400" dirty="0" err="1" smtClean="0"/>
              <a:t>ricePar</a:t>
            </a:r>
            <a:r>
              <a:rPr lang="en-US" sz="1400" dirty="0" smtClean="0"/>
              <a:t> = </a:t>
            </a:r>
            <a:r>
              <a:rPr lang="en-US" sz="1400" dirty="0"/>
              <a:t> </a:t>
            </a:r>
            <a:r>
              <a:rPr lang="en-US" sz="1400" dirty="0" err="1" smtClean="0"/>
              <a:t>riceParTable</a:t>
            </a:r>
            <a:r>
              <a:rPr lang="en-US" sz="1400" dirty="0" smtClean="0"/>
              <a:t>[</a:t>
            </a:r>
            <a:r>
              <a:rPr lang="en-US" sz="1400" dirty="0" err="1" smtClean="0"/>
              <a:t>sumAbsLevel</a:t>
            </a:r>
            <a:r>
              <a:rPr lang="en-US" sz="1400" dirty="0" smtClean="0"/>
              <a:t>] </a:t>
            </a:r>
          </a:p>
          <a:p>
            <a:r>
              <a:rPr lang="en-US" sz="1400" dirty="0" smtClean="0"/>
              <a:t>      where </a:t>
            </a:r>
            <a:r>
              <a:rPr lang="en-US" sz="1400" dirty="0" err="1" smtClean="0"/>
              <a:t>sumAbsLevel</a:t>
            </a:r>
            <a:r>
              <a:rPr lang="en-US" sz="1400" dirty="0" smtClean="0"/>
              <a:t>  = </a:t>
            </a:r>
            <a:r>
              <a:rPr lang="en-US" sz="1400" dirty="0" smtClean="0">
                <a:solidFill>
                  <a:srgbClr val="1303DF"/>
                </a:solidFill>
              </a:rPr>
              <a:t>relative sum of </a:t>
            </a:r>
            <a:r>
              <a:rPr lang="en-US" sz="1400" dirty="0" err="1" smtClean="0">
                <a:solidFill>
                  <a:srgbClr val="1303DF"/>
                </a:solidFill>
              </a:rPr>
              <a:t>AbsLevel</a:t>
            </a:r>
            <a:r>
              <a:rPr lang="en-US" sz="1400" dirty="0" smtClean="0">
                <a:solidFill>
                  <a:srgbClr val="1303DF"/>
                </a:solidFill>
              </a:rPr>
              <a:t> </a:t>
            </a:r>
            <a:r>
              <a:rPr lang="en-US" sz="1400" dirty="0" smtClean="0"/>
              <a:t>(neighboring 5 </a:t>
            </a:r>
            <a:r>
              <a:rPr lang="en-US" sz="1400" dirty="0" err="1" smtClean="0"/>
              <a:t>coeffs</a:t>
            </a:r>
            <a:r>
              <a:rPr lang="en-US" sz="1400" dirty="0" smtClean="0"/>
              <a:t>)</a:t>
            </a:r>
          </a:p>
          <a:p>
            <a:r>
              <a:rPr lang="en-US" sz="1400" dirty="0">
                <a:solidFill>
                  <a:srgbClr val="1303DF"/>
                </a:solidFill>
              </a:rPr>
              <a:t> </a:t>
            </a:r>
            <a:r>
              <a:rPr lang="en-US" sz="1400" dirty="0" smtClean="0">
                <a:solidFill>
                  <a:srgbClr val="1303DF"/>
                </a:solidFill>
              </a:rPr>
              <a:t>               , </a:t>
            </a:r>
            <a:r>
              <a:rPr lang="en-US" sz="1400" dirty="0" err="1" smtClean="0">
                <a:solidFill>
                  <a:srgbClr val="1303DF"/>
                </a:solidFill>
              </a:rPr>
              <a:t>baseLevel</a:t>
            </a:r>
            <a:r>
              <a:rPr lang="en-US" sz="1400" dirty="0" smtClean="0">
                <a:solidFill>
                  <a:srgbClr val="1303DF"/>
                </a:solidFill>
              </a:rPr>
              <a:t> = 4</a:t>
            </a:r>
            <a:endParaRPr lang="en-US" sz="1400" dirty="0">
              <a:solidFill>
                <a:srgbClr val="1303D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6384" y="4999198"/>
            <a:ext cx="7911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1303DF"/>
                </a:solidFill>
              </a:rPr>
              <a:t>Current:     </a:t>
            </a:r>
            <a:r>
              <a:rPr lang="en-US" sz="1600" dirty="0" err="1" smtClean="0">
                <a:solidFill>
                  <a:srgbClr val="1303DF"/>
                </a:solidFill>
              </a:rPr>
              <a:t>sumAbsLevel</a:t>
            </a:r>
            <a:r>
              <a:rPr lang="en-US" sz="1600" dirty="0" smtClean="0">
                <a:solidFill>
                  <a:srgbClr val="1303DF"/>
                </a:solidFill>
              </a:rPr>
              <a:t> = min (sum, 31)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86384" y="5480665"/>
            <a:ext cx="67735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1303DF"/>
                </a:solidFill>
              </a:rPr>
              <a:t>Proposed:  </a:t>
            </a:r>
            <a:r>
              <a:rPr lang="en-US" sz="1600" dirty="0" err="1" smtClean="0">
                <a:solidFill>
                  <a:srgbClr val="1303DF"/>
                </a:solidFill>
              </a:rPr>
              <a:t>sumAbsLevel</a:t>
            </a:r>
            <a:r>
              <a:rPr lang="en-US" sz="1600" dirty="0" smtClean="0">
                <a:solidFill>
                  <a:srgbClr val="1303DF"/>
                </a:solidFill>
              </a:rPr>
              <a:t> </a:t>
            </a:r>
            <a:r>
              <a:rPr lang="en-US" sz="1600" dirty="0">
                <a:solidFill>
                  <a:srgbClr val="1303DF"/>
                </a:solidFill>
              </a:rPr>
              <a:t>= max(min(sum – </a:t>
            </a:r>
            <a:r>
              <a:rPr lang="en-US" sz="1600" dirty="0" smtClean="0">
                <a:solidFill>
                  <a:srgbClr val="C00000"/>
                </a:solidFill>
              </a:rPr>
              <a:t>5 </a:t>
            </a:r>
            <a:r>
              <a:rPr lang="en-US" sz="1600" dirty="0">
                <a:solidFill>
                  <a:srgbClr val="C00000"/>
                </a:solidFill>
              </a:rPr>
              <a:t>x </a:t>
            </a:r>
            <a:r>
              <a:rPr lang="en-US" sz="1600" dirty="0" err="1">
                <a:solidFill>
                  <a:srgbClr val="C00000"/>
                </a:solidFill>
              </a:rPr>
              <a:t>baseLevel</a:t>
            </a:r>
            <a:r>
              <a:rPr lang="en-US" sz="1600" dirty="0" smtClean="0">
                <a:solidFill>
                  <a:srgbClr val="1303DF"/>
                </a:solidFill>
              </a:rPr>
              <a:t>, 31), 0</a:t>
            </a:r>
            <a:r>
              <a:rPr lang="en-US" sz="1600" dirty="0">
                <a:solidFill>
                  <a:srgbClr val="1303DF"/>
                </a:solidFill>
              </a:rPr>
              <a:t>) </a:t>
            </a:r>
            <a:endParaRPr lang="en-US" sz="1600" dirty="0"/>
          </a:p>
        </p:txBody>
      </p:sp>
      <p:sp>
        <p:nvSpPr>
          <p:cNvPr id="40" name="Rectangle 39"/>
          <p:cNvSpPr/>
          <p:nvPr/>
        </p:nvSpPr>
        <p:spPr>
          <a:xfrm>
            <a:off x="3447648" y="1665354"/>
            <a:ext cx="5324168" cy="3025327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0243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Unified solution for rice </a:t>
            </a:r>
            <a:r>
              <a:rPr lang="en-US" dirty="0" smtClean="0"/>
              <a:t>parameter derivation</a:t>
            </a:r>
          </a:p>
          <a:p>
            <a:pPr lvl="1"/>
            <a:r>
              <a:rPr lang="en-US" dirty="0" smtClean="0"/>
              <a:t>More robust for parallel processing</a:t>
            </a:r>
          </a:p>
          <a:p>
            <a:pPr lvl="2"/>
            <a:r>
              <a:rPr lang="en-US" dirty="0" smtClean="0"/>
              <a:t>Enables parallel derivation of rice parameters for the positions locate on the same diagonal line for each 4x4 </a:t>
            </a:r>
            <a:r>
              <a:rPr lang="en-US" dirty="0" err="1" smtClean="0"/>
              <a:t>subblock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309202" y="2533414"/>
            <a:ext cx="5722415" cy="1960052"/>
            <a:chOff x="796080" y="2390064"/>
            <a:chExt cx="4299089" cy="1405346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909306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1075949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1242592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1409236" y="2462258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1575879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1742523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1909166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2075810" y="246225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90930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1075949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1242592" y="2628902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140923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1575879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1742523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1909166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2075810" y="262890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909306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1075949" y="2795546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1242592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1409236" y="2795546"/>
              <a:ext cx="166643" cy="166644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1575879" y="2795546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1742523" y="2795546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1909166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2075810" y="279554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909306" y="2962190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1075949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1242592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1409236" y="2962190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1575879" y="2962190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1742523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1909166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2075810" y="2962190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909306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1075949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1242592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1409236" y="3128834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1575879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1742523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1909166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2075810" y="3128834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90930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1075949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1242592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140923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1575879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1742523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1909166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2075810" y="3295478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90930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1075949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1242592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140923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1575879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1742523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1909166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2075810" y="3462122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90930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1075949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1242592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140923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1575879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1742523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1909166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2075810" y="3628766"/>
              <a:ext cx="166643" cy="166644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9380" y="2462332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5879" y="2462332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8292" y="3128908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74792" y="3128908"/>
              <a:ext cx="666500" cy="666502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149" name="Straight Arrow Connector 148"/>
            <p:cNvCxnSpPr/>
            <p:nvPr/>
          </p:nvCxnSpPr>
          <p:spPr>
            <a:xfrm flipH="1">
              <a:off x="796080" y="2390064"/>
              <a:ext cx="847128" cy="810963"/>
            </a:xfrm>
            <a:prstGeom prst="straightConnector1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2480841" y="2525767"/>
              <a:ext cx="115822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Current position</a:t>
              </a:r>
              <a:endParaRPr lang="en-US" sz="1050" dirty="0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2314197" y="3192554"/>
              <a:ext cx="166643" cy="166644"/>
            </a:xfrm>
            <a:prstGeom prst="rect">
              <a:avLst/>
            </a:prstGeom>
            <a:solidFill>
              <a:schemeClr val="accent2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2314198" y="2545580"/>
              <a:ext cx="166643" cy="166644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2480840" y="2825866"/>
              <a:ext cx="241243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Neighboring positions for </a:t>
              </a:r>
              <a:r>
                <a:rPr lang="en-US" sz="1050" dirty="0" err="1" smtClean="0"/>
                <a:t>sumAbsLevel</a:t>
              </a:r>
              <a:r>
                <a:rPr lang="en-US" sz="1050" dirty="0" smtClean="0"/>
                <a:t> </a:t>
              </a:r>
              <a:endParaRPr lang="en-US" sz="1050" dirty="0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2314198" y="2855098"/>
              <a:ext cx="166643" cy="166644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2480840" y="3158907"/>
              <a:ext cx="2614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/>
                <a:t>Positions for parallel derivation of rice para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320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Unified solution with JEM-like vs HEVC-like scheme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48873" y="1572246"/>
            <a:ext cx="1879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HEVC-like (</a:t>
            </a:r>
            <a:r>
              <a:rPr lang="en-US" dirty="0" err="1" smtClean="0"/>
              <a:t>prev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13786" y="1570727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JEM-like (template)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890997"/>
              </p:ext>
            </p:extLst>
          </p:nvPr>
        </p:nvGraphicFramePr>
        <p:xfrm>
          <a:off x="685798" y="1910556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6313050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21327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8365613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632796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5997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57042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0501563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81191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298257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1502474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117543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642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15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35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038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820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94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864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5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558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46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965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076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07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0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071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8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062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8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140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164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786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166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64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011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unified solution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406085"/>
              </p:ext>
            </p:extLst>
          </p:nvPr>
        </p:nvGraphicFramePr>
        <p:xfrm>
          <a:off x="685798" y="1910556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6313050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21327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8365613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632796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5997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57042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0501563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81191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298257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1502474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117543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642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VTM-3.0_lowQP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15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35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038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820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94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864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5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558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46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965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076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07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VTM-3.0_lowQP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0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071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8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062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8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140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164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786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166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648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148873" y="1572246"/>
            <a:ext cx="238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</a:t>
            </a:r>
            <a:r>
              <a:rPr lang="en-US" dirty="0" err="1" smtClean="0"/>
              <a:t>lowQP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13786" y="1570727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@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00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083608"/>
              </p:ext>
            </p:extLst>
          </p:nvPr>
        </p:nvGraphicFramePr>
        <p:xfrm>
          <a:off x="248444" y="895546"/>
          <a:ext cx="8727605" cy="536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57947">
                  <a:extLst>
                    <a:ext uri="{9D8B030D-6E8A-4147-A177-3AD203B41FA5}">
                      <a16:colId xmlns:a16="http://schemas.microsoft.com/office/drawing/2014/main" val="584172297"/>
                    </a:ext>
                  </a:extLst>
                </a:gridCol>
                <a:gridCol w="2692958">
                  <a:extLst>
                    <a:ext uri="{9D8B030D-6E8A-4147-A177-3AD203B41FA5}">
                      <a16:colId xmlns:a16="http://schemas.microsoft.com/office/drawing/2014/main" val="807377122"/>
                    </a:ext>
                  </a:extLst>
                </a:gridCol>
                <a:gridCol w="2876700">
                  <a:extLst>
                    <a:ext uri="{9D8B030D-6E8A-4147-A177-3AD203B41FA5}">
                      <a16:colId xmlns:a16="http://schemas.microsoft.com/office/drawing/2014/main" val="4160350058"/>
                    </a:ext>
                  </a:extLst>
                </a:gridCol>
              </a:tblGrid>
              <a:tr h="39779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Bypass coded level</a:t>
                      </a:r>
                      <a:endParaRPr lang="en-US" sz="1400" dirty="0"/>
                    </a:p>
                  </a:txBody>
                  <a:tcPr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Current </a:t>
                      </a:r>
                    </a:p>
                    <a:p>
                      <a:r>
                        <a:rPr lang="en-US" sz="1400" dirty="0" smtClean="0"/>
                        <a:t>Rice parameter derivation</a:t>
                      </a:r>
                      <a:endParaRPr lang="en-US" sz="14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Unified </a:t>
                      </a:r>
                    </a:p>
                    <a:p>
                      <a:r>
                        <a:rPr lang="en-US" sz="1400" dirty="0" smtClean="0"/>
                        <a:t>rice parameter derivation</a:t>
                      </a:r>
                      <a:endParaRPr lang="en-US" sz="14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0514370"/>
                  </a:ext>
                </a:extLst>
              </a:tr>
              <a:tr h="139228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Third pass</a:t>
                      </a:r>
                    </a:p>
                    <a:p>
                      <a:r>
                        <a:rPr lang="en-US" sz="1200" dirty="0" smtClean="0"/>
                        <a:t>(bypass coding of remainder</a:t>
                      </a:r>
                      <a:r>
                        <a:rPr lang="en-US" sz="1200" baseline="0" dirty="0" smtClean="0"/>
                        <a:t>, </a:t>
                      </a:r>
                      <a:r>
                        <a:rPr lang="en-US" sz="1200" baseline="0" dirty="0" err="1" smtClean="0"/>
                        <a:t>base_level</a:t>
                      </a:r>
                      <a:r>
                        <a:rPr lang="en-US" sz="1200" baseline="0" dirty="0" smtClean="0"/>
                        <a:t>=4)</a:t>
                      </a:r>
                      <a:r>
                        <a:rPr lang="en-US" sz="1200" dirty="0" smtClean="0"/>
                        <a:t/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for(k=</a:t>
                      </a:r>
                      <a:r>
                        <a:rPr lang="en-US" sz="1200" dirty="0" err="1" smtClean="0"/>
                        <a:t>startScanIdx</a:t>
                      </a:r>
                      <a:r>
                        <a:rPr lang="en-US" sz="1200" dirty="0" smtClean="0"/>
                        <a:t>; k&lt;startIdx2; k++) </a:t>
                      </a:r>
                    </a:p>
                    <a:p>
                      <a:r>
                        <a:rPr lang="en-US" sz="1200" dirty="0" smtClean="0"/>
                        <a:t>{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if( gt2_flag[ k ] != 0 ) {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  decode remainder[k]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  </a:t>
                      </a:r>
                      <a:r>
                        <a:rPr lang="en-US" sz="1200" dirty="0" err="1" smtClean="0"/>
                        <a:t>coeff</a:t>
                      </a:r>
                      <a:r>
                        <a:rPr lang="en-US" sz="1200" dirty="0" smtClean="0"/>
                        <a:t>[k] = </a:t>
                      </a:r>
                      <a:r>
                        <a:rPr lang="en-US" sz="1200" dirty="0" err="1" smtClean="0"/>
                        <a:t>coeff</a:t>
                      </a:r>
                      <a:r>
                        <a:rPr lang="en-US" sz="1200" dirty="0" smtClean="0"/>
                        <a:t>[k] + 2 * remainder[k]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}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}</a:t>
                      </a:r>
                      <a:endParaRPr lang="en-US" sz="1200" dirty="0"/>
                    </a:p>
                  </a:txBody>
                  <a:tcPr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if(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 &lt; 3 &amp;&amp; rem &gt; (3&lt;&lt;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)-1)</a:t>
                      </a:r>
                    </a:p>
                    <a:p>
                      <a:r>
                        <a:rPr lang="en-US" sz="1200" dirty="0" smtClean="0"/>
                        <a:t>{</a:t>
                      </a:r>
                    </a:p>
                    <a:p>
                      <a:r>
                        <a:rPr lang="en-US" sz="1200" dirty="0" smtClean="0"/>
                        <a:t>        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++;</a:t>
                      </a:r>
                    </a:p>
                    <a:p>
                      <a:r>
                        <a:rPr lang="en-US" sz="1200" dirty="0" smtClean="0"/>
                        <a:t>}</a:t>
                      </a:r>
                    </a:p>
                    <a:p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riceParTable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[ max(min( 31,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sumAbs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base_level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*5 ), 0) ]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, where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="1" baseline="0" dirty="0" err="1" smtClean="0"/>
                        <a:t>base_level</a:t>
                      </a:r>
                      <a:r>
                        <a:rPr lang="en-US" sz="1200" b="1" baseline="0" dirty="0" smtClean="0"/>
                        <a:t> = 4</a:t>
                      </a:r>
                      <a:endParaRPr lang="en-US" sz="1200" b="1" dirty="0" smtClean="0"/>
                    </a:p>
                    <a:p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451843"/>
                  </a:ext>
                </a:extLst>
              </a:tr>
              <a:tr h="13922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Third</a:t>
                      </a:r>
                      <a:r>
                        <a:rPr lang="en-US" sz="1200" baseline="0" dirty="0" smtClean="0"/>
                        <a:t> pass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(bypass coding of remainder, </a:t>
                      </a:r>
                      <a:r>
                        <a:rPr lang="en-US" sz="1200" dirty="0" err="1" smtClean="0"/>
                        <a:t>base_level</a:t>
                      </a:r>
                      <a:r>
                        <a:rPr lang="en-US" sz="1200" baseline="0" dirty="0" smtClean="0"/>
                        <a:t>=2</a:t>
                      </a:r>
                      <a:r>
                        <a:rPr lang="en-US" sz="1200" dirty="0" smtClean="0"/>
                        <a:t>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for(k=startIdx2; k&lt;</a:t>
                      </a:r>
                      <a:r>
                        <a:rPr lang="en-US" sz="1200" dirty="0" err="1" smtClean="0"/>
                        <a:t>startIdxBypass</a:t>
                      </a:r>
                      <a:r>
                        <a:rPr lang="en-US" sz="1200" dirty="0" smtClean="0"/>
                        <a:t>; k++)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{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if( gt1_flag[ k ] != 0 ) {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  decode remainder[k]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  </a:t>
                      </a:r>
                      <a:r>
                        <a:rPr lang="en-US" sz="1200" dirty="0" err="1" smtClean="0"/>
                        <a:t>coeff</a:t>
                      </a:r>
                      <a:r>
                        <a:rPr lang="en-US" sz="1200" dirty="0" smtClean="0"/>
                        <a:t>[k] = </a:t>
                      </a:r>
                      <a:r>
                        <a:rPr lang="en-US" sz="1200" dirty="0" err="1" smtClean="0"/>
                        <a:t>coeff</a:t>
                      </a:r>
                      <a:r>
                        <a:rPr lang="en-US" sz="1200" dirty="0" smtClean="0"/>
                        <a:t>[k] + 2 * remainder[k]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}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}</a:t>
                      </a:r>
                      <a:endParaRPr lang="en-US" sz="1200" dirty="0" smtClean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if(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 &lt; 3 &amp;&amp; rem &gt; (3&lt;&lt;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)-1)</a:t>
                      </a:r>
                    </a:p>
                    <a:p>
                      <a:r>
                        <a:rPr lang="en-US" sz="1200" dirty="0" smtClean="0"/>
                        <a:t>{</a:t>
                      </a:r>
                    </a:p>
                    <a:p>
                      <a:r>
                        <a:rPr lang="en-US" sz="1200" dirty="0" smtClean="0"/>
                        <a:t>        </a:t>
                      </a:r>
                      <a:r>
                        <a:rPr lang="en-US" sz="1200" dirty="0" err="1" smtClean="0"/>
                        <a:t>ricePar</a:t>
                      </a:r>
                      <a:r>
                        <a:rPr lang="en-US" sz="1200" dirty="0" smtClean="0"/>
                        <a:t>++;</a:t>
                      </a:r>
                    </a:p>
                    <a:p>
                      <a:r>
                        <a:rPr lang="en-US" sz="1200" dirty="0" smtClean="0"/>
                        <a:t>}</a:t>
                      </a:r>
                    </a:p>
                    <a:p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riceParTable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[ max(min( 31,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sumAbs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base_level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*5 ), 0) ]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, where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="1" baseline="0" dirty="0" err="1" smtClean="0"/>
                        <a:t>base_level</a:t>
                      </a:r>
                      <a:r>
                        <a:rPr lang="en-US" sz="1200" b="1" baseline="0" dirty="0" smtClean="0"/>
                        <a:t> = 2</a:t>
                      </a:r>
                      <a:endParaRPr lang="en-US" sz="1200" b="1" dirty="0" smtClean="0"/>
                    </a:p>
                    <a:p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6032554"/>
                  </a:ext>
                </a:extLst>
              </a:tr>
              <a:tr h="11005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Fourth pass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(bypass coding of complete coefficients)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for(k=</a:t>
                      </a:r>
                      <a:r>
                        <a:rPr lang="en-US" sz="1200" dirty="0" err="1" smtClean="0"/>
                        <a:t>startIdxBypass</a:t>
                      </a:r>
                      <a:r>
                        <a:rPr lang="en-US" sz="1200" dirty="0" smtClean="0"/>
                        <a:t>; k&lt;=</a:t>
                      </a:r>
                      <a:r>
                        <a:rPr lang="en-US" sz="1200" dirty="0" err="1" smtClean="0"/>
                        <a:t>endScanIdx</a:t>
                      </a:r>
                      <a:r>
                        <a:rPr lang="en-US" sz="1200" dirty="0" smtClean="0"/>
                        <a:t>; k++)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{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decode </a:t>
                      </a:r>
                      <a:r>
                        <a:rPr lang="en-US" sz="1200" dirty="0" err="1" smtClean="0"/>
                        <a:t>absLevel</a:t>
                      </a:r>
                      <a:r>
                        <a:rPr lang="en-US" sz="1200" dirty="0" smtClean="0"/>
                        <a:t>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  </a:t>
                      </a:r>
                      <a:r>
                        <a:rPr lang="en-US" sz="1200" dirty="0" err="1" smtClean="0"/>
                        <a:t>coeff</a:t>
                      </a:r>
                      <a:r>
                        <a:rPr lang="en-US" sz="1200" dirty="0" smtClean="0"/>
                        <a:t>[k] = </a:t>
                      </a:r>
                      <a:r>
                        <a:rPr lang="en-US" sz="1200" dirty="0" err="1" smtClean="0"/>
                        <a:t>absLevel</a:t>
                      </a:r>
                      <a:r>
                        <a:rPr lang="en-US" sz="1200" dirty="0" smtClean="0"/>
                        <a:t>[k]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}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 err="1" smtClean="0">
                          <a:effectLst/>
                        </a:rPr>
                        <a:t>riceParTable</a:t>
                      </a:r>
                      <a:r>
                        <a:rPr lang="en-US" sz="1200" kern="1200" dirty="0" smtClean="0">
                          <a:effectLst/>
                        </a:rPr>
                        <a:t>[ min( 31, </a:t>
                      </a:r>
                      <a:r>
                        <a:rPr lang="en-US" sz="1200" kern="1200" dirty="0" err="1" smtClean="0">
                          <a:effectLst/>
                        </a:rPr>
                        <a:t>sumAbs</a:t>
                      </a:r>
                      <a:r>
                        <a:rPr lang="en-US" sz="1200" kern="1200" dirty="0" smtClean="0">
                          <a:effectLst/>
                        </a:rPr>
                        <a:t> ) ]</a:t>
                      </a:r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riceParTable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[ max(min( 31,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sumAbs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 – </a:t>
                      </a:r>
                      <a:r>
                        <a:rPr lang="en-US" sz="1200" dirty="0" err="1" smtClean="0">
                          <a:solidFill>
                            <a:srgbClr val="C00000"/>
                          </a:solidFill>
                        </a:rPr>
                        <a:t>base_level</a:t>
                      </a:r>
                      <a:r>
                        <a:rPr lang="en-US" sz="1200" dirty="0" smtClean="0">
                          <a:solidFill>
                            <a:srgbClr val="C00000"/>
                          </a:solidFill>
                        </a:rPr>
                        <a:t>*5 ), 0) ]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where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="1" baseline="0" dirty="0" err="1" smtClean="0"/>
                        <a:t>base_level</a:t>
                      </a:r>
                      <a:r>
                        <a:rPr lang="en-US" sz="1200" b="1" baseline="0" dirty="0" smtClean="0"/>
                        <a:t> = 0</a:t>
                      </a:r>
                      <a:endParaRPr lang="en-US" sz="1200" b="1" dirty="0" smtClean="0"/>
                    </a:p>
                    <a:p>
                      <a:endParaRPr lang="en-US" sz="1200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995429"/>
                  </a:ext>
                </a:extLst>
              </a:tr>
            </a:tbl>
          </a:graphicData>
        </a:graphic>
      </p:graphicFrame>
      <p:sp>
        <p:nvSpPr>
          <p:cNvPr id="8" name="Equal 7"/>
          <p:cNvSpPr/>
          <p:nvPr/>
        </p:nvSpPr>
        <p:spPr>
          <a:xfrm>
            <a:off x="5719957" y="5069767"/>
            <a:ext cx="432486" cy="290384"/>
          </a:xfrm>
          <a:prstGeom prst="mathEqual">
            <a:avLst/>
          </a:prstGeom>
          <a:solidFill>
            <a:srgbClr val="130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Unified solution for remaining level and fully bypass-coded level coding</a:t>
            </a:r>
          </a:p>
          <a:p>
            <a:r>
              <a:rPr lang="en-US" dirty="0" smtClean="0"/>
              <a:t>No performance decrease</a:t>
            </a:r>
          </a:p>
          <a:p>
            <a:r>
              <a:rPr lang="en-US" dirty="0" smtClean="0"/>
              <a:t>More robust for parallel processing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10733</TotalTime>
  <Words>1424</Words>
  <Application>Microsoft Office PowerPoint</Application>
  <PresentationFormat>On-screen Show (4:3)</PresentationFormat>
  <Paragraphs>522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  <vt:variant>
        <vt:lpstr>Custom Shows</vt:lpstr>
      </vt:variant>
      <vt:variant>
        <vt:i4>1</vt:i4>
      </vt:variant>
    </vt:vector>
  </HeadingPairs>
  <TitlesOfParts>
    <vt:vector size="19" baseType="lpstr">
      <vt:lpstr>Exo 2</vt:lpstr>
      <vt:lpstr>Frutiger LT Com 55 Roman</vt:lpstr>
      <vt:lpstr>Noto Sans CJK KR</vt:lpstr>
      <vt:lpstr>Titillium</vt:lpstr>
      <vt:lpstr>맑은 고딕</vt:lpstr>
      <vt:lpstr>Arial</vt:lpstr>
      <vt:lpstr>Calibri</vt:lpstr>
      <vt:lpstr>Times New Roman</vt:lpstr>
      <vt:lpstr>Wingdings</vt:lpstr>
      <vt:lpstr>Office 테마</vt:lpstr>
      <vt:lpstr>PowerPoint Presentation</vt:lpstr>
      <vt:lpstr>Coefficient coding in VTM3.0</vt:lpstr>
      <vt:lpstr>Proposed method</vt:lpstr>
      <vt:lpstr>Proposed method</vt:lpstr>
      <vt:lpstr>Experimental result</vt:lpstr>
      <vt:lpstr>Experimental result</vt:lpstr>
      <vt:lpstr>Comparison</vt:lpstr>
      <vt:lpstr>Conclusion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Windows 사용자</cp:lastModifiedBy>
  <cp:revision>582</cp:revision>
  <dcterms:created xsi:type="dcterms:W3CDTF">2017-08-28T02:36:56Z</dcterms:created>
  <dcterms:modified xsi:type="dcterms:W3CDTF">2019-01-02T05:37:58Z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