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85" r:id="rId2"/>
    <p:sldId id="364" r:id="rId3"/>
    <p:sldId id="365" r:id="rId4"/>
    <p:sldId id="363" r:id="rId5"/>
    <p:sldId id="359" r:id="rId6"/>
  </p:sldIdLst>
  <p:sldSz cx="9144000" cy="6858000" type="screen4x3"/>
  <p:notesSz cx="6858000" cy="9144000"/>
  <p:custShowLst>
    <p:custShow name="재구성한 쇼 1" id="0">
      <p:sldLst/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03DF"/>
    <a:srgbClr val="007AC2"/>
    <a:srgbClr val="1428A0"/>
    <a:srgbClr val="04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55" autoAdjust="0"/>
    <p:restoredTop sz="94816" autoAdjust="0"/>
  </p:normalViewPr>
  <p:slideViewPr>
    <p:cSldViewPr snapToGrid="0" snapToObjects="1">
      <p:cViewPr varScale="1">
        <p:scale>
          <a:sx n="95" d="100"/>
          <a:sy n="95" d="100"/>
        </p:scale>
        <p:origin x="27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2019-01-02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2019-01-02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4927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179388">
              <a:defRPr sz="1800">
                <a:latin typeface="+mn-lt"/>
              </a:defRPr>
            </a:lvl2pPr>
            <a:lvl3pPr marL="809625" indent="-179388">
              <a:defRPr sz="1600">
                <a:latin typeface="+mn-lt"/>
              </a:defRPr>
            </a:lvl3pPr>
            <a:lvl4pPr marL="1079500" indent="-179388">
              <a:defRPr sz="1400">
                <a:latin typeface="+mn-lt"/>
              </a:defRPr>
            </a:lvl4pPr>
            <a:lvl5pPr marL="1341438" indent="-179388">
              <a:defRPr sz="1200">
                <a:latin typeface="+mn-lt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5692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23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567528" y="3818374"/>
            <a:ext cx="8299381" cy="399099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kumimoji="1" lang="ko-KR" altLang="en-US" sz="3300" b="1" i="0" kern="12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  <a:cs typeface="Exo 2" charset="0"/>
              </a:defRPr>
            </a:lvl1pPr>
          </a:lstStyle>
          <a:p>
            <a:r>
              <a:rPr lang="en-US" sz="2800" smtClean="0">
                <a:latin typeface="+mn-lt"/>
              </a:rPr>
              <a:t>CE5-related</a:t>
            </a:r>
            <a:r>
              <a:rPr lang="en-US" sz="2800" dirty="0" smtClean="0">
                <a:latin typeface="+mn-lt"/>
              </a:rPr>
              <a:t>:</a:t>
            </a:r>
          </a:p>
          <a:p>
            <a:r>
              <a:rPr lang="en-US" sz="2800" dirty="0" smtClean="0">
                <a:latin typeface="+mn-lt"/>
              </a:rPr>
              <a:t>Counter-based multi-CABAC for partial context models</a:t>
            </a:r>
            <a:endParaRPr lang="en-US" sz="2800" dirty="0">
              <a:latin typeface="+mn-lt"/>
            </a:endParaRPr>
          </a:p>
        </p:txBody>
      </p:sp>
      <p:sp>
        <p:nvSpPr>
          <p:cNvPr id="5" name="부제 2"/>
          <p:cNvSpPr txBox="1">
            <a:spLocks/>
          </p:cNvSpPr>
          <p:nvPr/>
        </p:nvSpPr>
        <p:spPr>
          <a:xfrm>
            <a:off x="567528" y="5130118"/>
            <a:ext cx="2647950" cy="7363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Samsung Research </a:t>
            </a:r>
          </a:p>
          <a:p>
            <a:pPr marL="0" indent="0">
              <a:buNone/>
            </a:pPr>
            <a:r>
              <a:rPr kumimoji="1" lang="en-US" altLang="ko-KR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Yinji</a:t>
            </a: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</a:t>
            </a:r>
            <a:r>
              <a:rPr kumimoji="1" lang="en-US" altLang="ko-KR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Piao</a:t>
            </a:r>
            <a:endParaRPr kumimoji="1" lang="ko-KR" alt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Counter-based </a:t>
            </a:r>
            <a:r>
              <a:rPr lang="en-US" dirty="0" smtClean="0"/>
              <a:t>multi-CABAC (CE5.1.8)</a:t>
            </a:r>
            <a:endParaRPr lang="en-US" dirty="0"/>
          </a:p>
          <a:p>
            <a:pPr lvl="1"/>
            <a:r>
              <a:rPr lang="en-US" dirty="0" smtClean="0"/>
              <a:t>Two-probability update model</a:t>
            </a:r>
          </a:p>
          <a:p>
            <a:pPr lvl="2"/>
            <a:r>
              <a:rPr lang="en-US" dirty="0" smtClean="0"/>
              <a:t>N0=16 (</a:t>
            </a:r>
            <a:r>
              <a:rPr lang="en-US" dirty="0"/>
              <a:t>Short </a:t>
            </a:r>
            <a:r>
              <a:rPr lang="en-US" dirty="0" smtClean="0"/>
              <a:t>window), N1=128 (Long window)</a:t>
            </a:r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Counter for each context model</a:t>
            </a:r>
          </a:p>
          <a:p>
            <a:pPr lvl="2"/>
            <a:r>
              <a:rPr lang="en-US" dirty="0" smtClean="0"/>
              <a:t>Update P0 only </a:t>
            </a:r>
            <a:r>
              <a:rPr lang="en-US" dirty="0" smtClean="0">
                <a:sym typeface="Wingdings" panose="05000000000000000000" pitchFamily="2" charset="2"/>
              </a:rPr>
              <a:t> if counter&gt;=31, update P0, P1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3537" y="3941892"/>
            <a:ext cx="2935581" cy="22338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101" y="4016284"/>
            <a:ext cx="2695575" cy="21050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50070" y="3941892"/>
            <a:ext cx="195271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Probability up-date with</a:t>
            </a:r>
          </a:p>
          <a:p>
            <a:r>
              <a:rPr lang="en-US" sz="1400" dirty="0" smtClean="0"/>
              <a:t>“short </a:t>
            </a:r>
            <a:r>
              <a:rPr lang="en-US" sz="1400" dirty="0"/>
              <a:t>window</a:t>
            </a:r>
            <a:r>
              <a:rPr lang="en-US" sz="1400" dirty="0" smtClean="0"/>
              <a:t>”</a:t>
            </a:r>
            <a:r>
              <a:rPr lang="en-US" sz="1400" dirty="0" smtClean="0">
                <a:sym typeface="Wingdings" panose="05000000000000000000" pitchFamily="2" charset="2"/>
              </a:rPr>
              <a:t> fast </a:t>
            </a:r>
            <a:endParaRPr lang="en-US" sz="1400" dirty="0"/>
          </a:p>
          <a:p>
            <a:r>
              <a:rPr lang="en-US" sz="1400" dirty="0">
                <a:solidFill>
                  <a:srgbClr val="FF0000"/>
                </a:solidFill>
              </a:rPr>
              <a:t>“long window” </a:t>
            </a:r>
            <a:r>
              <a:rPr lang="en-US" sz="1400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US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slow</a:t>
            </a:r>
            <a:endParaRPr lang="en-US" sz="1400" dirty="0">
              <a:solidFill>
                <a:srgbClr val="FF0000"/>
              </a:solidFill>
              <a:sym typeface="Wingdings" panose="05000000000000000000" pitchFamily="2" charset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45589" y="3941892"/>
            <a:ext cx="35260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Probability up-date with </a:t>
            </a:r>
          </a:p>
          <a:p>
            <a:r>
              <a:rPr lang="en-US" sz="1400" dirty="0" smtClean="0"/>
              <a:t>“short </a:t>
            </a:r>
            <a:r>
              <a:rPr lang="en-US" sz="1400" dirty="0"/>
              <a:t>window</a:t>
            </a:r>
            <a:r>
              <a:rPr lang="en-US" sz="1400" dirty="0" smtClean="0"/>
              <a:t>”</a:t>
            </a:r>
            <a:r>
              <a:rPr lang="en-US" sz="1400" dirty="0" smtClean="0">
                <a:sym typeface="Wingdings" panose="05000000000000000000" pitchFamily="2" charset="2"/>
              </a:rPr>
              <a:t> counter&lt;31</a:t>
            </a:r>
          </a:p>
          <a:p>
            <a:r>
              <a:rPr lang="en-US" sz="1400" dirty="0" smtClean="0">
                <a:solidFill>
                  <a:srgbClr val="FF0000"/>
                </a:solidFill>
              </a:rPr>
              <a:t>“</a:t>
            </a:r>
            <a:r>
              <a:rPr lang="en-US" sz="1400" dirty="0">
                <a:solidFill>
                  <a:srgbClr val="FF0000"/>
                </a:solidFill>
              </a:rPr>
              <a:t>long window” </a:t>
            </a:r>
            <a:r>
              <a:rPr lang="en-US" sz="1400" dirty="0" smtClean="0">
                <a:sym typeface="Wingdings" panose="05000000000000000000" pitchFamily="2" charset="2"/>
              </a:rPr>
              <a:t>&amp;</a:t>
            </a:r>
            <a:r>
              <a:rPr lang="en-US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 </a:t>
            </a:r>
            <a:r>
              <a:rPr lang="en-US" sz="1400" dirty="0"/>
              <a:t>“short window</a:t>
            </a:r>
            <a:r>
              <a:rPr lang="en-US" sz="1400" dirty="0" smtClean="0"/>
              <a:t>” </a:t>
            </a:r>
            <a:r>
              <a:rPr lang="en-US" sz="1400" dirty="0" smtClean="0">
                <a:sym typeface="Wingdings" panose="05000000000000000000" pitchFamily="2" charset="2"/>
              </a:rPr>
              <a:t> accurate</a:t>
            </a:r>
            <a:endParaRPr lang="en-US" sz="14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1863785" y="1944071"/>
            <a:ext cx="404948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145" algn="ctr">
              <a:spcAft>
                <a:spcPts val="600"/>
              </a:spcAft>
            </a:pPr>
            <a:r>
              <a:rPr lang="x-none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x-none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0</a:t>
            </a:r>
            <a:r>
              <a:rPr lang="x-none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= (Y &gt;&gt; 4) + P</a:t>
            </a:r>
            <a:r>
              <a:rPr lang="x-none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0</a:t>
            </a:r>
            <a:r>
              <a:rPr lang="x-none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– (P</a:t>
            </a:r>
            <a:r>
              <a:rPr lang="x-none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0 </a:t>
            </a:r>
            <a:r>
              <a:rPr lang="x-none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&gt;&gt; 4)                              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71145" algn="ctr">
              <a:spcAft>
                <a:spcPts val="600"/>
              </a:spcAft>
            </a:pPr>
            <a:r>
              <a:rPr lang="x-none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x-none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x-none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= (Y &gt;&gt; 7) + P</a:t>
            </a:r>
            <a:r>
              <a:rPr lang="x-none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x-none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– ( P</a:t>
            </a:r>
            <a:r>
              <a:rPr lang="x-none" sz="1400" i="1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x-none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&gt;&gt; 7)                             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71145" algn="ctr">
              <a:spcAft>
                <a:spcPts val="600"/>
              </a:spcAft>
            </a:pPr>
            <a:r>
              <a:rPr lang="en-CA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P = (P0 + P1 + 1) &gt;&gt; 1</a:t>
            </a:r>
            <a:r>
              <a:rPr lang="x-none" sz="1400" i="1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en-US" sz="1400" dirty="0" smtClean="0">
                <a:latin typeface="Times New Roman" panose="02020603050405020304" pitchFamily="18" charset="0"/>
                <a:ea typeface="맑은 고딕" panose="020B0503020000020004" pitchFamily="50" charset="-127"/>
              </a:rPr>
              <a:t>where </a:t>
            </a:r>
            <a:r>
              <a:rPr lang="en-US" sz="1400" i="1" dirty="0">
                <a:latin typeface="Times New Roman" panose="02020603050405020304" pitchFamily="18" charset="0"/>
                <a:ea typeface="맑은 고딕" panose="020B0503020000020004" pitchFamily="50" charset="-127"/>
              </a:rPr>
              <a:t>Y =</a:t>
            </a:r>
            <a:r>
              <a:rPr lang="en-CA" sz="1400" i="1" dirty="0">
                <a:latin typeface="Times New Roman" panose="02020603050405020304" pitchFamily="18" charset="0"/>
                <a:ea typeface="맑은 고딕" panose="020B0503020000020004" pitchFamily="50" charset="-127"/>
              </a:rPr>
              <a:t> 2^15</a:t>
            </a:r>
            <a:r>
              <a:rPr lang="en-US" sz="1400" dirty="0">
                <a:latin typeface="Times New Roman" panose="02020603050405020304" pitchFamily="18" charset="0"/>
                <a:ea typeface="맑은 고딕" panose="020B050302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05490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CA" dirty="0" smtClean="0"/>
              <a:t>CE5.1.8</a:t>
            </a:r>
          </a:p>
          <a:p>
            <a:pPr lvl="1"/>
            <a:r>
              <a:rPr lang="en-CA" dirty="0" err="1" smtClean="0"/>
              <a:t>rLPS</a:t>
            </a:r>
            <a:r>
              <a:rPr lang="en-CA" dirty="0"/>
              <a:t>: </a:t>
            </a:r>
            <a:r>
              <a:rPr lang="en-US" dirty="0" smtClean="0"/>
              <a:t>15bit/</a:t>
            </a:r>
            <a:r>
              <a:rPr lang="en-US" dirty="0" err="1"/>
              <a:t>C</a:t>
            </a:r>
            <a:r>
              <a:rPr lang="en-US" dirty="0" err="1" smtClean="0"/>
              <a:t>tx</a:t>
            </a:r>
            <a:r>
              <a:rPr lang="en-US" dirty="0" smtClean="0"/>
              <a:t> (</a:t>
            </a:r>
            <a:r>
              <a:rPr lang="en-CA" dirty="0" smtClean="0"/>
              <a:t>512×64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Counter: 5bit/</a:t>
            </a:r>
            <a:r>
              <a:rPr lang="en-US" dirty="0" err="1" smtClean="0"/>
              <a:t>Ctx</a:t>
            </a:r>
            <a:endParaRPr lang="en-US" dirty="0" smtClean="0"/>
          </a:p>
          <a:p>
            <a:pPr lvl="1"/>
            <a:r>
              <a:rPr lang="en-US" dirty="0" smtClean="0"/>
              <a:t>RAM size/</a:t>
            </a:r>
            <a:r>
              <a:rPr lang="en-US" dirty="0" err="1" smtClean="0"/>
              <a:t>Ctx</a:t>
            </a:r>
            <a:r>
              <a:rPr lang="en-US" dirty="0" smtClean="0"/>
              <a:t> = 15x2+5 = 35bit/</a:t>
            </a:r>
            <a:r>
              <a:rPr lang="en-US" dirty="0" err="1" smtClean="0"/>
              <a:t>Ctx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Restriction to CE5.1.8</a:t>
            </a:r>
          </a:p>
          <a:p>
            <a:pPr lvl="1"/>
            <a:r>
              <a:rPr lang="en-US" dirty="0" smtClean="0"/>
              <a:t>Apply counter-based model to context models except coefficient coding</a:t>
            </a:r>
          </a:p>
          <a:p>
            <a:pPr lvl="2"/>
            <a:r>
              <a:rPr lang="en-US" dirty="0" smtClean="0"/>
              <a:t>Number of context models : 366</a:t>
            </a:r>
          </a:p>
          <a:p>
            <a:pPr lvl="3"/>
            <a:r>
              <a:rPr lang="en-US" dirty="0" smtClean="0"/>
              <a:t>Non-coefficient coding:  126</a:t>
            </a:r>
          </a:p>
          <a:p>
            <a:pPr lvl="3"/>
            <a:r>
              <a:rPr lang="en-US" dirty="0" smtClean="0"/>
              <a:t>Coefficient coding: 240</a:t>
            </a:r>
          </a:p>
          <a:p>
            <a:pPr lvl="1"/>
            <a:r>
              <a:rPr lang="en-US" dirty="0" smtClean="0"/>
              <a:t>Reduce the RAM size for counter to 1/3</a:t>
            </a:r>
          </a:p>
          <a:p>
            <a:pPr lvl="2"/>
            <a:r>
              <a:rPr lang="en-US" dirty="0" smtClean="0"/>
              <a:t>126*5bit = 630 bit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094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Proposed restriction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231918"/>
              </p:ext>
            </p:extLst>
          </p:nvPr>
        </p:nvGraphicFramePr>
        <p:xfrm>
          <a:off x="685798" y="1910556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263130501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7213272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8365613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6327969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7859971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9570426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20501563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7811918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02982578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81502474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2117543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66422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VTM-3.0_lowQP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3152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8357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038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8208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94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864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858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5587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7468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3965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70763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1607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VTM-3.0_lowQP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0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071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808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062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7383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1402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9164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7865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9166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648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736892" y="1572246"/>
            <a:ext cx="2383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CE5.1.8_restriction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933925" y="1555098"/>
            <a:ext cx="20277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CE5.1.8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006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Propose counter-based multi-CABAC for partial context models</a:t>
            </a:r>
          </a:p>
          <a:p>
            <a:r>
              <a:rPr lang="en-US" dirty="0" smtClean="0"/>
              <a:t>No performance decrease, reduced RAM size for counter</a:t>
            </a:r>
          </a:p>
          <a:p>
            <a:r>
              <a:rPr lang="en-US" dirty="0" smtClean="0"/>
              <a:t>Suggest adoption of counter-based multi-CABAC as base engine of VVC s/w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85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13568</TotalTime>
  <Words>681</Words>
  <Application>Microsoft Office PowerPoint</Application>
  <PresentationFormat>On-screen Show (4:3)</PresentationFormat>
  <Paragraphs>244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  <vt:variant>
        <vt:lpstr>Custom Shows</vt:lpstr>
      </vt:variant>
      <vt:variant>
        <vt:i4>1</vt:i4>
      </vt:variant>
    </vt:vector>
  </HeadingPairs>
  <TitlesOfParts>
    <vt:vector size="16" baseType="lpstr">
      <vt:lpstr>Exo 2</vt:lpstr>
      <vt:lpstr>Noto Sans CJK KR</vt:lpstr>
      <vt:lpstr>SimSun</vt:lpstr>
      <vt:lpstr>Titillium</vt:lpstr>
      <vt:lpstr>맑은 고딕</vt:lpstr>
      <vt:lpstr>Arial</vt:lpstr>
      <vt:lpstr>Calibri</vt:lpstr>
      <vt:lpstr>Times New Roman</vt:lpstr>
      <vt:lpstr>Wingdings</vt:lpstr>
      <vt:lpstr>Office 테마</vt:lpstr>
      <vt:lpstr>PowerPoint Presentation</vt:lpstr>
      <vt:lpstr>Introduction</vt:lpstr>
      <vt:lpstr>Proposed method</vt:lpstr>
      <vt:lpstr>Experimental result</vt:lpstr>
      <vt:lpstr>Conclusion</vt:lpstr>
      <vt:lpstr>재구성한 쇼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Windows 사용자</cp:lastModifiedBy>
  <cp:revision>600</cp:revision>
  <dcterms:created xsi:type="dcterms:W3CDTF">2017-08-28T02:36:56Z</dcterms:created>
  <dcterms:modified xsi:type="dcterms:W3CDTF">2019-01-02T05:00:49Z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F:\19_CfP_preparation\20180425-JVET11th_preparation\PPT_Template.pptx</vt:lpwstr>
  </property>
</Properties>
</file>