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315" r:id="rId3"/>
    <p:sldId id="316" r:id="rId4"/>
    <p:sldId id="318" r:id="rId5"/>
    <p:sldId id="306" r:id="rId6"/>
    <p:sldId id="309" r:id="rId7"/>
    <p:sldId id="319" r:id="rId8"/>
    <p:sldId id="320" r:id="rId9"/>
    <p:sldId id="321" r:id="rId10"/>
    <p:sldId id="323" r:id="rId11"/>
    <p:sldId id="322" r:id="rId12"/>
    <p:sldId id="314" r:id="rId13"/>
    <p:sldId id="293" r:id="rId14"/>
    <p:sldId id="2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5" d="100"/>
          <a:sy n="95" d="100"/>
        </p:scale>
        <p:origin x="230" y="-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1/10/2019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4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JVET-M0148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Non-CE9: Simplifications to DMVR search pattern and interpolation for refinement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9 January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5540"/>
            <a:ext cx="8229600" cy="5060625"/>
          </a:xfrm>
        </p:spPr>
        <p:txBody>
          <a:bodyPr/>
          <a:lstStyle/>
          <a:p>
            <a:r>
              <a:rPr lang="en-US" dirty="0" smtClean="0"/>
              <a:t>Using the proposed interpolation along with SAD as the cost function to facilitate a row-level pipeline, the results are as follows: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Compared to using B-MR-SAD, using SAD as the cost function in this case, has a 0.07% additional BD-RATE drop. However, SAD simplifies the cost evaluation unit and facilitates row level pipeline that reduces internal memory requirement.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Supplemental Result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963026"/>
              </p:ext>
            </p:extLst>
          </p:nvPr>
        </p:nvGraphicFramePr>
        <p:xfrm>
          <a:off x="1534679" y="2031647"/>
          <a:ext cx="5700782" cy="2162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Macro-Enabled Worksheet" r:id="rId3" imgW="4579102" imgH="1736154" progId="Excel.SheetMacroEnabled.12">
                  <p:embed/>
                </p:oleObj>
              </mc:Choice>
              <mc:Fallback>
                <p:oleObj name="Macro-Enabled Worksheet" r:id="rId3" imgW="4579102" imgH="1736154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4679" y="2031647"/>
                        <a:ext cx="5700782" cy="21625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548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804" y="4315061"/>
            <a:ext cx="8229600" cy="1335011"/>
          </a:xfrm>
        </p:spPr>
        <p:txBody>
          <a:bodyPr/>
          <a:lstStyle/>
          <a:p>
            <a:r>
              <a:rPr lang="en-US" dirty="0" smtClean="0"/>
              <a:t>The two elements together have an overall 0.11% BDRATE drop over CE9.2.1g results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1000100"/>
          </a:xfrm>
        </p:spPr>
        <p:txBody>
          <a:bodyPr/>
          <a:lstStyle/>
          <a:p>
            <a:r>
              <a:rPr lang="en-US" dirty="0" smtClean="0"/>
              <a:t>Results with both proposed elements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53229" y="1056356"/>
            <a:ext cx="1059981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707975"/>
              </p:ext>
            </p:extLst>
          </p:nvPr>
        </p:nvGraphicFramePr>
        <p:xfrm>
          <a:off x="1753230" y="1056356"/>
          <a:ext cx="4957721" cy="2707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Worksheet" r:id="rId3" imgW="3779224" imgH="2085793" progId="Excel.Sheet.12">
                  <p:embed/>
                </p:oleObj>
              </mc:Choice>
              <mc:Fallback>
                <p:oleObj name="Worksheet" r:id="rId3" imgW="3779224" imgH="2085793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3230" y="1056356"/>
                        <a:ext cx="4957721" cy="27070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4856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632"/>
            <a:ext cx="8229600" cy="5030533"/>
          </a:xfrm>
        </p:spPr>
        <p:txBody>
          <a:bodyPr/>
          <a:lstStyle/>
          <a:p>
            <a:r>
              <a:rPr lang="en-US" dirty="0" smtClean="0"/>
              <a:t>To avoid access of data accessed by DMVR from pre-fetch cache from being accessed again, the internal memory requirement is:</a:t>
            </a:r>
          </a:p>
          <a:p>
            <a:pPr lvl="1"/>
            <a:r>
              <a:rPr lang="en-US" dirty="0" smtClean="0"/>
              <a:t>2 x (sub-PU-w + 4 + 7) x (sub-PU-h + 5) 10-bit samples</a:t>
            </a:r>
          </a:p>
          <a:p>
            <a:pPr lvl="2"/>
            <a:r>
              <a:rPr lang="en-US" dirty="0" smtClean="0"/>
              <a:t>For sub-PU-w=16, sub-PU-h=16, this becomes 2 x 27 x 21 10-bit samples</a:t>
            </a:r>
          </a:p>
          <a:p>
            <a:pPr lvl="2"/>
            <a:endParaRPr lang="en-US" dirty="0"/>
          </a:p>
          <a:p>
            <a:r>
              <a:rPr lang="en-US" dirty="0" smtClean="0"/>
              <a:t>When using SAD or PR-MR-SAD, DMVR requires only 2 x 5 x (sub-PU-w + 4) 10-bit interpolated sample buffers for cost evaluations</a:t>
            </a:r>
          </a:p>
          <a:p>
            <a:endParaRPr lang="en-US" dirty="0"/>
          </a:p>
          <a:p>
            <a:r>
              <a:rPr lang="en-US" dirty="0" smtClean="0"/>
              <a:t>Proposed 13-point rhombus with alternate row cost reduces the number of concurrent row-level cost evaluation units to 7 (from 25)</a:t>
            </a:r>
          </a:p>
          <a:p>
            <a:endParaRPr lang="en-US" dirty="0"/>
          </a:p>
          <a:p>
            <a:r>
              <a:rPr lang="en-US" dirty="0" smtClean="0"/>
              <a:t>Proposed interpolation for refinement eliminates the need for multiplications and the additions required in the worst-case are around 28% of the additions required for 8x8 bi-</a:t>
            </a:r>
            <a:r>
              <a:rPr lang="en-US" dirty="0" err="1" smtClean="0"/>
              <a:t>pred</a:t>
            </a:r>
            <a:r>
              <a:rPr lang="en-US" dirty="0" smtClean="0"/>
              <a:t> MC using DCTIF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1"/>
            <a:ext cx="8229600" cy="889686"/>
          </a:xfrm>
        </p:spPr>
        <p:txBody>
          <a:bodyPr/>
          <a:lstStyle/>
          <a:p>
            <a:r>
              <a:rPr lang="en-US" dirty="0" smtClean="0"/>
              <a:t>Complexity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3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285370"/>
          </a:xfrm>
        </p:spPr>
        <p:txBody>
          <a:bodyPr/>
          <a:lstStyle/>
          <a:p>
            <a:r>
              <a:rPr lang="en-US" dirty="0" smtClean="0"/>
              <a:t>2 simplifications to DMVR are proposed</a:t>
            </a:r>
          </a:p>
          <a:p>
            <a:pPr lvl="1"/>
            <a:r>
              <a:rPr lang="en-US" dirty="0" smtClean="0"/>
              <a:t>First simplification relates to restricting the number of integer distance refinement positions to 13 (from 25)</a:t>
            </a:r>
          </a:p>
          <a:p>
            <a:pPr lvl="2"/>
            <a:r>
              <a:rPr lang="en-US" dirty="0" smtClean="0"/>
              <a:t>Enables reduced gate count (7 row-level cost evaluation units) and reduced internal memory</a:t>
            </a:r>
          </a:p>
          <a:p>
            <a:pPr lvl="2"/>
            <a:r>
              <a:rPr lang="en-US" dirty="0" smtClean="0"/>
              <a:t>Has only a 0.08% BDRATE drop when compared to the square shaped 25 refinement positions</a:t>
            </a:r>
          </a:p>
          <a:p>
            <a:pPr lvl="2"/>
            <a:r>
              <a:rPr lang="en-US" dirty="0" smtClean="0"/>
              <a:t>Software average decoding time advantage is retained with a 2-stage normative cost evaluation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Second simplification relates to making the interpolation performed for refinement multiplication-free</a:t>
            </a:r>
          </a:p>
          <a:p>
            <a:pPr lvl="2"/>
            <a:r>
              <a:rPr lang="en-US" dirty="0" smtClean="0"/>
              <a:t>Achieved by using half-</a:t>
            </a:r>
            <a:r>
              <a:rPr lang="en-US" dirty="0" err="1" smtClean="0"/>
              <a:t>pel</a:t>
            </a:r>
            <a:r>
              <a:rPr lang="en-US" dirty="0" smtClean="0"/>
              <a:t> 2-D or quarter-</a:t>
            </a:r>
            <a:r>
              <a:rPr lang="en-US" dirty="0" err="1" smtClean="0"/>
              <a:t>pel</a:t>
            </a:r>
            <a:r>
              <a:rPr lang="en-US" dirty="0" smtClean="0"/>
              <a:t> 1-D interpolation</a:t>
            </a:r>
          </a:p>
          <a:p>
            <a:pPr lvl="2"/>
            <a:r>
              <a:rPr lang="en-US" dirty="0" smtClean="0"/>
              <a:t>Has only a 0.04% BDRATE drop (as opposed to 0.12% drop that integer DMVR has)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Combined result of both simplifications shows 0.11% BDRATE drop</a:t>
            </a:r>
          </a:p>
          <a:p>
            <a:pPr lvl="1"/>
            <a:endParaRPr lang="en-US" dirty="0"/>
          </a:p>
          <a:p>
            <a:r>
              <a:rPr lang="en-US" dirty="0" smtClean="0"/>
              <a:t>It is requested that DMVR with these simplifications be adopted into the next VTM as they significantly reduce the hardware complexity of DMVR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HISILICON FOR CROSS-CHECKING THE RESULTS!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0962"/>
            <a:ext cx="8229600" cy="4915203"/>
          </a:xfrm>
        </p:spPr>
        <p:txBody>
          <a:bodyPr/>
          <a:lstStyle/>
          <a:p>
            <a:r>
              <a:rPr lang="en-US" dirty="0" smtClean="0"/>
              <a:t>Square shaped integer distance refinement positions with refinement </a:t>
            </a:r>
            <a:r>
              <a:rPr lang="en-US" dirty="0"/>
              <a:t>range of +/-2</a:t>
            </a:r>
          </a:p>
          <a:p>
            <a:pPr lvl="1"/>
            <a:r>
              <a:rPr lang="en-US" dirty="0" smtClean="0"/>
              <a:t>Best timing for hardware requires evaluating 25 costs concurrently</a:t>
            </a:r>
          </a:p>
          <a:p>
            <a:pPr lvl="2"/>
            <a:r>
              <a:rPr lang="en-US" dirty="0" smtClean="0"/>
              <a:t>Higher gate count need</a:t>
            </a:r>
          </a:p>
          <a:p>
            <a:pPr lvl="2"/>
            <a:r>
              <a:rPr lang="en-US" dirty="0" smtClean="0"/>
              <a:t>For cost-functions such as SAD/PR-MR-SAD, 2x5 line buffers of interpolated samples are sufficient; full block need not be buffered</a:t>
            </a:r>
          </a:p>
          <a:p>
            <a:pPr lvl="1"/>
            <a:r>
              <a:rPr lang="en-US" dirty="0" smtClean="0"/>
              <a:t>2-stage evaluation requires evaluating 5 in stage-1 and 8 more in stage-2</a:t>
            </a:r>
          </a:p>
          <a:p>
            <a:pPr lvl="2"/>
            <a:r>
              <a:rPr lang="en-US" dirty="0" smtClean="0"/>
              <a:t>Increased timing and more internal memory as all interpolated samples used for refinement need to be stored</a:t>
            </a:r>
          </a:p>
          <a:p>
            <a:pPr lvl="1"/>
            <a:r>
              <a:rPr lang="en-US" dirty="0" smtClean="0"/>
              <a:t>Software implementations perform only 9 cost evaluations in 4-stages to keep average decoding time increase low</a:t>
            </a:r>
          </a:p>
          <a:p>
            <a:pPr lvl="1"/>
            <a:endParaRPr lang="en-US" dirty="0"/>
          </a:p>
          <a:p>
            <a:r>
              <a:rPr lang="en-US" dirty="0" smtClean="0"/>
              <a:t>A new search pattern that allows concurrent evaluation of all costs at a reduced gate count and with minimal impact on coding efficiency is desired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864973"/>
          </a:xfrm>
        </p:spPr>
        <p:txBody>
          <a:bodyPr/>
          <a:lstStyle/>
          <a:p>
            <a:r>
              <a:rPr lang="en-US" dirty="0" smtClean="0"/>
              <a:t>Search Pattern in CE9.2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48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Rhombus shaped integer distance  refinement positions with refinement range of +/-2 is proposed</a:t>
            </a:r>
          </a:p>
          <a:p>
            <a:pPr lvl="1"/>
            <a:r>
              <a:rPr lang="en-US" dirty="0" smtClean="0"/>
              <a:t> 25 positions in refinement range is reduced to 13 positions</a:t>
            </a:r>
          </a:p>
          <a:p>
            <a:pPr lvl="1"/>
            <a:endParaRPr lang="en-US" dirty="0"/>
          </a:p>
          <a:p>
            <a:r>
              <a:rPr lang="en-US" dirty="0" smtClean="0"/>
              <a:t>A 2-stage normative cost evaluation process is proposed to keep average decoding time on software implementations close to the 9 costs evaluated earlier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Requires 5 costs to be evaluated in each stage</a:t>
            </a:r>
            <a:endParaRPr lang="en-US" dirty="0"/>
          </a:p>
          <a:p>
            <a:r>
              <a:rPr lang="en-US" dirty="0" smtClean="0"/>
              <a:t>An extension to the 2-D parametric error surface for sub-pixel offset estimation based on integer distance costs called 1-D parametric error surface is introduced</a:t>
            </a:r>
          </a:p>
          <a:p>
            <a:pPr lvl="1"/>
            <a:r>
              <a:rPr lang="en-US" dirty="0" smtClean="0"/>
              <a:t>First stage positions get 2-D error surface; the 4 diagonal positions get 1-D diagonal error surface based sub-pixel offsets.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Search Pattern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448490" y="3036946"/>
            <a:ext cx="1687769" cy="1388890"/>
            <a:chOff x="5524423" y="1966029"/>
            <a:chExt cx="1687769" cy="1388890"/>
          </a:xfrm>
        </p:grpSpPr>
        <p:sp>
          <p:nvSpPr>
            <p:cNvPr id="5" name="Oval 4"/>
            <p:cNvSpPr/>
            <p:nvPr/>
          </p:nvSpPr>
          <p:spPr>
            <a:xfrm>
              <a:off x="6308913" y="2621791"/>
              <a:ext cx="107092" cy="906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731267" y="2621791"/>
              <a:ext cx="107092" cy="906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5915721" y="2621791"/>
              <a:ext cx="107092" cy="906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308913" y="2942214"/>
              <a:ext cx="107092" cy="906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6308913" y="2291424"/>
              <a:ext cx="107092" cy="906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6512963" y="2667099"/>
              <a:ext cx="193590" cy="0"/>
            </a:xfrm>
            <a:prstGeom prst="straightConnector1">
              <a:avLst/>
            </a:prstGeom>
            <a:ln>
              <a:solidFill>
                <a:schemeClr val="accent3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6731679" y="2291424"/>
              <a:ext cx="91440" cy="90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120752" y="2621791"/>
              <a:ext cx="91440" cy="90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731680" y="2958690"/>
              <a:ext cx="91440" cy="90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316739" y="1966029"/>
              <a:ext cx="91440" cy="90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316739" y="3264303"/>
              <a:ext cx="91440" cy="90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07019" y="261681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68520" y="2447029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1</a:t>
              </a:r>
              <a:endParaRPr lang="en-US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rot="16200000">
              <a:off x="6698315" y="2503549"/>
              <a:ext cx="193590" cy="0"/>
            </a:xfrm>
            <a:prstGeom prst="straightConnector1">
              <a:avLst/>
            </a:prstGeom>
            <a:ln>
              <a:solidFill>
                <a:schemeClr val="accent3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803780" y="2398515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chemeClr val="accent3">
                      <a:lumMod val="50000"/>
                    </a:schemeClr>
                  </a:solidFill>
                </a:rPr>
                <a:t>2</a:t>
              </a:r>
              <a:endParaRPr lang="en-US" sz="1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922476" y="2292277"/>
              <a:ext cx="107092" cy="906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922476" y="2940843"/>
              <a:ext cx="107092" cy="906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5524423" y="2647942"/>
              <a:ext cx="107092" cy="906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0168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Cost at a given integer distance refinement position is evaluated on alternate rows of the block</a:t>
            </a:r>
          </a:p>
          <a:p>
            <a:pPr lvl="1"/>
            <a:r>
              <a:rPr lang="en-US" dirty="0" smtClean="0"/>
              <a:t>(1 + 5 + 1) = 7 even row positions access one set of alternate interpolated rows</a:t>
            </a:r>
          </a:p>
          <a:p>
            <a:pPr lvl="1"/>
            <a:r>
              <a:rPr lang="en-US" dirty="0" smtClean="0"/>
              <a:t>(3 + 3) = 6 odd row positions access the other set of alternate interpolated rows</a:t>
            </a:r>
          </a:p>
          <a:p>
            <a:pPr lvl="1"/>
            <a:r>
              <a:rPr lang="en-US" dirty="0" smtClean="0"/>
              <a:t>Thus, for every new interpolated row of samples produced, either 7 costs or 6 costs need to be updated at a row-level</a:t>
            </a:r>
          </a:p>
          <a:p>
            <a:pPr lvl="2"/>
            <a:r>
              <a:rPr lang="en-US" dirty="0" smtClean="0"/>
              <a:t>Implies that just 7 row-level cost evaluation units suffice</a:t>
            </a:r>
          </a:p>
          <a:p>
            <a:pPr lvl="2"/>
            <a:endParaRPr lang="en-US" dirty="0"/>
          </a:p>
          <a:p>
            <a:r>
              <a:rPr lang="en-US" dirty="0" smtClean="0"/>
              <a:t>Concurrent evaluation of all positions with just 7 row-level cost evaluation units</a:t>
            </a:r>
          </a:p>
          <a:p>
            <a:pPr lvl="1"/>
            <a:r>
              <a:rPr lang="en-US" dirty="0" smtClean="0"/>
              <a:t>Offers the best timing at a significantly reduced gate count</a:t>
            </a:r>
          </a:p>
          <a:p>
            <a:pPr lvl="1"/>
            <a:endParaRPr lang="en-US" dirty="0"/>
          </a:p>
          <a:p>
            <a:r>
              <a:rPr lang="en-US" dirty="0" smtClean="0"/>
              <a:t>As mentioned earlier, for cost functions such as SAD or PR-MR-SAD, a row-level pipeline can be set up with minimal (200 sample) internal memory requirement for 2 x 5 rows of interpolated samples</a:t>
            </a:r>
          </a:p>
          <a:p>
            <a:endParaRPr lang="en-US" dirty="0"/>
          </a:p>
          <a:p>
            <a:r>
              <a:rPr lang="en-US" dirty="0" smtClean="0"/>
              <a:t>1-D parametric error surface allows coding efficiency drop due to reduced refinement positions to be kept minimal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the proposed search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1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0919"/>
            <a:ext cx="8229600" cy="5387545"/>
          </a:xfrm>
        </p:spPr>
        <p:txBody>
          <a:bodyPr/>
          <a:lstStyle/>
          <a:p>
            <a:r>
              <a:rPr lang="en-US" dirty="0" smtClean="0"/>
              <a:t>Primary requirement for DMVR from last meeting</a:t>
            </a:r>
          </a:p>
          <a:p>
            <a:pPr lvl="1"/>
            <a:r>
              <a:rPr lang="en-US" dirty="0" smtClean="0"/>
              <a:t>Restrict internal memory requirements for refinement</a:t>
            </a:r>
          </a:p>
          <a:p>
            <a:pPr lvl="2"/>
            <a:r>
              <a:rPr lang="en-US" dirty="0" smtClean="0"/>
              <a:t>Refinement block size limited to 1024 samples</a:t>
            </a:r>
          </a:p>
          <a:p>
            <a:pPr lvl="2"/>
            <a:r>
              <a:rPr lang="en-US" dirty="0" smtClean="0"/>
              <a:t>Calculate internal memory to avoid accessing pre-fetch cache again for MC</a:t>
            </a:r>
          </a:p>
          <a:p>
            <a:r>
              <a:rPr lang="en-US" dirty="0" smtClean="0"/>
              <a:t>Base method was constrained to not have refinement for CUs with luma sample count greater than 1024 in CE9.2.6 from L-meeting (JVET-L0173)</a:t>
            </a:r>
          </a:p>
          <a:p>
            <a:endParaRPr lang="en-US" dirty="0"/>
          </a:p>
          <a:p>
            <a:r>
              <a:rPr lang="en-US" dirty="0" smtClean="0"/>
              <a:t>CE9.2.1 studies the following:</a:t>
            </a:r>
          </a:p>
          <a:p>
            <a:pPr lvl="1"/>
            <a:r>
              <a:rPr lang="en-US" dirty="0" smtClean="0"/>
              <a:t>Impact of the type of interpolation used for refinement</a:t>
            </a:r>
          </a:p>
          <a:p>
            <a:pPr lvl="2"/>
            <a:r>
              <a:rPr lang="en-US" dirty="0" smtClean="0"/>
              <a:t>Nearest rounded integer grid samples (Integer-DMVR)</a:t>
            </a:r>
          </a:p>
          <a:p>
            <a:pPr lvl="2"/>
            <a:r>
              <a:rPr lang="en-US" dirty="0" smtClean="0"/>
              <a:t>Bilinear MC at 1/16</a:t>
            </a:r>
            <a:r>
              <a:rPr lang="en-US" baseline="30000" dirty="0" smtClean="0"/>
              <a:t>th</a:t>
            </a:r>
            <a:r>
              <a:rPr lang="en-US" dirty="0" smtClean="0"/>
              <a:t> of a </a:t>
            </a:r>
            <a:r>
              <a:rPr lang="en-US" dirty="0" err="1" smtClean="0"/>
              <a:t>pel</a:t>
            </a:r>
            <a:r>
              <a:rPr lang="en-US" dirty="0" smtClean="0"/>
              <a:t> accuracy with 10-bit accuracy (</a:t>
            </a:r>
            <a:r>
              <a:rPr lang="en-US" dirty="0" err="1" smtClean="0"/>
              <a:t>BiMC</a:t>
            </a:r>
            <a:r>
              <a:rPr lang="en-US" dirty="0" smtClean="0"/>
              <a:t>-DMVR)</a:t>
            </a:r>
          </a:p>
          <a:p>
            <a:pPr lvl="1"/>
            <a:r>
              <a:rPr lang="en-US" dirty="0" smtClean="0"/>
              <a:t>Impact of cost function</a:t>
            </a:r>
          </a:p>
          <a:p>
            <a:pPr lvl="2"/>
            <a:r>
              <a:rPr lang="en-US" dirty="0" smtClean="0"/>
              <a:t>SAD vs. Block mean removed SAD (B-MR-SAD)</a:t>
            </a:r>
          </a:p>
          <a:p>
            <a:pPr lvl="1"/>
            <a:r>
              <a:rPr lang="en-US" dirty="0" smtClean="0"/>
              <a:t>Impact of using refined MVs for purposes other than current CU’s MC</a:t>
            </a:r>
          </a:p>
          <a:p>
            <a:pPr lvl="2"/>
            <a:r>
              <a:rPr lang="en-US" dirty="0" smtClean="0"/>
              <a:t>CTU-level pipeline</a:t>
            </a:r>
          </a:p>
          <a:p>
            <a:pPr lvl="2"/>
            <a:r>
              <a:rPr lang="en-US" dirty="0" smtClean="0"/>
              <a:t>VPDU-level pipeline</a:t>
            </a:r>
          </a:p>
          <a:p>
            <a:pPr lvl="1"/>
            <a:r>
              <a:rPr lang="en-US" dirty="0" smtClean="0"/>
              <a:t>Impact of force splitting a CU into sub-Pus</a:t>
            </a:r>
          </a:p>
          <a:p>
            <a:pPr lvl="2"/>
            <a:r>
              <a:rPr lang="en-US" dirty="0" smtClean="0"/>
              <a:t>32 width, 32 height vs. 16 width, 16 height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1000100"/>
          </a:xfrm>
        </p:spPr>
        <p:txBody>
          <a:bodyPr/>
          <a:lstStyle/>
          <a:p>
            <a:r>
              <a:rPr lang="en-US" dirty="0" smtClean="0"/>
              <a:t>CE9.2.1 – Study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951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47352"/>
            <a:ext cx="8229600" cy="626075"/>
          </a:xfrm>
        </p:spPr>
        <p:txBody>
          <a:bodyPr/>
          <a:lstStyle/>
          <a:p>
            <a:r>
              <a:rPr lang="en-US" sz="1600" dirty="0" smtClean="0"/>
              <a:t>Simulation results are presented in CE9.2.1g that uses 16x16 sub-PU size with the earlier search pattern replaced by the proposed search pattern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82378"/>
            <a:ext cx="8229600" cy="86497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239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462504"/>
              </p:ext>
            </p:extLst>
          </p:nvPr>
        </p:nvGraphicFramePr>
        <p:xfrm>
          <a:off x="155604" y="2039723"/>
          <a:ext cx="4351004" cy="2375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Worksheet" r:id="rId3" imgW="3779224" imgH="2085793" progId="Excel.Sheet.12">
                  <p:embed/>
                </p:oleObj>
              </mc:Choice>
              <mc:Fallback>
                <p:oleObj name="Worksheet" r:id="rId3" imgW="3779224" imgH="2085793" progId="Excel.Shee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604" y="2039723"/>
                        <a:ext cx="4351004" cy="23757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992130" y="2039722"/>
            <a:ext cx="897324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93672"/>
              </p:ext>
            </p:extLst>
          </p:nvPr>
        </p:nvGraphicFramePr>
        <p:xfrm>
          <a:off x="4649802" y="2039723"/>
          <a:ext cx="4351004" cy="2375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Worksheet" r:id="rId5" imgW="3779224" imgH="2085793" progId="Excel.Sheet.12">
                  <p:embed/>
                </p:oleObj>
              </mc:Choice>
              <mc:Fallback>
                <p:oleObj name="Worksheet" r:id="rId5" imgW="3779224" imgH="2085793" progId="Excel.Shee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9802" y="2039723"/>
                        <a:ext cx="4351004" cy="23757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485804" y="5024338"/>
            <a:ext cx="8229600" cy="12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The proposed 13-position refinement has only a 0.08% BDRATE drop when compared to the 25-position refinement</a:t>
            </a:r>
          </a:p>
          <a:p>
            <a:pPr lvl="1"/>
            <a:r>
              <a:rPr lang="en-US" sz="1450" dirty="0" smtClean="0"/>
              <a:t>Performing evaluation at all 13 positions as compared to only 5+5=10 has only a 0.06% BDRATE drop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356662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97924"/>
            <a:ext cx="8229600" cy="5228242"/>
          </a:xfrm>
        </p:spPr>
        <p:txBody>
          <a:bodyPr/>
          <a:lstStyle/>
          <a:p>
            <a:r>
              <a:rPr lang="en-US" dirty="0" smtClean="0"/>
              <a:t>Bilinear interpolation was proposed in JVET-K0041 and JVET-K0359</a:t>
            </a:r>
          </a:p>
          <a:p>
            <a:pPr lvl="1"/>
            <a:r>
              <a:rPr lang="en-US" dirty="0" smtClean="0"/>
              <a:t>1/16</a:t>
            </a:r>
            <a:r>
              <a:rPr lang="en-US" baseline="30000" dirty="0" smtClean="0"/>
              <a:t>th</a:t>
            </a:r>
            <a:r>
              <a:rPr lang="en-US" dirty="0" smtClean="0"/>
              <a:t> of a </a:t>
            </a:r>
            <a:r>
              <a:rPr lang="en-US" dirty="0" err="1" smtClean="0"/>
              <a:t>pel</a:t>
            </a:r>
            <a:r>
              <a:rPr lang="en-US" dirty="0" smtClean="0"/>
              <a:t> accurate interpolation requires 10-bit x 4-bit multiplications</a:t>
            </a:r>
          </a:p>
          <a:p>
            <a:pPr lvl="1"/>
            <a:endParaRPr lang="en-US" dirty="0"/>
          </a:p>
          <a:p>
            <a:r>
              <a:rPr lang="en-US" dirty="0" smtClean="0"/>
              <a:t>Earlier version was using 14-bit intermediate bit-depth after both the horizontal and vertical interpolations implying that vertical interpolations require 14-bit x 4-bit multiplication</a:t>
            </a:r>
          </a:p>
          <a:p>
            <a:endParaRPr lang="en-US" dirty="0"/>
          </a:p>
          <a:p>
            <a:r>
              <a:rPr lang="en-US" dirty="0" smtClean="0"/>
              <a:t>In CE9.2.1d, the bilinear interpolation was changed to happen with 10-bit intermediate bit depth after both stages of interpolation</a:t>
            </a:r>
          </a:p>
          <a:p>
            <a:pPr lvl="1"/>
            <a:r>
              <a:rPr lang="en-US" dirty="0"/>
              <a:t>40% additional multiplications and </a:t>
            </a:r>
            <a:r>
              <a:rPr lang="en-US" dirty="0" smtClean="0"/>
              <a:t>additions when compared to bi-</a:t>
            </a:r>
            <a:r>
              <a:rPr lang="en-US" dirty="0" err="1" smtClean="0"/>
              <a:t>pred</a:t>
            </a:r>
            <a:r>
              <a:rPr lang="en-US" dirty="0" smtClean="0"/>
              <a:t> 8x8 MC</a:t>
            </a:r>
          </a:p>
          <a:p>
            <a:pPr lvl="1"/>
            <a:endParaRPr lang="en-US" dirty="0"/>
          </a:p>
          <a:p>
            <a:r>
              <a:rPr lang="en-US" dirty="0" smtClean="0"/>
              <a:t>Integer DMVR as proposed in JVET-K0275 uses only nearest integer grid samples to avoid the interpolation complexity, but loses ~0.15% when DMVR is employed without BIO and ~0.12% when DMVR is employed with BIO</a:t>
            </a:r>
          </a:p>
          <a:p>
            <a:endParaRPr lang="en-US" dirty="0"/>
          </a:p>
          <a:p>
            <a:r>
              <a:rPr lang="en-US" dirty="0" smtClean="0"/>
              <a:t>A simpler interpolation for refinement that eliminates any need for multiplications while retaining most of the compression gains of bilinear MC at 1/16</a:t>
            </a:r>
            <a:r>
              <a:rPr lang="en-US" baseline="30000" dirty="0" smtClean="0"/>
              <a:t>th</a:t>
            </a:r>
            <a:r>
              <a:rPr lang="en-US" dirty="0" smtClean="0"/>
              <a:t> of a </a:t>
            </a:r>
            <a:r>
              <a:rPr lang="en-US" dirty="0" err="1" smtClean="0"/>
              <a:t>pel</a:t>
            </a:r>
            <a:r>
              <a:rPr lang="en-US" dirty="0" smtClean="0"/>
              <a:t> precision is desired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Interpolation for refinement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789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632"/>
            <a:ext cx="8229600" cy="5030533"/>
          </a:xfrm>
        </p:spPr>
        <p:txBody>
          <a:bodyPr/>
          <a:lstStyle/>
          <a:p>
            <a:r>
              <a:rPr lang="en-US" dirty="0" smtClean="0"/>
              <a:t>Quarter </a:t>
            </a:r>
            <a:r>
              <a:rPr lang="en-US" dirty="0" err="1" smtClean="0"/>
              <a:t>pel</a:t>
            </a:r>
            <a:r>
              <a:rPr lang="en-US" dirty="0" smtClean="0"/>
              <a:t> accuracy is used when 1-D interpolation only is required</a:t>
            </a:r>
          </a:p>
          <a:p>
            <a:pPr lvl="1"/>
            <a:r>
              <a:rPr lang="en-US" dirty="0" smtClean="0"/>
              <a:t>(3*a + b + 1)&gt;&gt;1 can be computed as ((a&lt;&lt;1) + a + b + 1)&gt;&gt;1</a:t>
            </a:r>
          </a:p>
          <a:p>
            <a:r>
              <a:rPr lang="en-US" dirty="0" smtClean="0"/>
              <a:t>Half-</a:t>
            </a:r>
            <a:r>
              <a:rPr lang="en-US" dirty="0" err="1" smtClean="0"/>
              <a:t>pel</a:t>
            </a:r>
            <a:r>
              <a:rPr lang="en-US" dirty="0" smtClean="0"/>
              <a:t> accuracy in both H and V is used when 2-D interpolation is required</a:t>
            </a:r>
          </a:p>
          <a:p>
            <a:pPr lvl="1"/>
            <a:r>
              <a:rPr lang="en-US" dirty="0" smtClean="0"/>
              <a:t>&gt; 4/16 AND &lt;12/16 in both H and V sub-pixel positions</a:t>
            </a:r>
          </a:p>
          <a:p>
            <a:pPr lvl="1"/>
            <a:r>
              <a:rPr lang="en-US" dirty="0" smtClean="0"/>
              <a:t>Interpolation is computed as (a + b + c + d + 2)&gt;&gt;2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 multiplications are thus eliminated and even the additions are slightly reduced as rounding after horizontal interpolation is eliminated.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/>
              <a:t>M</a:t>
            </a:r>
            <a:r>
              <a:rPr lang="en-US" dirty="0" smtClean="0"/>
              <a:t>ultiplication-free </a:t>
            </a:r>
            <a:r>
              <a:rPr lang="en-US" dirty="0"/>
              <a:t>I</a:t>
            </a:r>
            <a:r>
              <a:rPr lang="en-US" dirty="0" smtClean="0"/>
              <a:t>nterpolation</a:t>
            </a:r>
            <a:endParaRPr lang="en-US" dirty="0"/>
          </a:p>
        </p:txBody>
      </p:sp>
      <p:grpSp>
        <p:nvGrpSpPr>
          <p:cNvPr id="182" name="Group 181"/>
          <p:cNvGrpSpPr/>
          <p:nvPr/>
        </p:nvGrpSpPr>
        <p:grpSpPr>
          <a:xfrm>
            <a:off x="1397220" y="2832943"/>
            <a:ext cx="3028722" cy="2811606"/>
            <a:chOff x="1041730" y="2667155"/>
            <a:chExt cx="3028722" cy="2811606"/>
          </a:xfrm>
        </p:grpSpPr>
        <p:sp>
          <p:nvSpPr>
            <p:cNvPr id="133" name="Oval 132"/>
            <p:cNvSpPr/>
            <p:nvPr/>
          </p:nvSpPr>
          <p:spPr>
            <a:xfrm>
              <a:off x="1409089" y="3516229"/>
              <a:ext cx="63319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2086125" y="3516229"/>
              <a:ext cx="63320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1407566" y="4134060"/>
              <a:ext cx="63319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2084601" y="4134060"/>
              <a:ext cx="63320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1407566" y="4751891"/>
              <a:ext cx="63319" cy="686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2084601" y="4751891"/>
              <a:ext cx="63320" cy="686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Oval 138"/>
            <p:cNvSpPr>
              <a:spLocks/>
            </p:cNvSpPr>
            <p:nvPr/>
          </p:nvSpPr>
          <p:spPr>
            <a:xfrm>
              <a:off x="1760827" y="3533392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Oval 139"/>
            <p:cNvSpPr>
              <a:spLocks/>
            </p:cNvSpPr>
            <p:nvPr/>
          </p:nvSpPr>
          <p:spPr>
            <a:xfrm>
              <a:off x="1760827" y="3842308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Oval 140"/>
            <p:cNvSpPr>
              <a:spLocks/>
            </p:cNvSpPr>
            <p:nvPr/>
          </p:nvSpPr>
          <p:spPr>
            <a:xfrm>
              <a:off x="1759304" y="4151223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Oval 141"/>
            <p:cNvSpPr>
              <a:spLocks/>
            </p:cNvSpPr>
            <p:nvPr/>
          </p:nvSpPr>
          <p:spPr>
            <a:xfrm>
              <a:off x="1760827" y="4460139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Oval 142"/>
            <p:cNvSpPr>
              <a:spLocks/>
            </p:cNvSpPr>
            <p:nvPr/>
          </p:nvSpPr>
          <p:spPr>
            <a:xfrm>
              <a:off x="1759304" y="4769053"/>
              <a:ext cx="31660" cy="343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Oval 143"/>
            <p:cNvSpPr>
              <a:spLocks/>
            </p:cNvSpPr>
            <p:nvPr/>
          </p:nvSpPr>
          <p:spPr>
            <a:xfrm>
              <a:off x="2100432" y="4460137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Oval 144"/>
            <p:cNvSpPr>
              <a:spLocks/>
            </p:cNvSpPr>
            <p:nvPr/>
          </p:nvSpPr>
          <p:spPr>
            <a:xfrm>
              <a:off x="1413088" y="4461212"/>
              <a:ext cx="31661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Oval 145"/>
            <p:cNvSpPr>
              <a:spLocks/>
            </p:cNvSpPr>
            <p:nvPr/>
          </p:nvSpPr>
          <p:spPr>
            <a:xfrm>
              <a:off x="2116261" y="3840155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Oval 146"/>
            <p:cNvSpPr>
              <a:spLocks/>
            </p:cNvSpPr>
            <p:nvPr/>
          </p:nvSpPr>
          <p:spPr>
            <a:xfrm>
              <a:off x="1428918" y="3841231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148" name="Straight Arrow Connector 147"/>
            <p:cNvCxnSpPr/>
            <p:nvPr/>
          </p:nvCxnSpPr>
          <p:spPr>
            <a:xfrm flipV="1">
              <a:off x="1373678" y="4520828"/>
              <a:ext cx="343154" cy="648883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Rectangle 148"/>
            <p:cNvSpPr/>
            <p:nvPr/>
          </p:nvSpPr>
          <p:spPr>
            <a:xfrm>
              <a:off x="1131988" y="5128374"/>
              <a:ext cx="801050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motion 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vector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2888412" y="3147507"/>
              <a:ext cx="1126460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Integer sample coordinate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179619" y="3390675"/>
              <a:ext cx="822854" cy="129852"/>
            </a:xfrm>
            <a:custGeom>
              <a:avLst/>
              <a:gdLst>
                <a:gd name="connsiteX0" fmla="*/ 0 w 1009650"/>
                <a:gd name="connsiteY0" fmla="*/ 146963 h 146963"/>
                <a:gd name="connsiteX1" fmla="*/ 641350 w 1009650"/>
                <a:gd name="connsiteY1" fmla="*/ 913 h 146963"/>
                <a:gd name="connsiteX2" fmla="*/ 1009650 w 1009650"/>
                <a:gd name="connsiteY2" fmla="*/ 96163 h 146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50" h="146963">
                  <a:moveTo>
                    <a:pt x="0" y="146963"/>
                  </a:moveTo>
                  <a:cubicBezTo>
                    <a:pt x="236537" y="78171"/>
                    <a:pt x="473075" y="9380"/>
                    <a:pt x="641350" y="913"/>
                  </a:cubicBezTo>
                  <a:cubicBezTo>
                    <a:pt x="809625" y="-7554"/>
                    <a:pt x="909637" y="44304"/>
                    <a:pt x="1009650" y="96163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2944546" y="3504436"/>
              <a:ext cx="1125906" cy="218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Half sample coordinate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170857" y="3719454"/>
              <a:ext cx="822853" cy="129852"/>
            </a:xfrm>
            <a:custGeom>
              <a:avLst/>
              <a:gdLst>
                <a:gd name="connsiteX0" fmla="*/ 0 w 1009650"/>
                <a:gd name="connsiteY0" fmla="*/ 146963 h 146963"/>
                <a:gd name="connsiteX1" fmla="*/ 641350 w 1009650"/>
                <a:gd name="connsiteY1" fmla="*/ 913 h 146963"/>
                <a:gd name="connsiteX2" fmla="*/ 1009650 w 1009650"/>
                <a:gd name="connsiteY2" fmla="*/ 96163 h 146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50" h="146963">
                  <a:moveTo>
                    <a:pt x="0" y="146963"/>
                  </a:moveTo>
                  <a:cubicBezTo>
                    <a:pt x="236537" y="78171"/>
                    <a:pt x="473075" y="9380"/>
                    <a:pt x="641350" y="913"/>
                  </a:cubicBezTo>
                  <a:cubicBezTo>
                    <a:pt x="809625" y="-7554"/>
                    <a:pt x="909637" y="44304"/>
                    <a:pt x="1009650" y="96163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154" name="Curved Connector 153"/>
            <p:cNvCxnSpPr/>
            <p:nvPr/>
          </p:nvCxnSpPr>
          <p:spPr>
            <a:xfrm>
              <a:off x="1822330" y="4488884"/>
              <a:ext cx="745226" cy="807934"/>
            </a:xfrm>
            <a:prstGeom prst="curvedConnector3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5" name="Rectangle 154"/>
            <p:cNvSpPr/>
            <p:nvPr/>
          </p:nvSpPr>
          <p:spPr>
            <a:xfrm>
              <a:off x="2541610" y="5074548"/>
              <a:ext cx="1125906" cy="218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Rounded motion vector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6" name="Isosceles Triangle 155"/>
            <p:cNvSpPr/>
            <p:nvPr/>
          </p:nvSpPr>
          <p:spPr>
            <a:xfrm>
              <a:off x="1597154" y="3524216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Isosceles Triangle 156"/>
            <p:cNvSpPr/>
            <p:nvPr/>
          </p:nvSpPr>
          <p:spPr>
            <a:xfrm>
              <a:off x="1426117" y="3972634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>
              <a:off x="1919914" y="3533389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>
              <a:off x="1413088" y="430263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>
              <a:off x="1408296" y="461405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>
              <a:off x="1420596" y="3686234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27328" y="2947794"/>
              <a:ext cx="762397" cy="573373"/>
            </a:xfrm>
            <a:custGeom>
              <a:avLst/>
              <a:gdLst>
                <a:gd name="connsiteX0" fmla="*/ 0 w 935469"/>
                <a:gd name="connsiteY0" fmla="*/ 648929 h 648929"/>
                <a:gd name="connsiteX1" fmla="*/ 33711 w 935469"/>
                <a:gd name="connsiteY1" fmla="*/ 568867 h 648929"/>
                <a:gd name="connsiteX2" fmla="*/ 63208 w 935469"/>
                <a:gd name="connsiteY2" fmla="*/ 530942 h 648929"/>
                <a:gd name="connsiteX3" fmla="*/ 92704 w 935469"/>
                <a:gd name="connsiteY3" fmla="*/ 484590 h 648929"/>
                <a:gd name="connsiteX4" fmla="*/ 134843 w 935469"/>
                <a:gd name="connsiteY4" fmla="*/ 434024 h 648929"/>
                <a:gd name="connsiteX5" fmla="*/ 160126 w 935469"/>
                <a:gd name="connsiteY5" fmla="*/ 412955 h 648929"/>
                <a:gd name="connsiteX6" fmla="*/ 240188 w 935469"/>
                <a:gd name="connsiteY6" fmla="*/ 353962 h 648929"/>
                <a:gd name="connsiteX7" fmla="*/ 404527 w 935469"/>
                <a:gd name="connsiteY7" fmla="*/ 282326 h 648929"/>
                <a:gd name="connsiteX8" fmla="*/ 488804 w 935469"/>
                <a:gd name="connsiteY8" fmla="*/ 244402 h 648929"/>
                <a:gd name="connsiteX9" fmla="*/ 543584 w 935469"/>
                <a:gd name="connsiteY9" fmla="*/ 223333 h 648929"/>
                <a:gd name="connsiteX10" fmla="*/ 640502 w 935469"/>
                <a:gd name="connsiteY10" fmla="*/ 172767 h 648929"/>
                <a:gd name="connsiteX11" fmla="*/ 834338 w 935469"/>
                <a:gd name="connsiteY11" fmla="*/ 67421 h 648929"/>
                <a:gd name="connsiteX12" fmla="*/ 914400 w 935469"/>
                <a:gd name="connsiteY12" fmla="*/ 12642 h 648929"/>
                <a:gd name="connsiteX13" fmla="*/ 935469 w 935469"/>
                <a:gd name="connsiteY13" fmla="*/ 0 h 64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5469" h="648929">
                  <a:moveTo>
                    <a:pt x="0" y="648929"/>
                  </a:moveTo>
                  <a:cubicBezTo>
                    <a:pt x="9194" y="623647"/>
                    <a:pt x="18639" y="592160"/>
                    <a:pt x="33711" y="568867"/>
                  </a:cubicBezTo>
                  <a:cubicBezTo>
                    <a:pt x="42411" y="555421"/>
                    <a:pt x="53899" y="543974"/>
                    <a:pt x="63208" y="530942"/>
                  </a:cubicBezTo>
                  <a:cubicBezTo>
                    <a:pt x="90270" y="493054"/>
                    <a:pt x="59915" y="526746"/>
                    <a:pt x="92704" y="484590"/>
                  </a:cubicBezTo>
                  <a:cubicBezTo>
                    <a:pt x="106174" y="467271"/>
                    <a:pt x="119805" y="450001"/>
                    <a:pt x="134843" y="434024"/>
                  </a:cubicBezTo>
                  <a:cubicBezTo>
                    <a:pt x="142362" y="426035"/>
                    <a:pt x="151392" y="419593"/>
                    <a:pt x="160126" y="412955"/>
                  </a:cubicBezTo>
                  <a:cubicBezTo>
                    <a:pt x="186519" y="392897"/>
                    <a:pt x="211296" y="370214"/>
                    <a:pt x="240188" y="353962"/>
                  </a:cubicBezTo>
                  <a:cubicBezTo>
                    <a:pt x="319537" y="309328"/>
                    <a:pt x="340143" y="310226"/>
                    <a:pt x="404527" y="282326"/>
                  </a:cubicBezTo>
                  <a:cubicBezTo>
                    <a:pt x="432793" y="270077"/>
                    <a:pt x="460445" y="256433"/>
                    <a:pt x="488804" y="244402"/>
                  </a:cubicBezTo>
                  <a:cubicBezTo>
                    <a:pt x="506814" y="236761"/>
                    <a:pt x="525893" y="231687"/>
                    <a:pt x="543584" y="223333"/>
                  </a:cubicBezTo>
                  <a:cubicBezTo>
                    <a:pt x="576534" y="207773"/>
                    <a:pt x="607910" y="189063"/>
                    <a:pt x="640502" y="172767"/>
                  </a:cubicBezTo>
                  <a:cubicBezTo>
                    <a:pt x="761087" y="112475"/>
                    <a:pt x="596432" y="212808"/>
                    <a:pt x="834338" y="67421"/>
                  </a:cubicBezTo>
                  <a:cubicBezTo>
                    <a:pt x="861930" y="50559"/>
                    <a:pt x="887683" y="30858"/>
                    <a:pt x="914400" y="12642"/>
                  </a:cubicBezTo>
                  <a:cubicBezTo>
                    <a:pt x="928384" y="3108"/>
                    <a:pt x="923301" y="6085"/>
                    <a:pt x="935469" y="0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363449" y="2785457"/>
              <a:ext cx="1213494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Horizontal Quarter-pel sample coordinate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1041730" y="2667155"/>
              <a:ext cx="1213494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Vertical Quarter-</a:t>
              </a:r>
              <a:r>
                <a:rPr lang="en-US" sz="9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pel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sample coordinate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224266" y="2971297"/>
              <a:ext cx="177756" cy="752388"/>
            </a:xfrm>
            <a:custGeom>
              <a:avLst/>
              <a:gdLst>
                <a:gd name="connsiteX0" fmla="*/ 218108 w 218108"/>
                <a:gd name="connsiteY0" fmla="*/ 851535 h 851535"/>
                <a:gd name="connsiteX1" fmla="*/ 166673 w 218108"/>
                <a:gd name="connsiteY1" fmla="*/ 800100 h 851535"/>
                <a:gd name="connsiteX2" fmla="*/ 149528 w 218108"/>
                <a:gd name="connsiteY2" fmla="*/ 788670 h 851535"/>
                <a:gd name="connsiteX3" fmla="*/ 109523 w 218108"/>
                <a:gd name="connsiteY3" fmla="*/ 737235 h 851535"/>
                <a:gd name="connsiteX4" fmla="*/ 86663 w 218108"/>
                <a:gd name="connsiteY4" fmla="*/ 708660 h 851535"/>
                <a:gd name="connsiteX5" fmla="*/ 80948 w 218108"/>
                <a:gd name="connsiteY5" fmla="*/ 691515 h 851535"/>
                <a:gd name="connsiteX6" fmla="*/ 69518 w 218108"/>
                <a:gd name="connsiteY6" fmla="*/ 674370 h 851535"/>
                <a:gd name="connsiteX7" fmla="*/ 52373 w 218108"/>
                <a:gd name="connsiteY7" fmla="*/ 640080 h 851535"/>
                <a:gd name="connsiteX8" fmla="*/ 29513 w 218108"/>
                <a:gd name="connsiteY8" fmla="*/ 577215 h 851535"/>
                <a:gd name="connsiteX9" fmla="*/ 18083 w 218108"/>
                <a:gd name="connsiteY9" fmla="*/ 525780 h 851535"/>
                <a:gd name="connsiteX10" fmla="*/ 12368 w 218108"/>
                <a:gd name="connsiteY10" fmla="*/ 508635 h 851535"/>
                <a:gd name="connsiteX11" fmla="*/ 6653 w 218108"/>
                <a:gd name="connsiteY11" fmla="*/ 474345 h 851535"/>
                <a:gd name="connsiteX12" fmla="*/ 6653 w 218108"/>
                <a:gd name="connsiteY12" fmla="*/ 154305 h 851535"/>
                <a:gd name="connsiteX13" fmla="*/ 29513 w 218108"/>
                <a:gd name="connsiteY13" fmla="*/ 91440 h 851535"/>
                <a:gd name="connsiteX14" fmla="*/ 40943 w 218108"/>
                <a:gd name="connsiteY14" fmla="*/ 45720 h 851535"/>
                <a:gd name="connsiteX15" fmla="*/ 46658 w 218108"/>
                <a:gd name="connsiteY15" fmla="*/ 22860 h 851535"/>
                <a:gd name="connsiteX16" fmla="*/ 46658 w 218108"/>
                <a:gd name="connsiteY16" fmla="*/ 0 h 85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108" h="851535">
                  <a:moveTo>
                    <a:pt x="218108" y="851535"/>
                  </a:moveTo>
                  <a:cubicBezTo>
                    <a:pt x="193895" y="811180"/>
                    <a:pt x="210205" y="829122"/>
                    <a:pt x="166673" y="800100"/>
                  </a:cubicBezTo>
                  <a:lnTo>
                    <a:pt x="149528" y="788670"/>
                  </a:lnTo>
                  <a:cubicBezTo>
                    <a:pt x="122185" y="747655"/>
                    <a:pt x="136382" y="764094"/>
                    <a:pt x="109523" y="737235"/>
                  </a:cubicBezTo>
                  <a:cubicBezTo>
                    <a:pt x="95158" y="694141"/>
                    <a:pt x="116206" y="745589"/>
                    <a:pt x="86663" y="708660"/>
                  </a:cubicBezTo>
                  <a:cubicBezTo>
                    <a:pt x="82900" y="703956"/>
                    <a:pt x="83642" y="696903"/>
                    <a:pt x="80948" y="691515"/>
                  </a:cubicBezTo>
                  <a:cubicBezTo>
                    <a:pt x="77876" y="685372"/>
                    <a:pt x="72590" y="680513"/>
                    <a:pt x="69518" y="674370"/>
                  </a:cubicBezTo>
                  <a:cubicBezTo>
                    <a:pt x="45857" y="627048"/>
                    <a:pt x="85130" y="689215"/>
                    <a:pt x="52373" y="640080"/>
                  </a:cubicBezTo>
                  <a:cubicBezTo>
                    <a:pt x="39277" y="587697"/>
                    <a:pt x="49657" y="607431"/>
                    <a:pt x="29513" y="577215"/>
                  </a:cubicBezTo>
                  <a:cubicBezTo>
                    <a:pt x="25585" y="557573"/>
                    <a:pt x="23464" y="544612"/>
                    <a:pt x="18083" y="525780"/>
                  </a:cubicBezTo>
                  <a:cubicBezTo>
                    <a:pt x="16428" y="519988"/>
                    <a:pt x="13675" y="514516"/>
                    <a:pt x="12368" y="508635"/>
                  </a:cubicBezTo>
                  <a:cubicBezTo>
                    <a:pt x="9854" y="497323"/>
                    <a:pt x="8558" y="485775"/>
                    <a:pt x="6653" y="474345"/>
                  </a:cubicBezTo>
                  <a:cubicBezTo>
                    <a:pt x="300" y="340924"/>
                    <a:pt x="-4427" y="305727"/>
                    <a:pt x="6653" y="154305"/>
                  </a:cubicBezTo>
                  <a:cubicBezTo>
                    <a:pt x="7646" y="140738"/>
                    <a:pt x="25258" y="105270"/>
                    <a:pt x="29513" y="91440"/>
                  </a:cubicBezTo>
                  <a:cubicBezTo>
                    <a:pt x="34133" y="76426"/>
                    <a:pt x="37133" y="60960"/>
                    <a:pt x="40943" y="45720"/>
                  </a:cubicBezTo>
                  <a:cubicBezTo>
                    <a:pt x="42848" y="38100"/>
                    <a:pt x="46658" y="30715"/>
                    <a:pt x="46658" y="22860"/>
                  </a:cubicBezTo>
                  <a:lnTo>
                    <a:pt x="46658" y="0"/>
                  </a:ln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Isosceles Triangle 165"/>
            <p:cNvSpPr/>
            <p:nvPr/>
          </p:nvSpPr>
          <p:spPr>
            <a:xfrm>
              <a:off x="2101719" y="3686232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Isosceles Triangle 166"/>
            <p:cNvSpPr/>
            <p:nvPr/>
          </p:nvSpPr>
          <p:spPr>
            <a:xfrm>
              <a:off x="2101719" y="3969406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Isosceles Triangle 167"/>
            <p:cNvSpPr/>
            <p:nvPr/>
          </p:nvSpPr>
          <p:spPr>
            <a:xfrm>
              <a:off x="2101719" y="4292467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Isosceles Triangle 168"/>
            <p:cNvSpPr/>
            <p:nvPr/>
          </p:nvSpPr>
          <p:spPr>
            <a:xfrm>
              <a:off x="2094830" y="4595802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Isosceles Triangle 169"/>
            <p:cNvSpPr/>
            <p:nvPr/>
          </p:nvSpPr>
          <p:spPr>
            <a:xfrm>
              <a:off x="1591390" y="474638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Isosceles Triangle 170"/>
            <p:cNvSpPr/>
            <p:nvPr/>
          </p:nvSpPr>
          <p:spPr>
            <a:xfrm>
              <a:off x="1916117" y="4747823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Oval 173"/>
            <p:cNvSpPr>
              <a:spLocks/>
            </p:cNvSpPr>
            <p:nvPr/>
          </p:nvSpPr>
          <p:spPr>
            <a:xfrm>
              <a:off x="1763772" y="3845776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Oval 174"/>
            <p:cNvSpPr>
              <a:spLocks/>
            </p:cNvSpPr>
            <p:nvPr/>
          </p:nvSpPr>
          <p:spPr>
            <a:xfrm>
              <a:off x="1754748" y="4164978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Oval 175"/>
            <p:cNvSpPr>
              <a:spLocks/>
            </p:cNvSpPr>
            <p:nvPr/>
          </p:nvSpPr>
          <p:spPr>
            <a:xfrm>
              <a:off x="1758733" y="4463176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Oval 178"/>
            <p:cNvSpPr>
              <a:spLocks/>
            </p:cNvSpPr>
            <p:nvPr/>
          </p:nvSpPr>
          <p:spPr>
            <a:xfrm>
              <a:off x="1761678" y="4466644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Isosceles Triangle 179"/>
            <p:cNvSpPr/>
            <p:nvPr/>
          </p:nvSpPr>
          <p:spPr>
            <a:xfrm>
              <a:off x="1586696" y="4152078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Isosceles Triangle 180"/>
            <p:cNvSpPr/>
            <p:nvPr/>
          </p:nvSpPr>
          <p:spPr>
            <a:xfrm>
              <a:off x="1931362" y="4147704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774161" y="2794542"/>
            <a:ext cx="3452810" cy="2847609"/>
            <a:chOff x="3783578" y="2120345"/>
            <a:chExt cx="3452810" cy="2847609"/>
          </a:xfrm>
        </p:grpSpPr>
        <p:sp>
          <p:nvSpPr>
            <p:cNvPr id="185" name="Oval 184"/>
            <p:cNvSpPr/>
            <p:nvPr/>
          </p:nvSpPr>
          <p:spPr>
            <a:xfrm>
              <a:off x="4563825" y="2969419"/>
              <a:ext cx="63319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5240861" y="2969419"/>
              <a:ext cx="63320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4562302" y="3587250"/>
              <a:ext cx="63319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5239337" y="3587250"/>
              <a:ext cx="63320" cy="6864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4562302" y="4205081"/>
              <a:ext cx="63319" cy="686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5239337" y="4205081"/>
              <a:ext cx="63320" cy="686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Oval 190"/>
            <p:cNvSpPr>
              <a:spLocks/>
            </p:cNvSpPr>
            <p:nvPr/>
          </p:nvSpPr>
          <p:spPr>
            <a:xfrm>
              <a:off x="4915563" y="2986582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Oval 191"/>
            <p:cNvSpPr>
              <a:spLocks/>
            </p:cNvSpPr>
            <p:nvPr/>
          </p:nvSpPr>
          <p:spPr>
            <a:xfrm>
              <a:off x="4915563" y="3295498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Oval 192"/>
            <p:cNvSpPr>
              <a:spLocks/>
            </p:cNvSpPr>
            <p:nvPr/>
          </p:nvSpPr>
          <p:spPr>
            <a:xfrm>
              <a:off x="4914040" y="3604413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Oval 193"/>
            <p:cNvSpPr>
              <a:spLocks/>
            </p:cNvSpPr>
            <p:nvPr/>
          </p:nvSpPr>
          <p:spPr>
            <a:xfrm>
              <a:off x="4915563" y="3913329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Oval 194"/>
            <p:cNvSpPr>
              <a:spLocks/>
            </p:cNvSpPr>
            <p:nvPr/>
          </p:nvSpPr>
          <p:spPr>
            <a:xfrm>
              <a:off x="4914040" y="4222243"/>
              <a:ext cx="31660" cy="343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Oval 195"/>
            <p:cNvSpPr>
              <a:spLocks/>
            </p:cNvSpPr>
            <p:nvPr/>
          </p:nvSpPr>
          <p:spPr>
            <a:xfrm>
              <a:off x="5255168" y="3913327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Oval 196"/>
            <p:cNvSpPr>
              <a:spLocks/>
            </p:cNvSpPr>
            <p:nvPr/>
          </p:nvSpPr>
          <p:spPr>
            <a:xfrm>
              <a:off x="4567824" y="3914402"/>
              <a:ext cx="31661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Oval 197"/>
            <p:cNvSpPr>
              <a:spLocks/>
            </p:cNvSpPr>
            <p:nvPr/>
          </p:nvSpPr>
          <p:spPr>
            <a:xfrm>
              <a:off x="5270997" y="3293345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Oval 198"/>
            <p:cNvSpPr>
              <a:spLocks/>
            </p:cNvSpPr>
            <p:nvPr/>
          </p:nvSpPr>
          <p:spPr>
            <a:xfrm>
              <a:off x="4583654" y="3294421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200" name="Straight Arrow Connector 199"/>
            <p:cNvCxnSpPr/>
            <p:nvPr/>
          </p:nvCxnSpPr>
          <p:spPr>
            <a:xfrm flipV="1">
              <a:off x="4202848" y="3820609"/>
              <a:ext cx="343154" cy="648883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Rectangle 200"/>
            <p:cNvSpPr/>
            <p:nvPr/>
          </p:nvSpPr>
          <p:spPr>
            <a:xfrm>
              <a:off x="5249566" y="4737369"/>
              <a:ext cx="1047697" cy="23058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motion </a:t>
              </a: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vector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6109928" y="2731487"/>
              <a:ext cx="1126460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Integer sample coordinate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334355" y="2843865"/>
              <a:ext cx="822854" cy="129852"/>
            </a:xfrm>
            <a:custGeom>
              <a:avLst/>
              <a:gdLst>
                <a:gd name="connsiteX0" fmla="*/ 0 w 1009650"/>
                <a:gd name="connsiteY0" fmla="*/ 146963 h 146963"/>
                <a:gd name="connsiteX1" fmla="*/ 641350 w 1009650"/>
                <a:gd name="connsiteY1" fmla="*/ 913 h 146963"/>
                <a:gd name="connsiteX2" fmla="*/ 1009650 w 1009650"/>
                <a:gd name="connsiteY2" fmla="*/ 96163 h 146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50" h="146963">
                  <a:moveTo>
                    <a:pt x="0" y="146963"/>
                  </a:moveTo>
                  <a:cubicBezTo>
                    <a:pt x="236537" y="78171"/>
                    <a:pt x="473075" y="9380"/>
                    <a:pt x="641350" y="913"/>
                  </a:cubicBezTo>
                  <a:cubicBezTo>
                    <a:pt x="809625" y="-7554"/>
                    <a:pt x="909637" y="44304"/>
                    <a:pt x="1009650" y="96163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6099462" y="3046616"/>
              <a:ext cx="1125906" cy="218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Half sample coordinate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325593" y="3172644"/>
              <a:ext cx="822853" cy="129852"/>
            </a:xfrm>
            <a:custGeom>
              <a:avLst/>
              <a:gdLst>
                <a:gd name="connsiteX0" fmla="*/ 0 w 1009650"/>
                <a:gd name="connsiteY0" fmla="*/ 146963 h 146963"/>
                <a:gd name="connsiteX1" fmla="*/ 641350 w 1009650"/>
                <a:gd name="connsiteY1" fmla="*/ 913 h 146963"/>
                <a:gd name="connsiteX2" fmla="*/ 1009650 w 1009650"/>
                <a:gd name="connsiteY2" fmla="*/ 96163 h 146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50" h="146963">
                  <a:moveTo>
                    <a:pt x="0" y="146963"/>
                  </a:moveTo>
                  <a:cubicBezTo>
                    <a:pt x="236537" y="78171"/>
                    <a:pt x="473075" y="9380"/>
                    <a:pt x="641350" y="913"/>
                  </a:cubicBezTo>
                  <a:cubicBezTo>
                    <a:pt x="809625" y="-7554"/>
                    <a:pt x="909637" y="44304"/>
                    <a:pt x="1009650" y="96163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206" name="Curved Connector 205"/>
            <p:cNvCxnSpPr/>
            <p:nvPr/>
          </p:nvCxnSpPr>
          <p:spPr>
            <a:xfrm>
              <a:off x="4655098" y="3940563"/>
              <a:ext cx="745226" cy="807934"/>
            </a:xfrm>
            <a:prstGeom prst="curvedConnector3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7" name="Rectangle 206"/>
            <p:cNvSpPr/>
            <p:nvPr/>
          </p:nvSpPr>
          <p:spPr>
            <a:xfrm>
              <a:off x="3783578" y="4470586"/>
              <a:ext cx="1125906" cy="218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Rounded motion vector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8" name="Isosceles Triangle 207"/>
            <p:cNvSpPr/>
            <p:nvPr/>
          </p:nvSpPr>
          <p:spPr>
            <a:xfrm>
              <a:off x="4751890" y="2977406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Isosceles Triangle 208"/>
            <p:cNvSpPr/>
            <p:nvPr/>
          </p:nvSpPr>
          <p:spPr>
            <a:xfrm>
              <a:off x="4580853" y="3425824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Isosceles Triangle 209"/>
            <p:cNvSpPr/>
            <p:nvPr/>
          </p:nvSpPr>
          <p:spPr>
            <a:xfrm>
              <a:off x="5074650" y="2986579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Isosceles Triangle 210"/>
            <p:cNvSpPr/>
            <p:nvPr/>
          </p:nvSpPr>
          <p:spPr>
            <a:xfrm>
              <a:off x="4567824" y="375582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Isosceles Triangle 211"/>
            <p:cNvSpPr/>
            <p:nvPr/>
          </p:nvSpPr>
          <p:spPr>
            <a:xfrm>
              <a:off x="4563032" y="406724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Isosceles Triangle 212"/>
            <p:cNvSpPr/>
            <p:nvPr/>
          </p:nvSpPr>
          <p:spPr>
            <a:xfrm>
              <a:off x="4575332" y="3139424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782064" y="2400984"/>
              <a:ext cx="762397" cy="573373"/>
            </a:xfrm>
            <a:custGeom>
              <a:avLst/>
              <a:gdLst>
                <a:gd name="connsiteX0" fmla="*/ 0 w 935469"/>
                <a:gd name="connsiteY0" fmla="*/ 648929 h 648929"/>
                <a:gd name="connsiteX1" fmla="*/ 33711 w 935469"/>
                <a:gd name="connsiteY1" fmla="*/ 568867 h 648929"/>
                <a:gd name="connsiteX2" fmla="*/ 63208 w 935469"/>
                <a:gd name="connsiteY2" fmla="*/ 530942 h 648929"/>
                <a:gd name="connsiteX3" fmla="*/ 92704 w 935469"/>
                <a:gd name="connsiteY3" fmla="*/ 484590 h 648929"/>
                <a:gd name="connsiteX4" fmla="*/ 134843 w 935469"/>
                <a:gd name="connsiteY4" fmla="*/ 434024 h 648929"/>
                <a:gd name="connsiteX5" fmla="*/ 160126 w 935469"/>
                <a:gd name="connsiteY5" fmla="*/ 412955 h 648929"/>
                <a:gd name="connsiteX6" fmla="*/ 240188 w 935469"/>
                <a:gd name="connsiteY6" fmla="*/ 353962 h 648929"/>
                <a:gd name="connsiteX7" fmla="*/ 404527 w 935469"/>
                <a:gd name="connsiteY7" fmla="*/ 282326 h 648929"/>
                <a:gd name="connsiteX8" fmla="*/ 488804 w 935469"/>
                <a:gd name="connsiteY8" fmla="*/ 244402 h 648929"/>
                <a:gd name="connsiteX9" fmla="*/ 543584 w 935469"/>
                <a:gd name="connsiteY9" fmla="*/ 223333 h 648929"/>
                <a:gd name="connsiteX10" fmla="*/ 640502 w 935469"/>
                <a:gd name="connsiteY10" fmla="*/ 172767 h 648929"/>
                <a:gd name="connsiteX11" fmla="*/ 834338 w 935469"/>
                <a:gd name="connsiteY11" fmla="*/ 67421 h 648929"/>
                <a:gd name="connsiteX12" fmla="*/ 914400 w 935469"/>
                <a:gd name="connsiteY12" fmla="*/ 12642 h 648929"/>
                <a:gd name="connsiteX13" fmla="*/ 935469 w 935469"/>
                <a:gd name="connsiteY13" fmla="*/ 0 h 64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5469" h="648929">
                  <a:moveTo>
                    <a:pt x="0" y="648929"/>
                  </a:moveTo>
                  <a:cubicBezTo>
                    <a:pt x="9194" y="623647"/>
                    <a:pt x="18639" y="592160"/>
                    <a:pt x="33711" y="568867"/>
                  </a:cubicBezTo>
                  <a:cubicBezTo>
                    <a:pt x="42411" y="555421"/>
                    <a:pt x="53899" y="543974"/>
                    <a:pt x="63208" y="530942"/>
                  </a:cubicBezTo>
                  <a:cubicBezTo>
                    <a:pt x="90270" y="493054"/>
                    <a:pt x="59915" y="526746"/>
                    <a:pt x="92704" y="484590"/>
                  </a:cubicBezTo>
                  <a:cubicBezTo>
                    <a:pt x="106174" y="467271"/>
                    <a:pt x="119805" y="450001"/>
                    <a:pt x="134843" y="434024"/>
                  </a:cubicBezTo>
                  <a:cubicBezTo>
                    <a:pt x="142362" y="426035"/>
                    <a:pt x="151392" y="419593"/>
                    <a:pt x="160126" y="412955"/>
                  </a:cubicBezTo>
                  <a:cubicBezTo>
                    <a:pt x="186519" y="392897"/>
                    <a:pt x="211296" y="370214"/>
                    <a:pt x="240188" y="353962"/>
                  </a:cubicBezTo>
                  <a:cubicBezTo>
                    <a:pt x="319537" y="309328"/>
                    <a:pt x="340143" y="310226"/>
                    <a:pt x="404527" y="282326"/>
                  </a:cubicBezTo>
                  <a:cubicBezTo>
                    <a:pt x="432793" y="270077"/>
                    <a:pt x="460445" y="256433"/>
                    <a:pt x="488804" y="244402"/>
                  </a:cubicBezTo>
                  <a:cubicBezTo>
                    <a:pt x="506814" y="236761"/>
                    <a:pt x="525893" y="231687"/>
                    <a:pt x="543584" y="223333"/>
                  </a:cubicBezTo>
                  <a:cubicBezTo>
                    <a:pt x="576534" y="207773"/>
                    <a:pt x="607910" y="189063"/>
                    <a:pt x="640502" y="172767"/>
                  </a:cubicBezTo>
                  <a:cubicBezTo>
                    <a:pt x="761087" y="112475"/>
                    <a:pt x="596432" y="212808"/>
                    <a:pt x="834338" y="67421"/>
                  </a:cubicBezTo>
                  <a:cubicBezTo>
                    <a:pt x="861930" y="50559"/>
                    <a:pt x="887683" y="30858"/>
                    <a:pt x="914400" y="12642"/>
                  </a:cubicBezTo>
                  <a:cubicBezTo>
                    <a:pt x="928384" y="3108"/>
                    <a:pt x="923301" y="6085"/>
                    <a:pt x="935469" y="0"/>
                  </a:cubicBez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5523312" y="2198153"/>
              <a:ext cx="1213494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Horizontal Quarter-</a:t>
              </a:r>
              <a:r>
                <a:rPr lang="en-US" sz="9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pel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sample coordinate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4196466" y="2120345"/>
              <a:ext cx="1213494" cy="3503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Vertical Quarter-</a:t>
              </a:r>
              <a:r>
                <a:rPr lang="en-US" sz="9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pel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sample coordinate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379002" y="2424487"/>
              <a:ext cx="177756" cy="752388"/>
            </a:xfrm>
            <a:custGeom>
              <a:avLst/>
              <a:gdLst>
                <a:gd name="connsiteX0" fmla="*/ 218108 w 218108"/>
                <a:gd name="connsiteY0" fmla="*/ 851535 h 851535"/>
                <a:gd name="connsiteX1" fmla="*/ 166673 w 218108"/>
                <a:gd name="connsiteY1" fmla="*/ 800100 h 851535"/>
                <a:gd name="connsiteX2" fmla="*/ 149528 w 218108"/>
                <a:gd name="connsiteY2" fmla="*/ 788670 h 851535"/>
                <a:gd name="connsiteX3" fmla="*/ 109523 w 218108"/>
                <a:gd name="connsiteY3" fmla="*/ 737235 h 851535"/>
                <a:gd name="connsiteX4" fmla="*/ 86663 w 218108"/>
                <a:gd name="connsiteY4" fmla="*/ 708660 h 851535"/>
                <a:gd name="connsiteX5" fmla="*/ 80948 w 218108"/>
                <a:gd name="connsiteY5" fmla="*/ 691515 h 851535"/>
                <a:gd name="connsiteX6" fmla="*/ 69518 w 218108"/>
                <a:gd name="connsiteY6" fmla="*/ 674370 h 851535"/>
                <a:gd name="connsiteX7" fmla="*/ 52373 w 218108"/>
                <a:gd name="connsiteY7" fmla="*/ 640080 h 851535"/>
                <a:gd name="connsiteX8" fmla="*/ 29513 w 218108"/>
                <a:gd name="connsiteY8" fmla="*/ 577215 h 851535"/>
                <a:gd name="connsiteX9" fmla="*/ 18083 w 218108"/>
                <a:gd name="connsiteY9" fmla="*/ 525780 h 851535"/>
                <a:gd name="connsiteX10" fmla="*/ 12368 w 218108"/>
                <a:gd name="connsiteY10" fmla="*/ 508635 h 851535"/>
                <a:gd name="connsiteX11" fmla="*/ 6653 w 218108"/>
                <a:gd name="connsiteY11" fmla="*/ 474345 h 851535"/>
                <a:gd name="connsiteX12" fmla="*/ 6653 w 218108"/>
                <a:gd name="connsiteY12" fmla="*/ 154305 h 851535"/>
                <a:gd name="connsiteX13" fmla="*/ 29513 w 218108"/>
                <a:gd name="connsiteY13" fmla="*/ 91440 h 851535"/>
                <a:gd name="connsiteX14" fmla="*/ 40943 w 218108"/>
                <a:gd name="connsiteY14" fmla="*/ 45720 h 851535"/>
                <a:gd name="connsiteX15" fmla="*/ 46658 w 218108"/>
                <a:gd name="connsiteY15" fmla="*/ 22860 h 851535"/>
                <a:gd name="connsiteX16" fmla="*/ 46658 w 218108"/>
                <a:gd name="connsiteY16" fmla="*/ 0 h 85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108" h="851535">
                  <a:moveTo>
                    <a:pt x="218108" y="851535"/>
                  </a:moveTo>
                  <a:cubicBezTo>
                    <a:pt x="193895" y="811180"/>
                    <a:pt x="210205" y="829122"/>
                    <a:pt x="166673" y="800100"/>
                  </a:cubicBezTo>
                  <a:lnTo>
                    <a:pt x="149528" y="788670"/>
                  </a:lnTo>
                  <a:cubicBezTo>
                    <a:pt x="122185" y="747655"/>
                    <a:pt x="136382" y="764094"/>
                    <a:pt x="109523" y="737235"/>
                  </a:cubicBezTo>
                  <a:cubicBezTo>
                    <a:pt x="95158" y="694141"/>
                    <a:pt x="116206" y="745589"/>
                    <a:pt x="86663" y="708660"/>
                  </a:cubicBezTo>
                  <a:cubicBezTo>
                    <a:pt x="82900" y="703956"/>
                    <a:pt x="83642" y="696903"/>
                    <a:pt x="80948" y="691515"/>
                  </a:cubicBezTo>
                  <a:cubicBezTo>
                    <a:pt x="77876" y="685372"/>
                    <a:pt x="72590" y="680513"/>
                    <a:pt x="69518" y="674370"/>
                  </a:cubicBezTo>
                  <a:cubicBezTo>
                    <a:pt x="45857" y="627048"/>
                    <a:pt x="85130" y="689215"/>
                    <a:pt x="52373" y="640080"/>
                  </a:cubicBezTo>
                  <a:cubicBezTo>
                    <a:pt x="39277" y="587697"/>
                    <a:pt x="49657" y="607431"/>
                    <a:pt x="29513" y="577215"/>
                  </a:cubicBezTo>
                  <a:cubicBezTo>
                    <a:pt x="25585" y="557573"/>
                    <a:pt x="23464" y="544612"/>
                    <a:pt x="18083" y="525780"/>
                  </a:cubicBezTo>
                  <a:cubicBezTo>
                    <a:pt x="16428" y="519988"/>
                    <a:pt x="13675" y="514516"/>
                    <a:pt x="12368" y="508635"/>
                  </a:cubicBezTo>
                  <a:cubicBezTo>
                    <a:pt x="9854" y="497323"/>
                    <a:pt x="8558" y="485775"/>
                    <a:pt x="6653" y="474345"/>
                  </a:cubicBezTo>
                  <a:cubicBezTo>
                    <a:pt x="300" y="340924"/>
                    <a:pt x="-4427" y="305727"/>
                    <a:pt x="6653" y="154305"/>
                  </a:cubicBezTo>
                  <a:cubicBezTo>
                    <a:pt x="7646" y="140738"/>
                    <a:pt x="25258" y="105270"/>
                    <a:pt x="29513" y="91440"/>
                  </a:cubicBezTo>
                  <a:cubicBezTo>
                    <a:pt x="34133" y="76426"/>
                    <a:pt x="37133" y="60960"/>
                    <a:pt x="40943" y="45720"/>
                  </a:cubicBezTo>
                  <a:cubicBezTo>
                    <a:pt x="42848" y="38100"/>
                    <a:pt x="46658" y="30715"/>
                    <a:pt x="46658" y="22860"/>
                  </a:cubicBezTo>
                  <a:lnTo>
                    <a:pt x="46658" y="0"/>
                  </a:lnTo>
                </a:path>
              </a:pathLst>
            </a:custGeom>
            <a:ln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Isosceles Triangle 217"/>
            <p:cNvSpPr/>
            <p:nvPr/>
          </p:nvSpPr>
          <p:spPr>
            <a:xfrm>
              <a:off x="5256455" y="3139422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Isosceles Triangle 218"/>
            <p:cNvSpPr/>
            <p:nvPr/>
          </p:nvSpPr>
          <p:spPr>
            <a:xfrm>
              <a:off x="5256455" y="3422596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Isosceles Triangle 219"/>
            <p:cNvSpPr/>
            <p:nvPr/>
          </p:nvSpPr>
          <p:spPr>
            <a:xfrm>
              <a:off x="5256455" y="3745657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Isosceles Triangle 220"/>
            <p:cNvSpPr/>
            <p:nvPr/>
          </p:nvSpPr>
          <p:spPr>
            <a:xfrm>
              <a:off x="5249566" y="4048992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Isosceles Triangle 221"/>
            <p:cNvSpPr/>
            <p:nvPr/>
          </p:nvSpPr>
          <p:spPr>
            <a:xfrm>
              <a:off x="4746126" y="4199573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Isosceles Triangle 222"/>
            <p:cNvSpPr/>
            <p:nvPr/>
          </p:nvSpPr>
          <p:spPr>
            <a:xfrm>
              <a:off x="5070853" y="4201013"/>
              <a:ext cx="37260" cy="514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Oval 223"/>
            <p:cNvSpPr>
              <a:spLocks/>
            </p:cNvSpPr>
            <p:nvPr/>
          </p:nvSpPr>
          <p:spPr>
            <a:xfrm>
              <a:off x="4918508" y="3298966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Oval 224"/>
            <p:cNvSpPr>
              <a:spLocks/>
            </p:cNvSpPr>
            <p:nvPr/>
          </p:nvSpPr>
          <p:spPr>
            <a:xfrm>
              <a:off x="4909484" y="3618168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Oval 225"/>
            <p:cNvSpPr>
              <a:spLocks/>
            </p:cNvSpPr>
            <p:nvPr/>
          </p:nvSpPr>
          <p:spPr>
            <a:xfrm>
              <a:off x="4913469" y="3916366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Oval 226"/>
            <p:cNvSpPr>
              <a:spLocks/>
            </p:cNvSpPr>
            <p:nvPr/>
          </p:nvSpPr>
          <p:spPr>
            <a:xfrm>
              <a:off x="4916414" y="3919834"/>
              <a:ext cx="31660" cy="343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Isosceles Triangle 227"/>
            <p:cNvSpPr/>
            <p:nvPr/>
          </p:nvSpPr>
          <p:spPr>
            <a:xfrm>
              <a:off x="4741432" y="3605268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Isosceles Triangle 228"/>
            <p:cNvSpPr/>
            <p:nvPr/>
          </p:nvSpPr>
          <p:spPr>
            <a:xfrm>
              <a:off x="5086098" y="3600894"/>
              <a:ext cx="37260" cy="5148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3831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804" y="1093883"/>
            <a:ext cx="8229600" cy="614006"/>
          </a:xfrm>
        </p:spPr>
        <p:txBody>
          <a:bodyPr/>
          <a:lstStyle/>
          <a:p>
            <a:r>
              <a:rPr lang="en-US" dirty="0" smtClean="0"/>
              <a:t>Results are presented when the bilinear interpolation with 1/16</a:t>
            </a:r>
            <a:r>
              <a:rPr lang="en-US" baseline="30000" dirty="0" smtClean="0"/>
              <a:t>th</a:t>
            </a:r>
            <a:r>
              <a:rPr lang="en-US" dirty="0" smtClean="0"/>
              <a:t> of a </a:t>
            </a:r>
            <a:r>
              <a:rPr lang="en-US" dirty="0" err="1" smtClean="0"/>
              <a:t>pel</a:t>
            </a:r>
            <a:r>
              <a:rPr lang="en-US" dirty="0" smtClean="0"/>
              <a:t> accuracy in CE9.2.1g is replaced with the proposed interpolation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02611" y="2061440"/>
            <a:ext cx="106544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686839"/>
              </p:ext>
            </p:extLst>
          </p:nvPr>
        </p:nvGraphicFramePr>
        <p:xfrm>
          <a:off x="2002611" y="2061440"/>
          <a:ext cx="4420860" cy="2413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Worksheet" r:id="rId3" imgW="3779224" imgH="2085793" progId="Excel.Sheet.12">
                  <p:embed/>
                </p:oleObj>
              </mc:Choice>
              <mc:Fallback>
                <p:oleObj name="Worksheet" r:id="rId3" imgW="3779224" imgH="2085793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2611" y="2061440"/>
                        <a:ext cx="4420860" cy="24139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645761" y="4896326"/>
            <a:ext cx="8229600" cy="61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Compared to the 0.12% BDRATE drop that integer DMVR incurs, the proposed interpolation has only a 0.04% BDRATE drop.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847448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16370</TotalTime>
  <Words>1305</Words>
  <Application>Microsoft Office PowerPoint</Application>
  <PresentationFormat>On-screen Show (4:3)</PresentationFormat>
  <Paragraphs>155</Paragraphs>
  <Slides>14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Ittiam Template</vt:lpstr>
      <vt:lpstr>Microsoft Excel Worksheet</vt:lpstr>
      <vt:lpstr>Microsoft Excel Macro-Enabled Worksheet</vt:lpstr>
      <vt:lpstr>JVET-M0148   Non-CE9: Simplifications to DMVR search pattern and interpolation for refinement</vt:lpstr>
      <vt:lpstr>Search Pattern in CE9.2</vt:lpstr>
      <vt:lpstr>Proposed Search Pattern</vt:lpstr>
      <vt:lpstr>Benefits of the proposed search pattern</vt:lpstr>
      <vt:lpstr>CE9.2.1 – Study items</vt:lpstr>
      <vt:lpstr>Results</vt:lpstr>
      <vt:lpstr>Interpolation for refinement</vt:lpstr>
      <vt:lpstr>Proposed Multiplication-free Interpolation</vt:lpstr>
      <vt:lpstr>Results</vt:lpstr>
      <vt:lpstr>Supplemental Result</vt:lpstr>
      <vt:lpstr>Results with both proposed elements</vt:lpstr>
      <vt:lpstr>Complexity Analysis</vt:lpstr>
      <vt:lpstr>Conclusions</vt:lpstr>
      <vt:lpstr>THANKS TO HISILICON FOR CROSS-CHECKING THE RESULTS!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191</cp:revision>
  <dcterms:created xsi:type="dcterms:W3CDTF">2018-06-26T03:17:57Z</dcterms:created>
  <dcterms:modified xsi:type="dcterms:W3CDTF">2019-01-10T12:28:27Z</dcterms:modified>
</cp:coreProperties>
</file>