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59" r:id="rId2"/>
    <p:sldId id="269" r:id="rId3"/>
    <p:sldId id="270" r:id="rId4"/>
    <p:sldId id="271" r:id="rId5"/>
    <p:sldId id="272" r:id="rId6"/>
    <p:sldId id="273" r:id="rId7"/>
    <p:sldId id="274" r:id="rId8"/>
    <p:sldId id="261" r:id="rId9"/>
  </p:sldIdLst>
  <p:sldSz cx="12192000" cy="6858000"/>
  <p:notesSz cx="6858000" cy="9144000"/>
  <p:embeddedFontLst>
    <p:embeddedFont>
      <p:font typeface="Ericsson Hilda Light" panose="00000400000000000000" pitchFamily="2" charset="0"/>
      <p:regular r:id="rId12"/>
    </p:embeddedFont>
    <p:embeddedFont>
      <p:font typeface="Ericsson Technical Icons" panose="00000500000000000000" pitchFamily="2" charset="0"/>
      <p:regular r:id="rId13"/>
    </p:embeddedFont>
    <p:embeddedFont>
      <p:font typeface="Ericsson Hilda" panose="00000500000000000000" pitchFamily="2" charset="0"/>
      <p:regular r:id="rId14"/>
      <p:bold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3284" autoAdjust="0"/>
  </p:normalViewPr>
  <p:slideViewPr>
    <p:cSldViewPr snapToGrid="0" snapToObjects="1" showGuides="1">
      <p:cViewPr varScale="1">
        <p:scale>
          <a:sx n="116" d="100"/>
          <a:sy n="116" d="100"/>
        </p:scale>
        <p:origin x="12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notesMaster" Target="notesMasters/notesMaster1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JVET-M0139</a:t>
            </a:r>
            <a:br>
              <a:rPr lang="en-US" dirty="0"/>
            </a:br>
            <a:r>
              <a:rPr lang="en-US" dirty="0"/>
              <a:t>History-based intra most probable modes derivation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Zhi Zhang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2019-01-08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Intra modes buffer table</a:t>
            </a:r>
            <a:br>
              <a:rPr lang="en-US" dirty="0"/>
            </a:br>
            <a:r>
              <a:rPr lang="en-US" dirty="0"/>
              <a:t>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r>
              <a:rPr lang="en-US" dirty="0"/>
              <a:t>The table is composed by 6 unique angular intra prediction modes</a:t>
            </a:r>
          </a:p>
          <a:p>
            <a:r>
              <a:rPr lang="en-US" dirty="0"/>
              <a:t>The table is reset to pre-defined intra modes ordering </a:t>
            </a:r>
            <a:r>
              <a:rPr lang="en-CA" dirty="0"/>
              <a:t>[VER_IDX, HOR_IDX, VER_IDX - 4, VER_IDX + 4, 2, DIA_IDX] </a:t>
            </a:r>
            <a:r>
              <a:rPr lang="en-US" dirty="0"/>
              <a:t>when a new slice is encountered</a:t>
            </a:r>
          </a:p>
          <a:p>
            <a:r>
              <a:rPr lang="en-US" dirty="0"/>
              <a:t>The table is updated following first in first out (FIFO) rule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36B1BE7-3FAE-4253-9DD3-2541A91430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B56E9-DD1C-44B0-B21E-DF8551E2C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Intra modes </a:t>
            </a:r>
            <a:r>
              <a:rPr lang="sv-SE" dirty="0" err="1"/>
              <a:t>buffer</a:t>
            </a:r>
            <a:r>
              <a:rPr lang="sv-SE" dirty="0"/>
              <a:t> table</a:t>
            </a:r>
            <a:br>
              <a:rPr lang="sv-SE" dirty="0"/>
            </a:br>
            <a:r>
              <a:rPr lang="sv-SE" dirty="0" err="1"/>
              <a:t>Update</a:t>
            </a:r>
            <a:r>
              <a:rPr lang="sv-SE" dirty="0"/>
              <a:t> process – CU </a:t>
            </a:r>
            <a:r>
              <a:rPr lang="sv-SE" dirty="0" err="1"/>
              <a:t>level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AF8B45-BA5D-43EC-BBBE-8FF4647495F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4488" indent="-344488"/>
            <a:r>
              <a:rPr lang="sv-SE" dirty="0"/>
              <a:t>A CU is </a:t>
            </a:r>
            <a:r>
              <a:rPr lang="sv-SE" dirty="0" err="1"/>
              <a:t>coded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intra mode X</a:t>
            </a:r>
          </a:p>
          <a:p>
            <a:pPr marL="801688" lvl="1" indent="-344488"/>
            <a:r>
              <a:rPr lang="sv-SE" dirty="0"/>
              <a:t>X is </a:t>
            </a:r>
            <a:r>
              <a:rPr lang="sv-SE" dirty="0" err="1"/>
              <a:t>angular</a:t>
            </a:r>
            <a:r>
              <a:rPr lang="sv-SE" dirty="0"/>
              <a:t> mode</a:t>
            </a:r>
          </a:p>
          <a:p>
            <a:pPr marL="801688" lvl="1" indent="-344488"/>
            <a:r>
              <a:rPr lang="sv-SE" dirty="0" err="1"/>
              <a:t>Insert</a:t>
            </a:r>
            <a:r>
              <a:rPr lang="sv-SE" dirty="0"/>
              <a:t> X to last </a:t>
            </a:r>
            <a:r>
              <a:rPr lang="sv-SE" dirty="0" err="1"/>
              <a:t>entry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the table</a:t>
            </a:r>
          </a:p>
          <a:p>
            <a:pPr marL="801688" lvl="1" indent="-344488"/>
            <a:r>
              <a:rPr lang="sv-SE" dirty="0" err="1"/>
              <a:t>Remove</a:t>
            </a:r>
            <a:r>
              <a:rPr lang="sv-SE" dirty="0"/>
              <a:t> the </a:t>
            </a:r>
            <a:r>
              <a:rPr lang="sv-SE" dirty="0" err="1"/>
              <a:t>first</a:t>
            </a:r>
            <a:r>
              <a:rPr lang="sv-SE" dirty="0"/>
              <a:t> </a:t>
            </a:r>
            <a:r>
              <a:rPr lang="sv-SE" dirty="0" err="1"/>
              <a:t>entry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the table </a:t>
            </a:r>
            <a:r>
              <a:rPr lang="sv-SE" dirty="0">
                <a:highlight>
                  <a:srgbClr val="FFFF00"/>
                </a:highlight>
              </a:rPr>
              <a:t>(A)</a:t>
            </a:r>
          </a:p>
          <a:p>
            <a:pPr marL="344488" indent="-344488"/>
            <a:r>
              <a:rPr lang="sv-SE" dirty="0"/>
              <a:t>A CU is </a:t>
            </a:r>
            <a:r>
              <a:rPr lang="sv-SE" dirty="0" err="1"/>
              <a:t>coded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intra mode E</a:t>
            </a:r>
          </a:p>
          <a:p>
            <a:pPr marL="801688" lvl="1" indent="-344488"/>
            <a:r>
              <a:rPr lang="sv-SE" dirty="0"/>
              <a:t>E is </a:t>
            </a:r>
            <a:r>
              <a:rPr lang="sv-SE" dirty="0" err="1"/>
              <a:t>angular</a:t>
            </a:r>
            <a:r>
              <a:rPr lang="sv-SE" dirty="0"/>
              <a:t> mode</a:t>
            </a:r>
          </a:p>
          <a:p>
            <a:pPr marL="801688" lvl="1" indent="-344488"/>
            <a:r>
              <a:rPr lang="sv-SE" dirty="0"/>
              <a:t>E is </a:t>
            </a:r>
            <a:r>
              <a:rPr lang="sv-SE" dirty="0" err="1"/>
              <a:t>already</a:t>
            </a:r>
            <a:r>
              <a:rPr lang="sv-SE" dirty="0"/>
              <a:t> in the table</a:t>
            </a:r>
          </a:p>
          <a:p>
            <a:pPr marL="801688" lvl="1" indent="-344488"/>
            <a:r>
              <a:rPr lang="sv-SE" dirty="0" err="1"/>
              <a:t>Insert</a:t>
            </a:r>
            <a:r>
              <a:rPr lang="sv-SE" dirty="0"/>
              <a:t> E to last </a:t>
            </a:r>
            <a:r>
              <a:rPr lang="sv-SE" dirty="0" err="1"/>
              <a:t>entry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the table</a:t>
            </a:r>
          </a:p>
          <a:p>
            <a:pPr marL="801688" lvl="1" indent="-344488"/>
            <a:r>
              <a:rPr lang="sv-SE" dirty="0" err="1"/>
              <a:t>Remove</a:t>
            </a:r>
            <a:r>
              <a:rPr lang="sv-SE" dirty="0"/>
              <a:t> the </a:t>
            </a:r>
            <a:r>
              <a:rPr lang="sv-SE" dirty="0" err="1"/>
              <a:t>entry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the table </a:t>
            </a:r>
            <a:r>
              <a:rPr lang="sv-SE" dirty="0">
                <a:highlight>
                  <a:srgbClr val="FFFF00"/>
                </a:highlight>
              </a:rPr>
              <a:t>(E)</a:t>
            </a:r>
          </a:p>
          <a:p>
            <a:r>
              <a:rPr lang="sv-SE" dirty="0"/>
              <a:t>A CU is </a:t>
            </a:r>
            <a:r>
              <a:rPr lang="sv-SE" dirty="0" err="1"/>
              <a:t>coded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intra mode Y</a:t>
            </a:r>
          </a:p>
          <a:p>
            <a:pPr lvl="1"/>
            <a:r>
              <a:rPr lang="sv-SE" dirty="0"/>
              <a:t>Y is PLANAR or DC mode</a:t>
            </a:r>
          </a:p>
          <a:p>
            <a:pPr lvl="1"/>
            <a:r>
              <a:rPr lang="sv-SE" dirty="0"/>
              <a:t>The table </a:t>
            </a:r>
            <a:r>
              <a:rPr lang="sv-SE" dirty="0" err="1"/>
              <a:t>does</a:t>
            </a:r>
            <a:r>
              <a:rPr lang="sv-SE" dirty="0"/>
              <a:t> not </a:t>
            </a:r>
            <a:r>
              <a:rPr lang="sv-SE" dirty="0" err="1"/>
              <a:t>change</a:t>
            </a:r>
            <a:endParaRPr lang="sv-SE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F81DAF0-D853-4B9B-B89E-747ED5B6EC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10233"/>
              </p:ext>
            </p:extLst>
          </p:nvPr>
        </p:nvGraphicFramePr>
        <p:xfrm>
          <a:off x="6802128" y="1924972"/>
          <a:ext cx="4910447" cy="3008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Visio" r:id="rId3" imgW="4229100" imgH="2609593" progId="Visio.Drawing.15">
                  <p:embed/>
                </p:oleObj>
              </mc:Choice>
              <mc:Fallback>
                <p:oleObj name="Visio" r:id="rId3" imgW="4229100" imgH="2609593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6540AAD-AADD-4D3E-A1C7-D8D8D7CC079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2128" y="1924972"/>
                        <a:ext cx="4910447" cy="30080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7103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DABF2F-3571-42EE-9E85-D27008133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Intra modes </a:t>
            </a:r>
            <a:r>
              <a:rPr lang="sv-SE" dirty="0" err="1"/>
              <a:t>buffer</a:t>
            </a:r>
            <a:r>
              <a:rPr lang="sv-SE" dirty="0"/>
              <a:t> table</a:t>
            </a:r>
            <a:br>
              <a:rPr lang="sv-SE" dirty="0"/>
            </a:br>
            <a:r>
              <a:rPr lang="sv-SE" dirty="0" err="1"/>
              <a:t>Update</a:t>
            </a:r>
            <a:r>
              <a:rPr lang="sv-SE" dirty="0"/>
              <a:t> process – CTU </a:t>
            </a:r>
            <a:r>
              <a:rPr lang="sv-SE" dirty="0" err="1"/>
              <a:t>level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9065D1-8086-4123-BA35-F8DFC8B4662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4240856" cy="4392612"/>
          </a:xfrm>
        </p:spPr>
        <p:txBody>
          <a:bodyPr/>
          <a:lstStyle/>
          <a:p>
            <a:r>
              <a:rPr lang="sv-SE" dirty="0" err="1"/>
              <a:t>First</a:t>
            </a:r>
            <a:r>
              <a:rPr lang="sv-SE" dirty="0"/>
              <a:t> CTU</a:t>
            </a:r>
          </a:p>
          <a:p>
            <a:pPr lvl="1"/>
            <a:r>
              <a:rPr lang="sv-SE" dirty="0" err="1"/>
              <a:t>Reset</a:t>
            </a:r>
            <a:r>
              <a:rPr lang="sv-SE" dirty="0"/>
              <a:t> to pre-</a:t>
            </a:r>
            <a:r>
              <a:rPr lang="sv-SE" dirty="0" err="1"/>
              <a:t>defined</a:t>
            </a:r>
            <a:r>
              <a:rPr lang="sv-SE" dirty="0"/>
              <a:t> table</a:t>
            </a:r>
          </a:p>
          <a:p>
            <a:r>
              <a:rPr lang="sv-SE" dirty="0"/>
              <a:t>CTU at </a:t>
            </a:r>
            <a:r>
              <a:rPr lang="sv-SE" dirty="0" err="1"/>
              <a:t>picture</a:t>
            </a:r>
            <a:r>
              <a:rPr lang="sv-SE" dirty="0"/>
              <a:t> </a:t>
            </a:r>
            <a:r>
              <a:rPr lang="sv-SE" dirty="0" err="1"/>
              <a:t>left</a:t>
            </a:r>
            <a:r>
              <a:rPr lang="sv-SE" dirty="0"/>
              <a:t> </a:t>
            </a:r>
            <a:r>
              <a:rPr lang="sv-SE" dirty="0" err="1"/>
              <a:t>boundary</a:t>
            </a:r>
            <a:endParaRPr lang="sv-SE" dirty="0"/>
          </a:p>
          <a:p>
            <a:pPr lvl="1"/>
            <a:r>
              <a:rPr lang="sv-SE" dirty="0" err="1"/>
              <a:t>Inherit</a:t>
            </a:r>
            <a:r>
              <a:rPr lang="sv-SE" dirty="0"/>
              <a:t> table from the last CU in CTU at </a:t>
            </a:r>
            <a:r>
              <a:rPr lang="sv-SE" dirty="0" err="1"/>
              <a:t>above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current</a:t>
            </a:r>
            <a:r>
              <a:rPr lang="sv-SE" dirty="0"/>
              <a:t> CTU</a:t>
            </a:r>
          </a:p>
          <a:p>
            <a:r>
              <a:rPr lang="sv-SE" dirty="0" err="1"/>
              <a:t>Other</a:t>
            </a:r>
            <a:r>
              <a:rPr lang="sv-SE" dirty="0"/>
              <a:t> </a:t>
            </a:r>
            <a:r>
              <a:rPr lang="sv-SE" dirty="0" err="1"/>
              <a:t>CTUs</a:t>
            </a:r>
            <a:endParaRPr lang="sv-SE" dirty="0"/>
          </a:p>
          <a:p>
            <a:pPr lvl="1"/>
            <a:r>
              <a:rPr lang="sv-SE" dirty="0" err="1"/>
              <a:t>Inherit</a:t>
            </a:r>
            <a:r>
              <a:rPr lang="sv-SE" dirty="0"/>
              <a:t> table from the last CU in CTU at </a:t>
            </a:r>
            <a:r>
              <a:rPr lang="sv-SE" dirty="0" err="1"/>
              <a:t>left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current</a:t>
            </a:r>
            <a:r>
              <a:rPr lang="sv-SE" dirty="0"/>
              <a:t> CTU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386E7CF-D045-401D-908A-28E6F791DE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3EC66BE-BDBB-4E72-844C-2E10C639D6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563440"/>
              </p:ext>
            </p:extLst>
          </p:nvPr>
        </p:nvGraphicFramePr>
        <p:xfrm>
          <a:off x="4984867" y="2355874"/>
          <a:ext cx="6727708" cy="337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Visio" r:id="rId3" imgW="5781453" imgH="2895817" progId="Visio.Drawing.15">
                  <p:embed/>
                </p:oleObj>
              </mc:Choice>
              <mc:Fallback>
                <p:oleObj name="Visio" r:id="rId3" imgW="5781453" imgH="2895817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867" y="2355874"/>
                        <a:ext cx="6727708" cy="33702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7798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84DC9-3E5E-4DF2-B363-365D445E5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MPM list derivation steps</a:t>
            </a:r>
            <a:br>
              <a:rPr lang="sv-SE" dirty="0"/>
            </a:br>
            <a:r>
              <a:rPr lang="sv-SE" dirty="0" err="1"/>
              <a:t>Multiple</a:t>
            </a:r>
            <a:r>
              <a:rPr lang="sv-SE" dirty="0"/>
              <a:t> </a:t>
            </a:r>
            <a:r>
              <a:rPr lang="sv-SE" dirty="0" err="1"/>
              <a:t>reference</a:t>
            </a:r>
            <a:r>
              <a:rPr lang="sv-SE" dirty="0"/>
              <a:t> </a:t>
            </a:r>
            <a:r>
              <a:rPr lang="sv-SE" dirty="0" err="1"/>
              <a:t>line</a:t>
            </a:r>
            <a:r>
              <a:rPr lang="sv-SE" dirty="0"/>
              <a:t> index = 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FF2F1A-D6B3-44A9-A1F3-982BE375084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 hangingPunct="0"/>
            <a:r>
              <a:rPr lang="en-CA" sz="1600" dirty="0"/>
              <a:t>Step 1</a:t>
            </a:r>
          </a:p>
          <a:p>
            <a:pPr lvl="1" hangingPunct="0"/>
            <a:r>
              <a:rPr lang="en-CA" sz="1600" dirty="0"/>
              <a:t>If left neighboring block is encoded / decoded by intra prediction mode L, insert L into the MPM list</a:t>
            </a:r>
          </a:p>
          <a:p>
            <a:pPr lvl="1" hangingPunct="0"/>
            <a:r>
              <a:rPr lang="en-CA" sz="1600" dirty="0"/>
              <a:t>If above neighboring block is encoded / decoded by intra prediction mode A and A has not yet in MPM list, insert A into the MPM list</a:t>
            </a:r>
            <a:endParaRPr lang="sv-SE" sz="1600" dirty="0"/>
          </a:p>
          <a:p>
            <a:pPr lvl="1" hangingPunct="0"/>
            <a:r>
              <a:rPr lang="en-CA" sz="1600" dirty="0"/>
              <a:t>If PLANAR_IDX has not yet in MPM list, insert PLANAR_IDX into the MPM list</a:t>
            </a:r>
            <a:endParaRPr lang="sv-SE" sz="1600" dirty="0"/>
          </a:p>
          <a:p>
            <a:pPr lvl="1" hangingPunct="0"/>
            <a:r>
              <a:rPr lang="en-CA" sz="1600" dirty="0"/>
              <a:t>If DC_IDX has not yet in MPM list, insert DC_IDX into the MPM list</a:t>
            </a:r>
            <a:endParaRPr lang="sv-SE" sz="1600" dirty="0"/>
          </a:p>
          <a:p>
            <a:r>
              <a:rPr lang="en-CA" sz="1600" dirty="0"/>
              <a:t>Step 2</a:t>
            </a:r>
          </a:p>
          <a:p>
            <a:pPr lvl="1"/>
            <a:r>
              <a:rPr lang="en-CA" sz="1600" dirty="0"/>
              <a:t>Inserting mode X in intra modes buffer table into the MPM list, start from the last entry in table,</a:t>
            </a:r>
          </a:p>
          <a:p>
            <a:pPr lvl="2" hangingPunct="0"/>
            <a:r>
              <a:rPr lang="en-CA" sz="1600" dirty="0"/>
              <a:t>If the mode X has not yet in MPM list, insert the mode X into the MPM list</a:t>
            </a:r>
            <a:endParaRPr lang="sv-SE" sz="1600" dirty="0"/>
          </a:p>
          <a:p>
            <a:pPr lvl="2" hangingPunct="0"/>
            <a:r>
              <a:rPr lang="en-CA" sz="1600" dirty="0"/>
              <a:t>If the mode X in intra modes buffer list has already in MPM list,</a:t>
            </a:r>
            <a:endParaRPr lang="sv-SE" sz="1600" dirty="0"/>
          </a:p>
          <a:p>
            <a:pPr lvl="3" hangingPunct="0"/>
            <a:r>
              <a:rPr lang="en-CA" sz="1600" dirty="0"/>
              <a:t>If adjacent mode X-1 has not yet in MPM list, insert X-1 into the MPM list</a:t>
            </a:r>
            <a:endParaRPr lang="sv-SE" sz="1600" dirty="0"/>
          </a:p>
          <a:p>
            <a:pPr lvl="3" hangingPunct="0"/>
            <a:r>
              <a:rPr lang="en-CA" sz="1600" dirty="0"/>
              <a:t>If MPM list is not complete</a:t>
            </a:r>
            <a:r>
              <a:rPr lang="sv-SE" sz="1600" dirty="0"/>
              <a:t> and </a:t>
            </a:r>
            <a:r>
              <a:rPr lang="en-CA" sz="1600" dirty="0"/>
              <a:t>If adjacent mode X+1 has not yet in MPM list, insert X+1 into the MPM list</a:t>
            </a:r>
            <a:endParaRPr lang="sv-SE" sz="1600" dirty="0"/>
          </a:p>
          <a:p>
            <a:r>
              <a:rPr lang="sv-SE" sz="1600" dirty="0"/>
              <a:t>Step 3</a:t>
            </a:r>
          </a:p>
          <a:p>
            <a:pPr lvl="1"/>
            <a:r>
              <a:rPr lang="en-CA" sz="1600" dirty="0"/>
              <a:t>If MPM list is not complete, repeat step 2</a:t>
            </a:r>
            <a:endParaRPr lang="sv-SE" sz="1600" dirty="0"/>
          </a:p>
        </p:txBody>
      </p:sp>
    </p:spTree>
    <p:extLst>
      <p:ext uri="{BB962C8B-B14F-4D97-AF65-F5344CB8AC3E}">
        <p14:creationId xmlns:p14="http://schemas.microsoft.com/office/powerpoint/2010/main" val="614781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D1740-2DF0-4EE3-A42D-A4F6E897D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MPM list derivation steps</a:t>
            </a:r>
            <a:br>
              <a:rPr lang="sv-SE" dirty="0"/>
            </a:br>
            <a:r>
              <a:rPr lang="sv-SE" dirty="0" err="1"/>
              <a:t>Multiple</a:t>
            </a:r>
            <a:r>
              <a:rPr lang="sv-SE" dirty="0"/>
              <a:t> </a:t>
            </a:r>
            <a:r>
              <a:rPr lang="sv-SE" dirty="0" err="1"/>
              <a:t>reference</a:t>
            </a:r>
            <a:r>
              <a:rPr lang="sv-SE" dirty="0"/>
              <a:t> </a:t>
            </a:r>
            <a:r>
              <a:rPr lang="sv-SE" dirty="0" err="1"/>
              <a:t>line</a:t>
            </a:r>
            <a:r>
              <a:rPr lang="sv-SE" dirty="0"/>
              <a:t> index &gt; 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C89B7A-C634-4BEC-80D9-16326C44B90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 hangingPunct="0"/>
            <a:r>
              <a:rPr lang="en-CA" sz="1600" dirty="0"/>
              <a:t>Step 1</a:t>
            </a:r>
          </a:p>
          <a:p>
            <a:pPr lvl="1" hangingPunct="0"/>
            <a:r>
              <a:rPr lang="en-CA" sz="1600" dirty="0"/>
              <a:t>If left neighboring block is encoded / decoded by intra prediction mode L and L &gt; DC_IDX, insert L into the MPM list</a:t>
            </a:r>
          </a:p>
          <a:p>
            <a:pPr lvl="1" hangingPunct="0"/>
            <a:r>
              <a:rPr lang="en-CA" sz="1600" dirty="0"/>
              <a:t>If above neighboring block is encoded / decoded by intra prediction mode A and A &gt; DC_IDX and A has not yet in MPM list, insert A into the MPM list</a:t>
            </a:r>
            <a:endParaRPr lang="sv-SE" sz="1600" dirty="0"/>
          </a:p>
          <a:p>
            <a:r>
              <a:rPr lang="en-CA" sz="1600" dirty="0"/>
              <a:t>Step 2</a:t>
            </a:r>
          </a:p>
          <a:p>
            <a:pPr lvl="1"/>
            <a:r>
              <a:rPr lang="en-CA" sz="1600" dirty="0"/>
              <a:t>Inserting mode X in intra modes buffer table into the MPM list, start from the last entry in table,</a:t>
            </a:r>
          </a:p>
          <a:p>
            <a:pPr lvl="2" hangingPunct="0"/>
            <a:r>
              <a:rPr lang="en-CA" sz="1600" dirty="0"/>
              <a:t>If the mode X has not yet in MPM list, insert the mode X into the MPM list</a:t>
            </a:r>
            <a:endParaRPr lang="sv-SE" sz="1600" dirty="0"/>
          </a:p>
          <a:p>
            <a:pPr lvl="2" hangingPunct="0"/>
            <a:r>
              <a:rPr lang="en-CA" sz="1600" dirty="0"/>
              <a:t>If the mode X in intra modes buffer list has already in MPM list,</a:t>
            </a:r>
            <a:endParaRPr lang="sv-SE" sz="1600" dirty="0"/>
          </a:p>
          <a:p>
            <a:pPr lvl="3" hangingPunct="0"/>
            <a:r>
              <a:rPr lang="en-CA" sz="1600" dirty="0"/>
              <a:t>If adjacent mode X-1 has not yet in MPM list, insert X-1 into the MPM list</a:t>
            </a:r>
            <a:endParaRPr lang="sv-SE" sz="1600" dirty="0"/>
          </a:p>
          <a:p>
            <a:pPr lvl="3" hangingPunct="0"/>
            <a:r>
              <a:rPr lang="en-CA" sz="1600" dirty="0"/>
              <a:t>If MPM list is not complete</a:t>
            </a:r>
            <a:r>
              <a:rPr lang="sv-SE" sz="1600" dirty="0"/>
              <a:t> and </a:t>
            </a:r>
            <a:r>
              <a:rPr lang="en-CA" sz="1600" dirty="0"/>
              <a:t>If adjacent mode X+1 has not yet in MPM list, insert X+1 into the MPM list</a:t>
            </a:r>
            <a:endParaRPr lang="sv-SE" sz="1600" dirty="0"/>
          </a:p>
          <a:p>
            <a:r>
              <a:rPr lang="sv-SE" sz="1600" dirty="0"/>
              <a:t>Step 3</a:t>
            </a:r>
          </a:p>
          <a:p>
            <a:pPr lvl="1"/>
            <a:r>
              <a:rPr lang="en-CA" sz="1600" dirty="0"/>
              <a:t>If MPM list is not complete, repeat step 2</a:t>
            </a:r>
            <a:endParaRPr lang="sv-SE" sz="16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82001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1B7D3-D414-436B-8687-1CE57D3C9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Results</a:t>
            </a:r>
            <a:endParaRPr lang="sv-S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C4077B3-537F-4259-B4B8-F40C0EA072F5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567638568"/>
              </p:ext>
            </p:extLst>
          </p:nvPr>
        </p:nvGraphicFramePr>
        <p:xfrm>
          <a:off x="479425" y="1557339"/>
          <a:ext cx="5049325" cy="24181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8192">
                  <a:extLst>
                    <a:ext uri="{9D8B030D-6E8A-4147-A177-3AD203B41FA5}">
                      <a16:colId xmlns:a16="http://schemas.microsoft.com/office/drawing/2014/main" val="1384167603"/>
                    </a:ext>
                  </a:extLst>
                </a:gridCol>
                <a:gridCol w="805385">
                  <a:extLst>
                    <a:ext uri="{9D8B030D-6E8A-4147-A177-3AD203B41FA5}">
                      <a16:colId xmlns:a16="http://schemas.microsoft.com/office/drawing/2014/main" val="3670372538"/>
                    </a:ext>
                  </a:extLst>
                </a:gridCol>
                <a:gridCol w="805385">
                  <a:extLst>
                    <a:ext uri="{9D8B030D-6E8A-4147-A177-3AD203B41FA5}">
                      <a16:colId xmlns:a16="http://schemas.microsoft.com/office/drawing/2014/main" val="3481243134"/>
                    </a:ext>
                  </a:extLst>
                </a:gridCol>
                <a:gridCol w="805385">
                  <a:extLst>
                    <a:ext uri="{9D8B030D-6E8A-4147-A177-3AD203B41FA5}">
                      <a16:colId xmlns:a16="http://schemas.microsoft.com/office/drawing/2014/main" val="1384221246"/>
                    </a:ext>
                  </a:extLst>
                </a:gridCol>
                <a:gridCol w="657489">
                  <a:extLst>
                    <a:ext uri="{9D8B030D-6E8A-4147-A177-3AD203B41FA5}">
                      <a16:colId xmlns:a16="http://schemas.microsoft.com/office/drawing/2014/main" val="3809221679"/>
                    </a:ext>
                  </a:extLst>
                </a:gridCol>
                <a:gridCol w="657489">
                  <a:extLst>
                    <a:ext uri="{9D8B030D-6E8A-4147-A177-3AD203B41FA5}">
                      <a16:colId xmlns:a16="http://schemas.microsoft.com/office/drawing/2014/main" val="2096184084"/>
                    </a:ext>
                  </a:extLst>
                </a:gridCol>
              </a:tblGrid>
              <a:tr h="286729">
                <a:tc>
                  <a:txBody>
                    <a:bodyPr/>
                    <a:lstStyle/>
                    <a:p>
                      <a:endParaRPr lang="sv-SE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All Intra Main10 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3599" marR="93599" marT="46800" marB="4680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7008092"/>
                  </a:ext>
                </a:extLst>
              </a:tr>
              <a:tr h="286729">
                <a:tc>
                  <a:txBody>
                    <a:bodyPr/>
                    <a:lstStyle/>
                    <a:p>
                      <a:endParaRPr lang="sv-SE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Over VTM-3.0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3599" marR="93599" marT="46800" marB="4680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6530062"/>
                  </a:ext>
                </a:extLst>
              </a:tr>
              <a:tr h="204963">
                <a:tc>
                  <a:txBody>
                    <a:bodyPr/>
                    <a:lstStyle/>
                    <a:p>
                      <a:endParaRPr lang="sv-SE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Y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U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V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EncT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DecT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extLst>
                  <a:ext uri="{0D108BD9-81ED-4DB2-BD59-A6C34878D82A}">
                    <a16:rowId xmlns:a16="http://schemas.microsoft.com/office/drawing/2014/main" val="1736179361"/>
                  </a:ext>
                </a:extLst>
              </a:tr>
              <a:tr h="2049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A1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-0,10%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-0,18%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-0,02%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102%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extLst>
                  <a:ext uri="{0D108BD9-81ED-4DB2-BD59-A6C34878D82A}">
                    <a16:rowId xmlns:a16="http://schemas.microsoft.com/office/drawing/2014/main" val="2829175665"/>
                  </a:ext>
                </a:extLst>
              </a:tr>
              <a:tr h="2049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A2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-0,10%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-0,07%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-0,12%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extLst>
                  <a:ext uri="{0D108BD9-81ED-4DB2-BD59-A6C34878D82A}">
                    <a16:rowId xmlns:a16="http://schemas.microsoft.com/office/drawing/2014/main" val="524063047"/>
                  </a:ext>
                </a:extLst>
              </a:tr>
              <a:tr h="2049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B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-0,15%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-0,12%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-0,14%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102%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extLst>
                  <a:ext uri="{0D108BD9-81ED-4DB2-BD59-A6C34878D82A}">
                    <a16:rowId xmlns:a16="http://schemas.microsoft.com/office/drawing/2014/main" val="1882617842"/>
                  </a:ext>
                </a:extLst>
              </a:tr>
              <a:tr h="2049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C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-0,12%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-0,10%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-0,18%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102%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extLst>
                  <a:ext uri="{0D108BD9-81ED-4DB2-BD59-A6C34878D82A}">
                    <a16:rowId xmlns:a16="http://schemas.microsoft.com/office/drawing/2014/main" val="3963923268"/>
                  </a:ext>
                </a:extLst>
              </a:tr>
              <a:tr h="2049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E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0,03%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0,08%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0,00%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extLst>
                  <a:ext uri="{0D108BD9-81ED-4DB2-BD59-A6C34878D82A}">
                    <a16:rowId xmlns:a16="http://schemas.microsoft.com/office/drawing/2014/main" val="1857925889"/>
                  </a:ext>
                </a:extLst>
              </a:tr>
              <a:tr h="2049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Overall 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-0,10%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-0,08%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-0,10%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102%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extLst>
                  <a:ext uri="{0D108BD9-81ED-4DB2-BD59-A6C34878D82A}">
                    <a16:rowId xmlns:a16="http://schemas.microsoft.com/office/drawing/2014/main" val="1192849045"/>
                  </a:ext>
                </a:extLst>
              </a:tr>
              <a:tr h="2049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D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-0,02%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-0,02%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-0,03%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103%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extLst>
                  <a:ext uri="{0D108BD9-81ED-4DB2-BD59-A6C34878D82A}">
                    <a16:rowId xmlns:a16="http://schemas.microsoft.com/office/drawing/2014/main" val="2973384897"/>
                  </a:ext>
                </a:extLst>
              </a:tr>
              <a:tr h="2049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Class F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-0,28%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-0,29%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-0,18%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</a:rPr>
                        <a:t>101%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</a:rPr>
                        <a:t>100%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extLst>
                  <a:ext uri="{0D108BD9-81ED-4DB2-BD59-A6C34878D82A}">
                    <a16:rowId xmlns:a16="http://schemas.microsoft.com/office/drawing/2014/main" val="163566927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2DE3F44-E24F-4D03-AF6C-A1D214E56E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119828"/>
              </p:ext>
            </p:extLst>
          </p:nvPr>
        </p:nvGraphicFramePr>
        <p:xfrm>
          <a:off x="5754798" y="1557337"/>
          <a:ext cx="5054225" cy="24134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9473">
                  <a:extLst>
                    <a:ext uri="{9D8B030D-6E8A-4147-A177-3AD203B41FA5}">
                      <a16:colId xmlns:a16="http://schemas.microsoft.com/office/drawing/2014/main" val="3461357406"/>
                    </a:ext>
                  </a:extLst>
                </a:gridCol>
                <a:gridCol w="806166">
                  <a:extLst>
                    <a:ext uri="{9D8B030D-6E8A-4147-A177-3AD203B41FA5}">
                      <a16:colId xmlns:a16="http://schemas.microsoft.com/office/drawing/2014/main" val="3532612711"/>
                    </a:ext>
                  </a:extLst>
                </a:gridCol>
                <a:gridCol w="806166">
                  <a:extLst>
                    <a:ext uri="{9D8B030D-6E8A-4147-A177-3AD203B41FA5}">
                      <a16:colId xmlns:a16="http://schemas.microsoft.com/office/drawing/2014/main" val="2839518430"/>
                    </a:ext>
                  </a:extLst>
                </a:gridCol>
                <a:gridCol w="806166">
                  <a:extLst>
                    <a:ext uri="{9D8B030D-6E8A-4147-A177-3AD203B41FA5}">
                      <a16:colId xmlns:a16="http://schemas.microsoft.com/office/drawing/2014/main" val="517658478"/>
                    </a:ext>
                  </a:extLst>
                </a:gridCol>
                <a:gridCol w="658127">
                  <a:extLst>
                    <a:ext uri="{9D8B030D-6E8A-4147-A177-3AD203B41FA5}">
                      <a16:colId xmlns:a16="http://schemas.microsoft.com/office/drawing/2014/main" val="1976847297"/>
                    </a:ext>
                  </a:extLst>
                </a:gridCol>
                <a:gridCol w="658127">
                  <a:extLst>
                    <a:ext uri="{9D8B030D-6E8A-4147-A177-3AD203B41FA5}">
                      <a16:colId xmlns:a16="http://schemas.microsoft.com/office/drawing/2014/main" val="2601320972"/>
                    </a:ext>
                  </a:extLst>
                </a:gridCol>
              </a:tblGrid>
              <a:tr h="205162">
                <a:tc>
                  <a:txBody>
                    <a:bodyPr/>
                    <a:lstStyle/>
                    <a:p>
                      <a:endParaRPr lang="sv-SE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Random Access Main 10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5856" marR="115856" marT="57928" marB="57928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4076560"/>
                  </a:ext>
                </a:extLst>
              </a:tr>
              <a:tr h="205162">
                <a:tc>
                  <a:txBody>
                    <a:bodyPr/>
                    <a:lstStyle/>
                    <a:p>
                      <a:endParaRPr lang="sv-SE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Over VTM-3.0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5856" marR="115856" marT="57928" marB="57928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1610884"/>
                  </a:ext>
                </a:extLst>
              </a:tr>
              <a:tr h="205162">
                <a:tc>
                  <a:txBody>
                    <a:bodyPr/>
                    <a:lstStyle/>
                    <a:p>
                      <a:endParaRPr lang="sv-SE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Y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U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V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EncT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DecT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extLst>
                  <a:ext uri="{0D108BD9-81ED-4DB2-BD59-A6C34878D82A}">
                    <a16:rowId xmlns:a16="http://schemas.microsoft.com/office/drawing/2014/main" val="3090713616"/>
                  </a:ext>
                </a:extLst>
              </a:tr>
              <a:tr h="20516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 dirty="0">
                          <a:effectLst/>
                        </a:rPr>
                        <a:t>Class A1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-0,06%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-0,13%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0,05%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99%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99%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extLst>
                  <a:ext uri="{0D108BD9-81ED-4DB2-BD59-A6C34878D82A}">
                    <a16:rowId xmlns:a16="http://schemas.microsoft.com/office/drawing/2014/main" val="1270455407"/>
                  </a:ext>
                </a:extLst>
              </a:tr>
              <a:tr h="20516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Class A2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-0,11%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-0,07%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101%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100%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extLst>
                  <a:ext uri="{0D108BD9-81ED-4DB2-BD59-A6C34878D82A}">
                    <a16:rowId xmlns:a16="http://schemas.microsoft.com/office/drawing/2014/main" val="802458423"/>
                  </a:ext>
                </a:extLst>
              </a:tr>
              <a:tr h="20516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Class B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-0,10%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-0,05%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-0,13%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101%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101%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extLst>
                  <a:ext uri="{0D108BD9-81ED-4DB2-BD59-A6C34878D82A}">
                    <a16:rowId xmlns:a16="http://schemas.microsoft.com/office/drawing/2014/main" val="2563741515"/>
                  </a:ext>
                </a:extLst>
              </a:tr>
              <a:tr h="20516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Class C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-0,05%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-0,19%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0,06%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101%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99%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extLst>
                  <a:ext uri="{0D108BD9-81ED-4DB2-BD59-A6C34878D82A}">
                    <a16:rowId xmlns:a16="http://schemas.microsoft.com/office/drawing/2014/main" val="2355574361"/>
                  </a:ext>
                </a:extLst>
              </a:tr>
              <a:tr h="20516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Class E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endParaRPr lang="sv-SE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endParaRPr lang="sv-SE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extLst>
                  <a:ext uri="{0D108BD9-81ED-4DB2-BD59-A6C34878D82A}">
                    <a16:rowId xmlns:a16="http://schemas.microsoft.com/office/drawing/2014/main" val="1474049792"/>
                  </a:ext>
                </a:extLst>
              </a:tr>
              <a:tr h="20516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Overall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-0,08%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-0,11%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-0,02%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101%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100%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extLst>
                  <a:ext uri="{0D108BD9-81ED-4DB2-BD59-A6C34878D82A}">
                    <a16:rowId xmlns:a16="http://schemas.microsoft.com/office/drawing/2014/main" val="2037889783"/>
                  </a:ext>
                </a:extLst>
              </a:tr>
              <a:tr h="20516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Class D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-0,03%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-0,51%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0,03%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100%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99%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extLst>
                  <a:ext uri="{0D108BD9-81ED-4DB2-BD59-A6C34878D82A}">
                    <a16:rowId xmlns:a16="http://schemas.microsoft.com/office/drawing/2014/main" val="3170719627"/>
                  </a:ext>
                </a:extLst>
              </a:tr>
              <a:tr h="20516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Class F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-0,19%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-0,28%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-0,19%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101%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 dirty="0">
                          <a:effectLst/>
                        </a:rPr>
                        <a:t>101%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319" marR="56319" marT="0" marB="0" anchor="ctr"/>
                </a:tc>
                <a:extLst>
                  <a:ext uri="{0D108BD9-81ED-4DB2-BD59-A6C34878D82A}">
                    <a16:rowId xmlns:a16="http://schemas.microsoft.com/office/drawing/2014/main" val="197200181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D9314BE-25EE-478F-B21C-CD8FD0DECA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359040"/>
              </p:ext>
            </p:extLst>
          </p:nvPr>
        </p:nvGraphicFramePr>
        <p:xfrm>
          <a:off x="5759702" y="4127157"/>
          <a:ext cx="5049323" cy="24114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8193">
                  <a:extLst>
                    <a:ext uri="{9D8B030D-6E8A-4147-A177-3AD203B41FA5}">
                      <a16:colId xmlns:a16="http://schemas.microsoft.com/office/drawing/2014/main" val="3639143233"/>
                    </a:ext>
                  </a:extLst>
                </a:gridCol>
                <a:gridCol w="805384">
                  <a:extLst>
                    <a:ext uri="{9D8B030D-6E8A-4147-A177-3AD203B41FA5}">
                      <a16:colId xmlns:a16="http://schemas.microsoft.com/office/drawing/2014/main" val="4184535074"/>
                    </a:ext>
                  </a:extLst>
                </a:gridCol>
                <a:gridCol w="805384">
                  <a:extLst>
                    <a:ext uri="{9D8B030D-6E8A-4147-A177-3AD203B41FA5}">
                      <a16:colId xmlns:a16="http://schemas.microsoft.com/office/drawing/2014/main" val="1209701315"/>
                    </a:ext>
                  </a:extLst>
                </a:gridCol>
                <a:gridCol w="805384">
                  <a:extLst>
                    <a:ext uri="{9D8B030D-6E8A-4147-A177-3AD203B41FA5}">
                      <a16:colId xmlns:a16="http://schemas.microsoft.com/office/drawing/2014/main" val="2830957960"/>
                    </a:ext>
                  </a:extLst>
                </a:gridCol>
                <a:gridCol w="657489">
                  <a:extLst>
                    <a:ext uri="{9D8B030D-6E8A-4147-A177-3AD203B41FA5}">
                      <a16:colId xmlns:a16="http://schemas.microsoft.com/office/drawing/2014/main" val="3871653935"/>
                    </a:ext>
                  </a:extLst>
                </a:gridCol>
                <a:gridCol w="657489">
                  <a:extLst>
                    <a:ext uri="{9D8B030D-6E8A-4147-A177-3AD203B41FA5}">
                      <a16:colId xmlns:a16="http://schemas.microsoft.com/office/drawing/2014/main" val="3660149226"/>
                    </a:ext>
                  </a:extLst>
                </a:gridCol>
              </a:tblGrid>
              <a:tr h="204963">
                <a:tc>
                  <a:txBody>
                    <a:bodyPr/>
                    <a:lstStyle/>
                    <a:p>
                      <a:endParaRPr lang="sv-SE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Low delay B Main10 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5744" marR="115744" marT="57872" marB="57872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898519"/>
                  </a:ext>
                </a:extLst>
              </a:tr>
              <a:tr h="204963">
                <a:tc>
                  <a:txBody>
                    <a:bodyPr/>
                    <a:lstStyle/>
                    <a:p>
                      <a:endParaRPr lang="sv-SE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Over VTM-3.0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5744" marR="115744" marT="57872" marB="57872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4919694"/>
                  </a:ext>
                </a:extLst>
              </a:tr>
              <a:tr h="204963">
                <a:tc>
                  <a:txBody>
                    <a:bodyPr/>
                    <a:lstStyle/>
                    <a:p>
                      <a:endParaRPr lang="sv-SE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Y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U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V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EncT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DecT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extLst>
                  <a:ext uri="{0D108BD9-81ED-4DB2-BD59-A6C34878D82A}">
                    <a16:rowId xmlns:a16="http://schemas.microsoft.com/office/drawing/2014/main" val="2667664971"/>
                  </a:ext>
                </a:extLst>
              </a:tr>
              <a:tr h="2049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Class A1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extLst>
                  <a:ext uri="{0D108BD9-81ED-4DB2-BD59-A6C34878D82A}">
                    <a16:rowId xmlns:a16="http://schemas.microsoft.com/office/drawing/2014/main" val="3399950124"/>
                  </a:ext>
                </a:extLst>
              </a:tr>
              <a:tr h="2049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Class A2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endParaRPr lang="sv-SE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endParaRPr lang="sv-SE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extLst>
                  <a:ext uri="{0D108BD9-81ED-4DB2-BD59-A6C34878D82A}">
                    <a16:rowId xmlns:a16="http://schemas.microsoft.com/office/drawing/2014/main" val="465923071"/>
                  </a:ext>
                </a:extLst>
              </a:tr>
              <a:tr h="2049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Class B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-0,02%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-0,19%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0,14%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101%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100%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extLst>
                  <a:ext uri="{0D108BD9-81ED-4DB2-BD59-A6C34878D82A}">
                    <a16:rowId xmlns:a16="http://schemas.microsoft.com/office/drawing/2014/main" val="2448830041"/>
                  </a:ext>
                </a:extLst>
              </a:tr>
              <a:tr h="2049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Class C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0,01%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0,26%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0,15%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100%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99%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extLst>
                  <a:ext uri="{0D108BD9-81ED-4DB2-BD59-A6C34878D82A}">
                    <a16:rowId xmlns:a16="http://schemas.microsoft.com/office/drawing/2014/main" val="234571851"/>
                  </a:ext>
                </a:extLst>
              </a:tr>
              <a:tr h="2049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Class E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-0,03%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0,92%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-0,61%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100%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101%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extLst>
                  <a:ext uri="{0D108BD9-81ED-4DB2-BD59-A6C34878D82A}">
                    <a16:rowId xmlns:a16="http://schemas.microsoft.com/office/drawing/2014/main" val="1560359769"/>
                  </a:ext>
                </a:extLst>
              </a:tr>
              <a:tr h="2049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Overall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0,24%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-0,04%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100%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100%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extLst>
                  <a:ext uri="{0D108BD9-81ED-4DB2-BD59-A6C34878D82A}">
                    <a16:rowId xmlns:a16="http://schemas.microsoft.com/office/drawing/2014/main" val="1151238486"/>
                  </a:ext>
                </a:extLst>
              </a:tr>
              <a:tr h="2049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Class D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0,01%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-0,23%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0,30%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100%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101%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extLst>
                  <a:ext uri="{0D108BD9-81ED-4DB2-BD59-A6C34878D82A}">
                    <a16:rowId xmlns:a16="http://schemas.microsoft.com/office/drawing/2014/main" val="1108536742"/>
                  </a:ext>
                </a:extLst>
              </a:tr>
              <a:tr h="2049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Class F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-0,06%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0,01%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0,11%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effectLst/>
                        </a:rPr>
                        <a:t>101%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 dirty="0">
                          <a:effectLst/>
                        </a:rPr>
                        <a:t>100%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264" marR="56264" marT="0" marB="0" anchor="ctr"/>
                </a:tc>
                <a:extLst>
                  <a:ext uri="{0D108BD9-81ED-4DB2-BD59-A6C34878D82A}">
                    <a16:rowId xmlns:a16="http://schemas.microsoft.com/office/drawing/2014/main" val="829106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9099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385</TotalTime>
  <Words>935</Words>
  <Application>Microsoft Office PowerPoint</Application>
  <PresentationFormat>Widescreen</PresentationFormat>
  <Paragraphs>224</Paragraphs>
  <Slides>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Ericsson Hilda Light</vt:lpstr>
      <vt:lpstr>Ericsson Technical Icons</vt:lpstr>
      <vt:lpstr>Times New Roman</vt:lpstr>
      <vt:lpstr>Ericsson Hilda</vt:lpstr>
      <vt:lpstr>PresentationTemplate2017</vt:lpstr>
      <vt:lpstr>Visio</vt:lpstr>
      <vt:lpstr>JVET-M0139 History-based intra most probable modes derivation</vt:lpstr>
      <vt:lpstr>Intra modes buffer table Definition</vt:lpstr>
      <vt:lpstr>Intra modes buffer table Update process – CU level</vt:lpstr>
      <vt:lpstr>Intra modes buffer table Update process – CTU level</vt:lpstr>
      <vt:lpstr>MPM list derivation steps Multiple reference line index = 0</vt:lpstr>
      <vt:lpstr>MPM list derivation steps Multiple reference line index &gt; 0</vt:lpstr>
      <vt:lpstr>Results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Zhi Zhang A</dc:creator>
  <cp:keywords/>
  <dc:description/>
  <cp:lastModifiedBy>Zhi Zhang A</cp:lastModifiedBy>
  <cp:revision>47</cp:revision>
  <dcterms:created xsi:type="dcterms:W3CDTF">2019-01-08T11:55:35Z</dcterms:created>
  <dcterms:modified xsi:type="dcterms:W3CDTF">2019-01-08T18:33:27Z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