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9" r:id="rId2"/>
    <p:sldId id="269" r:id="rId3"/>
    <p:sldId id="270" r:id="rId4"/>
    <p:sldId id="271" r:id="rId5"/>
    <p:sldId id="272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61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">
    <a:wholeTbl>
      <a:tcTxStyle>
        <a:font>
          <a:latin typeface="+mn-lt"/>
          <a:ea typeface="+mn-ea"/>
          <a:cs typeface="+mn-cs"/>
        </a:font>
        <a:srgbClr val="000000"/>
      </a:tcTxStyle>
      <a:tcStyle>
        <a:tcBdr>
          <a:lef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E9EBF5"/>
          </a:solidFill>
        </a:fill>
      </a:tcStyle>
    </a:wholeTbl>
    <a:band1H>
      <a:tcStyle>
        <a:tcBdr/>
        <a:fill>
          <a:solidFill>
            <a:srgbClr val="CFD5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FD5EA"/>
          </a:solidFill>
        </a:fill>
      </a:tcStyle>
    </a:band1V>
    <a:band2V>
      <a:tcStyle>
        <a:tcBdr/>
      </a:tcStyle>
    </a:band2V>
    <a:la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lastCol>
    <a:firstCol>
      <a:tcTxStyle b="on">
        <a:font>
          <a:latin typeface="+mn-lt"/>
          <a:ea typeface="+mn-ea"/>
          <a:cs typeface="+mn-cs"/>
        </a:font>
        <a:srgbClr val="FFFFFF"/>
      </a:tcTxStyle>
      <a:tcStyle>
        <a:tcBdr/>
        <a:fill>
          <a:solidFill>
            <a:srgbClr val="4472C4"/>
          </a:solidFill>
        </a:fill>
      </a:tcStyle>
    </a:firstCol>
    <a:la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top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rgbClr val="4472C4"/>
          </a:solidFill>
        </a:fill>
      </a:tcStyle>
    </a:lastRow>
    <a:firstRow>
      <a:tcTxStyle b="on">
        <a:font>
          <a:latin typeface="+mn-lt"/>
          <a:ea typeface="+mn-ea"/>
          <a:cs typeface="+mn-cs"/>
        </a:font>
        <a:srgbClr val="FFFFFF"/>
      </a:tcTxStyle>
      <a:tcStyle>
        <a:tcBdr>
          <a:bottom>
            <a:ln w="3810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rgbClr val="4472C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31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5A3C7C-745F-4DB8-A28E-6778079AEE95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D1E161-3EED-4381-B479-E6844A3C4F9C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FE9F37-BBB5-4BB2-810C-094B2FC271AA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"/>
              </a:rPr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3622B3-9F82-48B6-8737-4EEC6B6188DC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520FB27-E34A-4FE6-8906-2ADFFC863043}" type="slidenum"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"/>
            </a:endParaRPr>
          </a:p>
        </p:txBody>
      </p:sp>
    </p:spTree>
    <p:extLst>
      <p:ext uri="{BB962C8B-B14F-4D97-AF65-F5344CB8AC3E}">
        <p14:creationId xmlns:p14="http://schemas.microsoft.com/office/powerpoint/2010/main" val="3529848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5281E9-B58C-408E-A59B-42D247CAA74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D6E15E-1FE8-4BBE-BA3B-404C2050013A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2018-02-21 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7F56925-106A-4FE4-9360-D6EBF8FD01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0235C89-6F70-4757-BEBF-18381FE4D53C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8B6392-87A0-4FEC-AF2F-4F1973CECBD7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38837E-2B4E-4937-A0AA-A9C6964E3C7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defRPr>
            </a:lvl1pPr>
          </a:lstStyle>
          <a:p>
            <a:pPr lvl="0"/>
            <a:fld id="{49AF9F6E-E1F4-45E0-B618-5887306526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794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Ericsson Hilda Light" pitchFamily="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28745F-0991-4A06-8C8D-39450DC4AB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CD59DD-0731-4D69-97E8-82B2B7BEC56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47D42EFA-8E90-4E9F-A6C1-67ADED7A8363}"/>
              </a:ext>
            </a:extLst>
          </p:cNvPr>
          <p:cNvSpPr txBox="1"/>
          <p:nvPr/>
        </p:nvSpPr>
        <p:spPr>
          <a:xfrm>
            <a:off x="0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2ED30E-8328-41C2-8A13-250867A813D1}"/>
              </a:ext>
            </a:extLst>
          </p:cNvPr>
          <p:cNvSpPr txBox="1"/>
          <p:nvPr/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2018-02-21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CD79B-BB23-4D2D-B928-FE6308CCA040}"/>
              </a:ext>
            </a:extLst>
          </p:cNvPr>
          <p:cNvSpPr txBox="1"/>
          <p:nvPr/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31EA9-CBB4-43BC-8A51-A1ED2269F86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1CC334C-3321-4DC8-95A3-E0E4AD9C5A7D}" type="slidenum">
              <a:t>1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 Light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DD144F-ECA8-4EAC-8078-2CB8FF762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EF40FA-F6C8-479F-92FD-C95BDFD7E1C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7C9CCD2A-AC9E-4C1C-A3DF-859553A16442}"/>
              </a:ext>
            </a:extLst>
          </p:cNvPr>
          <p:cNvSpPr txBox="1"/>
          <p:nvPr/>
        </p:nvSpPr>
        <p:spPr>
          <a:xfrm>
            <a:off x="0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5CF722-66D4-4596-80E9-2339823E7CB5}"/>
              </a:ext>
            </a:extLst>
          </p:cNvPr>
          <p:cNvSpPr txBox="1"/>
          <p:nvPr/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2018-02-21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0F0B08-B08F-470C-AED3-29D1C29EA3F8}"/>
              </a:ext>
            </a:extLst>
          </p:cNvPr>
          <p:cNvSpPr txBox="1"/>
          <p:nvPr/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Ericsson Hilda Light" pitchFamily="2"/>
              </a:rPr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F6FBCB-F72A-44F7-92F5-7A190EFF4E30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B830A35-2815-4BD5-B032-7CD359D3EBF9}" type="slidenum">
              <a:t>13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Ericsson Hilda Light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10F7A21E-0763-4FDD-9A2B-C09BA5115F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F81788CF-1CBC-4F2D-976A-F41DB8FE645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EC4D04-BBEE-47C8-A1D2-2371F7639A0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129D4670-17F3-490D-80E6-E9278530DF9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A1F78ACA-1906-4C3A-8A14-4DABD180823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86712300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587F1EBF-684F-412D-9AA4-354E7B220D2F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8C0A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A78FF59D-DC52-450F-86BE-AC760244A8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141E8BCB-D0DF-43F1-9687-C4104BDCED3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80215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8D07B1AF-B61F-4B38-B8BA-316B95E0A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871154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AFECD6B-96A6-4A1B-8E2C-59828C27A75F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AD22D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55D3DDFB-4F8B-416A-8D12-57E45937D5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A6C0E336-28C9-4970-8D71-E39576953DF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6A2D50A1-B743-447D-BFDC-8FC81AEA3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3205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47A52CBA-A3F6-446C-8D2A-EC9919C45C23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323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605AC11A-22F0-4A25-AFCB-78DFC634205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D97F5F39-9921-453F-893A-184BE27A9C3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A591299F-BA99-48FC-A2B0-66962B25F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11977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7FB251DF-EB82-435D-8088-0FB9AF9FF1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46E3E572-844B-4170-84E0-931560F4E94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/>
            </a:lvl1pPr>
            <a:lvl2pPr marL="0" indent="0">
              <a:spcBef>
                <a:spcPts val="0"/>
              </a:spcBef>
              <a:buNone/>
              <a:defRPr/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316116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62F3EFBF-A617-41D1-8196-60B5BA3042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422328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590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SM">
            <a:extLst>
              <a:ext uri="{FF2B5EF4-FFF2-40B4-BE49-F238E27FC236}">
                <a16:creationId xmlns:a16="http://schemas.microsoft.com/office/drawing/2014/main" id="{3934B2F3-13B2-484F-87A1-652DA755EFB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rIns="0" bIns="0"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86544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27EB324-1101-4DD9-A3B0-CA9459E12ACB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082F0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E628352E-AE90-4F0B-96AB-BEB6CC320EB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92B2992A-FF23-4846-B41A-FD172C7BC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241654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056B5815-E999-4D44-B713-C5BBF7B48F3A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FC373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A87D40A3-4804-4922-A107-6FEDB9C1FF1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C6ECE2A3-36B1-4D2C-911F-A832159B5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078138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3218345-E31D-416F-9001-5DF2313C444B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AF78D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A8D28D81-8A71-44CF-AA79-C7CEF85B3D1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C9F9BF50-7AA9-4D89-8B72-56180AFD4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502184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3D0862D-F0F8-499E-8808-4AFAFF63DC41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E8E8E8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8206B584-0366-42B6-8181-34EDEB684E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330961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FA7D25D5-7B1F-429F-B394-A32BD6B4DA9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5" name="Graphic 8">
            <a:extLst>
              <a:ext uri="{FF2B5EF4-FFF2-40B4-BE49-F238E27FC236}">
                <a16:creationId xmlns:a16="http://schemas.microsoft.com/office/drawing/2014/main" id="{5295B3FE-04C8-4062-897C-9F1EAD35B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820EDD-356D-4BA6-8BE8-FB6944E52A9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FFFE2E9C-15B0-4E51-B681-9CA330EC3EF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8" name="Content Placeholder 11">
            <a:extLst>
              <a:ext uri="{FF2B5EF4-FFF2-40B4-BE49-F238E27FC236}">
                <a16:creationId xmlns:a16="http://schemas.microsoft.com/office/drawing/2014/main" id="{EB3D29B7-ABAD-4A5A-8D56-E8458130AAA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/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1152200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6240127-1439-4A6F-BC5D-C99D864DEF73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AD22D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FC2F5F4E-BF58-44A0-BEB8-8549F7F9054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A375AA4-3E0E-48D8-B35B-EAD1E166F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1439647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128CAE8-09F8-47FC-9CA2-4B21915980F3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8C0A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EE34313C-E47E-440E-B848-B8B2DBCB0F5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02FD9861-D467-4393-8C8B-50BFF26B7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523718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5806657E-C75C-4E78-92F8-7092B29D73C0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323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31D88933-5557-44E4-A6B0-7503A7A38C52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93924744-D6B1-4B64-B48F-951D40E12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5030577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70CDB090-E558-46D6-8DA3-56DBD8AC1CAD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181818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8953F196-74E1-4ED8-AE82-7443C499560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59BF5C6A-B67A-47D5-AFA0-8C11DB300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217768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SM">
            <a:extLst>
              <a:ext uri="{FF2B5EF4-FFF2-40B4-BE49-F238E27FC236}">
                <a16:creationId xmlns:a16="http://schemas.microsoft.com/office/drawing/2014/main" id="{10601BE7-69FC-4888-A5C4-DB799793B0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4D2E4-5495-4F10-8790-6F9B748BBC94}"/>
              </a:ext>
            </a:extLst>
          </p:cNvPr>
          <p:cNvSpPr txBox="1">
            <a:spLocks noGrp="1"/>
          </p:cNvSpPr>
          <p:nvPr>
            <p:ph idx="4294967295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47783917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985D6B9-591B-42AA-AE72-DAFEA8FED63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8353428" cy="4392613"/>
          </a:xfrm>
        </p:spPr>
        <p:txBody>
          <a:bodyPr/>
          <a:lstStyle>
            <a:lvl1pPr>
              <a:defRPr/>
            </a:lvl1pPr>
            <a:lvl2pPr marL="712783" lvl="1">
              <a:defRPr/>
            </a:lvl2pPr>
            <a:lvl3pPr marL="1079504" lvl="2">
              <a:defRPr/>
            </a:lvl3pPr>
            <a:lvl4pPr marL="1435095" lvl="3">
              <a:defRPr/>
            </a:lvl4pPr>
            <a:lvl5pPr marL="1770058" lvl="4"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3C80BEF9-26E7-471E-8546-07D9EA585E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789094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A9052B-942C-48BF-91A6-5187E9074D6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A4D17F9B-F0B1-4687-94E5-59F424A396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61676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1E6F24-443E-4507-AD9E-39D91524923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710E4308-DD08-45E4-AF4C-62D6859D87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5472117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77D0D40-C411-49E2-85D9-D03C0DA5D4E3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6096003" y="0"/>
            <a:ext cx="6096003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525852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647C5C-A175-4760-A067-33CE729AA36D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68E7E770-6B7C-4ECA-8456-3D9D3AD711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237308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665B3F-372B-4FC2-8AC3-4D61E39CAC2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B090B72F-BC56-4059-BEA7-6D49200191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0459" y="476246"/>
            <a:ext cx="4924364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D3C8A9A-ACFD-4DEB-8D20-B505DD36527C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6096003" cy="6858000"/>
          </a:xfr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66127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9373CED-3CF3-466F-9063-4622B5498DA6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181818"/>
          </a:solid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C1316DB9-DEBA-4E4E-BD01-DD1AB4015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330961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4D981F19-39E4-49DB-BDEA-B8FBB0FA21D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id="{4B388C40-ED4A-44EC-BC36-7B3C83195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8F734C1-4645-484F-BA37-022876A1642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>
            <a:lvl1pPr marL="0" indent="0" algn="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571379D6-B4B5-457D-A37E-AC4943F5212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Organization</a:t>
            </a:r>
          </a:p>
        </p:txBody>
      </p:sp>
      <p:sp>
        <p:nvSpPr>
          <p:cNvPr id="8" name="Content Placeholder 11">
            <a:extLst>
              <a:ext uri="{FF2B5EF4-FFF2-40B4-BE49-F238E27FC236}">
                <a16:creationId xmlns:a16="http://schemas.microsoft.com/office/drawing/2014/main" id="{FFEA629A-114B-475B-A99E-B7B29726ED6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>
            <a:lvl1pPr marL="0" indent="0" algn="ctr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5695386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8058C751-0426-4F0C-8EA7-A87EB8CC3B04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A64FD1E0-6A63-49BF-95CA-8FF2102797D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C66BE17E-C6E8-4994-B854-B8F0343C43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5676198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FE388ED-1E95-4B87-921D-9B99BD1E2D9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2C537-BD09-45A4-9174-33E78AC10AA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CA315476-9427-4221-8973-4E5DA7E10DA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028198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8C5EC44-1B55-4C0D-83DF-52DAC3F9EB4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3950E305-3E18-43F8-A832-E6F4DDB33C3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D0D30AC2-95A1-4D20-B380-7A937F5C98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468587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ED3649F-D26F-4420-B190-D62EBF4BB92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0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B22277A-6F85-466C-B3C9-2DB760FD6BA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0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51742BF4-94C2-4173-9A57-C15FEDC4CC9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951728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9AECEEE-B99D-4480-B743-7EBC7648678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835342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BCE3D13A-F067-4CAF-9E2B-F835E6C2ED9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835342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236E8EB7-272A-4215-B1E0-BE990CE316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7555489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E640945-D7AF-4A05-972F-54E61D9170A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0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C6A4E-C753-4C39-B6BF-1C33EF3F5F8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Title_SM">
            <a:extLst>
              <a:ext uri="{FF2B5EF4-FFF2-40B4-BE49-F238E27FC236}">
                <a16:creationId xmlns:a16="http://schemas.microsoft.com/office/drawing/2014/main" id="{51A21EAB-0F95-4E0E-B61B-E61A7A106D9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39087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6264418A-EC7A-489D-B3AD-0150D6CFFE9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8184574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F6319-69DA-421C-8A38-D20D225C66B5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331997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4254B73-A22D-4F70-BD85-B0BA208F50B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3528002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6F00391D-AE1B-4B03-85F2-C18542798F1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22302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7966863-DB0B-4406-91C9-6C259D33E8D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1780" y="1844673"/>
            <a:ext cx="2590796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8EFE-56B7-4C11-8012-C536459CD72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14B35DF-38D9-4563-9EA9-00C81818691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E8F82620-7A4A-40D3-BEAB-736E2821B6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7500015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B109DB0F-E0AC-425D-ACB5-0D228E6806E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D8954-A84E-47A6-97B1-CC8A324FA97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C26B087-122C-4FDD-9D02-867D942AE4D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EEECE6BC-D858-433F-8713-DF868452908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439261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2959E716-D629-4C62-910F-20967D3C78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8515839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00636508-4072-4303-A064-906C1BF1D42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5DD8B-FF59-4382-B631-CAECEC3BD677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1F4F393-05EB-49AE-946E-13CE9FDDFB8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2592388" cy="4392613"/>
          </a:xfrm>
        </p:spPr>
        <p:txBody>
          <a:bodyPr/>
          <a:lstStyle>
            <a:lvl1pPr marL="0" indent="0">
              <a:buNone/>
              <a:defRPr sz="2500" spc="0">
                <a:cs typeface="Ericsson Hilda Light" pitchFamily="34"/>
              </a:defRPr>
            </a:lvl1pPr>
          </a:lstStyle>
          <a:p>
            <a:pPr lvl="0"/>
            <a:r>
              <a:rPr lang="en-US"/>
              <a:t>Preamble text, Ericsson Hilda 25pt, Ericsson Black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BB5DE9A-C50D-421B-AD89-403FA4B2EBC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4320084D-0CD2-4251-A896-5E93A32F2B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761233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M">
            <a:extLst>
              <a:ext uri="{FF2B5EF4-FFF2-40B4-BE49-F238E27FC236}">
                <a16:creationId xmlns:a16="http://schemas.microsoft.com/office/drawing/2014/main" id="{1EAF5E60-8B7E-4E24-8BFA-6E7FA6B0DA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A6900831-EB60-4A07-ACCE-E824589B53EF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30"/>
            <a:ext cx="547210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0263014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8AA5D436-CE93-43DB-8E6C-D85D44A601D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95083-02CD-4BFA-A8C0-5B5A23B88F6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D764950-6C03-4696-A2F7-91E24EF15CF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6BCB71A0-9DEB-4CBA-BBFB-3D68C13BF1A8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1780" y="4149720"/>
            <a:ext cx="2590796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8532ACA-5C76-4FFB-A6BE-792D8F402F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996711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EE16057F-898B-4624-9394-D142D2F2028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49720"/>
            <a:ext cx="5472117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C6E74-E82D-47FB-BD49-6A4FECADA42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10AF1CB-AD54-4AB3-BA4A-030E30CC63BE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1844673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352DD0D-4886-45EB-BEB9-98B259602C5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29" y="4149720"/>
            <a:ext cx="5472117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26F59630-4E52-4CBF-84E9-CD52A6B37D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459293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CC47E5A-6847-42AC-907A-9961975D61DB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4150991"/>
            <a:ext cx="2592388" cy="208629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317FA3BF-A060-4284-950C-0645210B07C6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EBB6273-02F4-449A-BCC4-29B85207A89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624045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 marL="1435095" lvl="3">
              <a:defRPr/>
            </a:lvl4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4D935150-F02A-42B0-9E01-850716CD65D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47941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E046581-2028-4AAD-A889-3FB7534BC300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A57DDA94-68E7-4628-8858-2385AD386A73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359148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BFEFE2AF-AB58-47B2-8EF9-FC94EB2B5DFC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4149720"/>
            <a:ext cx="2592388" cy="208756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575C065-9B3D-42FC-8132-F62D1C1BE7D2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9120189" y="1844673"/>
            <a:ext cx="2592388" cy="208914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 marL="1435095" lvl="3">
              <a:defRPr/>
            </a:lvl4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10B09C6-4F5A-4D75-A952-6D70657FE1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108108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312909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_TM">
            <a:extLst>
              <a:ext uri="{FF2B5EF4-FFF2-40B4-BE49-F238E27FC236}">
                <a16:creationId xmlns:a16="http://schemas.microsoft.com/office/drawing/2014/main" id="{AE954CCD-79C7-41F6-8B24-51FEC3F0CF9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17" y="4153259"/>
            <a:ext cx="6048371" cy="347472"/>
          </a:xfrm>
        </p:spPr>
        <p:txBody>
          <a:bodyPr rIns="0" anchor="ctr" anchorCtr="1"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ericsson.com/related-url</a:t>
            </a:r>
          </a:p>
        </p:txBody>
      </p:sp>
      <p:pic>
        <p:nvPicPr>
          <p:cNvPr id="3" name="Graphic 5">
            <a:extLst>
              <a:ext uri="{FF2B5EF4-FFF2-40B4-BE49-F238E27FC236}">
                <a16:creationId xmlns:a16="http://schemas.microsoft.com/office/drawing/2014/main" id="{943879EF-D72F-4449-B337-733088475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1" y="2854107"/>
            <a:ext cx="1163144" cy="1163144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531289636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096D09-7811-47B5-9E12-6CC20DDA2522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181818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FFFFFF"/>
              </a:solidFill>
              <a:uFillTx/>
              <a:latin typeface="Ericsson Hilda"/>
            </a:endParaRPr>
          </a:p>
        </p:txBody>
      </p:sp>
      <p:sp>
        <p:nvSpPr>
          <p:cNvPr id="3" name="SubTitle_TM">
            <a:extLst>
              <a:ext uri="{FF2B5EF4-FFF2-40B4-BE49-F238E27FC236}">
                <a16:creationId xmlns:a16="http://schemas.microsoft.com/office/drawing/2014/main" id="{EF4B2536-9AA2-489C-8CBD-9EBCD1BF59C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17" y="4153259"/>
            <a:ext cx="6048371" cy="347472"/>
          </a:xfrm>
        </p:spPr>
        <p:txBody>
          <a:bodyPr rIns="0" anchor="ctr" anchorCtr="1"/>
          <a:lstStyle>
            <a:lvl1pPr marL="0" indent="0" algn="ctr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ericsson.com/related-url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BF571C3-6124-4068-9D20-03DF51674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10" y="2842266"/>
            <a:ext cx="1174985" cy="117498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1312698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F6D43D3B-6A2D-4DFE-9208-E3FAA8803BFF}"/>
              </a:ext>
            </a:extLst>
          </p:cNvPr>
          <p:cNvSpPr txBox="1"/>
          <p:nvPr/>
        </p:nvSpPr>
        <p:spPr>
          <a:xfrm>
            <a:off x="479429" y="142893"/>
            <a:ext cx="11233147" cy="671510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71999" tIns="35999" rIns="0" bIns="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This Master Slide is to ensure that all our characters are embedded with the presentation. Should not be used in a presentation.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Čč</a:t>
            </a:r>
            <a:r>
              <a:rPr lang="en-US" sz="1400" b="0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!"#$%&amp;'()*+,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Čč</a:t>
            </a: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Hilda Light"/>
              </a:rPr>
              <a:t>ĎďĐđĒĖėĘęĚěĞğĠġĢģĪīĮįİıĶķĹĺĻļĽľŁłŃńŅņŇňŌŐőŒœŔŕŖŗŘřŚśŞşŠšŢţŤťŪūŮůŰűŲųŴŵŶŷŸŹźŻżŽžƒȘșˆˇ˘˙˚˛˜˝ẀẁẃẄẅỲỳ‘’‚“”„†‡•…‰‹›⁄€™ĀĀĂĂĄĄĆĆĊĊČČĎĎĐĐĒĒĖĖĘĘĚĚĞĞĠĠĢĢĪĪĮĮİĶĶĹĹĻĻĽĽŃŃŅŅŇŇŌŌŐŐŔŔŖŖŘŘŚŚŞŞŢŢŤŤŪŪŮŮŰŰŲŲŴŴŶŶŹŹŻŻȘș−≤≥ﬁﬂΆΈΉΊΌΎΏΐΑΒΓΕΖΗΘΙΚΛΜΝΞΟΠΡΣΤΥΦΧΨΪΫΆΈΉΊΰ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Technical Icons" pitchFamily="2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 b="1" i="0" u="none" strike="noStrike" kern="1200" cap="none" spc="0" baseline="0">
                <a:solidFill>
                  <a:srgbClr val="181818"/>
                </a:solidFill>
                <a:uFillTx/>
                <a:latin typeface="Ericsson Technical Icons" pitchFamily="2"/>
              </a:rPr>
              <a:t>B C D F G H I L M O P R S W X b c d f g h I l m o p r s w x</a:t>
            </a:r>
            <a:endParaRPr lang="en-US" sz="1400" b="1" i="0" u="none" strike="noStrike" kern="1200" cap="none" spc="0" baseline="0">
              <a:solidFill>
                <a:srgbClr val="181818"/>
              </a:solidFill>
              <a:uFillTx/>
              <a:latin typeface="Ericsson Hild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1568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CF6E5A6-5E43-40B4-8EBB-6387DE2F1D9A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E8E8E8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3407442E-62FE-4A8C-8D7D-A963664C34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288724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57DFA483-C2AE-4409-A8BB-AAA7C2FA9C7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3C350CFD-BCD4-46C4-8BE8-6BBBBB776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85437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7235BAE-FCD2-4024-8824-4A135A072E60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12191996" cy="6858000"/>
          </a:xfrm>
          <a:solidFill>
            <a:srgbClr val="181818"/>
          </a:solidFill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C04FC1C3-39CF-4A9E-9903-9215C589A3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2288724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1236D1B3-808B-41DB-A9A6-36BD66F9D0B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5" name="Graphic 6">
            <a:extLst>
              <a:ext uri="{FF2B5EF4-FFF2-40B4-BE49-F238E27FC236}">
                <a16:creationId xmlns:a16="http://schemas.microsoft.com/office/drawing/2014/main" id="{0ADE33FD-93FA-4EA9-9836-750BB5135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16871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F74FCC8C-15F1-44EF-A022-20815764793B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082F0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FE30A7DA-FE0A-4711-B078-895D46DC6A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C32E5B95-72C0-4069-B50B-646508E9055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508D5E39-825C-4301-9528-60CE87614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55069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B9C5D488-6125-45E1-9247-4BE954A5BCA8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FC373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6CFE6DEF-5390-4089-83DA-3DB5CAF4E5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D44672D3-A300-4BAD-BC96-151C73D6168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1D131223-21CC-4AFF-9B88-59535A0B9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1769093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431872EF-C4A8-4FD4-9608-E53EDFEB779A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AF78D2"/>
          </a:solidFill>
          <a:ln cap="flat">
            <a:noFill/>
            <a:prstDash val="solid"/>
          </a:ln>
        </p:spPr>
        <p:txBody>
          <a:bodyPr vert="horz" wrap="none" lIns="71999" tIns="45720" rIns="71999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181818"/>
              </a:solidFill>
              <a:uFillTx/>
              <a:latin typeface="Ericsson Hilda Light" pitchFamily="2"/>
            </a:endParaRPr>
          </a:p>
        </p:txBody>
      </p:sp>
      <p:sp>
        <p:nvSpPr>
          <p:cNvPr id="3" name="Title_TM">
            <a:extLst>
              <a:ext uri="{FF2B5EF4-FFF2-40B4-BE49-F238E27FC236}">
                <a16:creationId xmlns:a16="http://schemas.microsoft.com/office/drawing/2014/main" id="{1089DBC9-7914-482B-A640-0A2B697DAB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353428" cy="3457575"/>
          </a:xfrm>
        </p:spPr>
        <p:txBody>
          <a:bodyPr/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4" name="SubTitle_TM">
            <a:extLst>
              <a:ext uri="{FF2B5EF4-FFF2-40B4-BE49-F238E27FC236}">
                <a16:creationId xmlns:a16="http://schemas.microsoft.com/office/drawing/2014/main" id="{0C787C00-6676-4CFA-9A58-DF0777AE617C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19" y="4149720"/>
            <a:ext cx="5472117" cy="2087566"/>
          </a:xfrm>
        </p:spPr>
        <p:txBody>
          <a:bodyPr rIns="0" anchor="ctr"/>
          <a:lstStyle>
            <a:lvl1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Statement/quote source, </a:t>
            </a:r>
          </a:p>
          <a:p>
            <a:pPr lvl="0"/>
            <a:r>
              <a:rPr lang="en-US"/>
              <a:t>Ericsson White, Ericsson Hilda 20pt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0C7A941B-2558-4A07-AE56-2FF3E0BDD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06" y="476246"/>
            <a:ext cx="261527" cy="26152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67587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_SM">
            <a:extLst>
              <a:ext uri="{FF2B5EF4-FFF2-40B4-BE49-F238E27FC236}">
                <a16:creationId xmlns:a16="http://schemas.microsoft.com/office/drawing/2014/main" id="{2E4D6885-CD84-4ECF-95E6-E64F250AFC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79429" y="1844673"/>
            <a:ext cx="11233147" cy="4392613"/>
          </a:xfrm>
          <a:prstGeom prst="rect">
            <a:avLst/>
          </a:prstGeom>
          <a:noFill/>
          <a:ln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3" name="Title_SM">
            <a:extLst>
              <a:ext uri="{FF2B5EF4-FFF2-40B4-BE49-F238E27FC236}">
                <a16:creationId xmlns:a16="http://schemas.microsoft.com/office/drawing/2014/main" id="{F3D3481C-7B3F-49B3-B036-DDC1215719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353428" cy="1081085"/>
          </a:xfrm>
          <a:prstGeom prst="rect">
            <a:avLst/>
          </a:prstGeom>
          <a:noFill/>
          <a:ln>
            <a:noFill/>
          </a:ln>
        </p:spPr>
        <p:txBody>
          <a:bodyPr vert="horz" wrap="square" lIns="71999" tIns="35999" rIns="73152" bIns="36576" anchor="t" anchorCtr="0" compatLnSpc="1"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txtfooterCopy">
            <a:extLst>
              <a:ext uri="{FF2B5EF4-FFF2-40B4-BE49-F238E27FC236}">
                <a16:creationId xmlns:a16="http://schemas.microsoft.com/office/drawing/2014/main" id="{6FDF4D82-569A-44C3-8600-CE03590F34B5}"/>
              </a:ext>
            </a:extLst>
          </p:cNvPr>
          <p:cNvSpPr txBox="1"/>
          <p:nvPr/>
        </p:nvSpPr>
        <p:spPr>
          <a:xfrm>
            <a:off x="527051" y="6524628"/>
            <a:ext cx="9865781" cy="215898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800" b="0" i="0" u="none" strike="noStrike" kern="1200" cap="none" spc="0" baseline="0">
                <a:solidFill>
                  <a:srgbClr val="FFFFFF"/>
                </a:solidFill>
                <a:uFillTx/>
                <a:latin typeface="Ericsson Hilda"/>
              </a:rPr>
              <a:t>Ericsson Internal  |  2018-02-21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442717B7-C734-4F73-9915-ACA78D81C7C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0" y="476246"/>
            <a:ext cx="256032" cy="256032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txStyles>
    <p:titleStyle>
      <a:lvl1pPr marL="0" marR="0" lvl="0" indent="0" algn="l" defTabSz="914400" rtl="0" fontAlgn="auto" hangingPunct="1">
        <a:lnSpc>
          <a:spcPct val="85000"/>
        </a:lnSpc>
        <a:spcBef>
          <a:spcPts val="300"/>
        </a:spcBef>
        <a:spcAft>
          <a:spcPts val="0"/>
        </a:spcAft>
        <a:buNone/>
        <a:tabLst/>
        <a:defRPr lang="en-US" sz="4000" b="0" i="0" u="none" strike="noStrike" kern="1200" cap="none" spc="-160" baseline="0">
          <a:solidFill>
            <a:srgbClr val="181818"/>
          </a:solidFill>
          <a:uFillTx/>
          <a:latin typeface="Ericsson Hilda Light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1pPr>
      <a:lvl2pPr marL="342900" marR="0" lvl="0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2pPr>
      <a:lvl3pPr marL="342900" marR="0" lvl="1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3pPr>
      <a:lvl4pPr marL="342900" marR="0" lvl="2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4pPr>
      <a:lvl5pPr marL="712783" marR="0" lvl="3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5pPr>
      <a:lvl6pPr marL="1079504" marR="0" lvl="4" indent="-342900" algn="l" defTabSz="914400" rtl="0" fontAlgn="auto" hangingPunct="1">
        <a:lnSpc>
          <a:spcPct val="100000"/>
        </a:lnSpc>
        <a:spcBef>
          <a:spcPts val="300"/>
        </a:spcBef>
        <a:spcAft>
          <a:spcPts val="0"/>
        </a:spcAft>
        <a:buClr>
          <a:srgbClr val="181818"/>
        </a:buClr>
        <a:buSzPct val="100000"/>
        <a:buFont typeface="Ericsson Hilda Light" pitchFamily="2"/>
        <a:buChar char="—"/>
        <a:tabLst/>
        <a:defRPr lang="en-US" sz="2000" b="0" i="0" u="none" strike="noStrike" kern="1200" cap="none" spc="-30" baseline="0">
          <a:solidFill>
            <a:srgbClr val="181818"/>
          </a:solidFill>
          <a:uFillTx/>
          <a:latin typeface="Ericsson Hilda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9796F-70F8-4964-B674-4B5ADDDE702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JVET-M0138</a:t>
            </a:r>
            <a:br>
              <a:rPr lang="en-US" dirty="0"/>
            </a:br>
            <a:r>
              <a:rPr lang="en-US" dirty="0"/>
              <a:t>Intra Reference Sample Deblocking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66180-E403-4E80-A7C2-EC1BE2419D7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79429" y="4149720"/>
            <a:ext cx="5472117" cy="2087566"/>
          </a:xfrm>
        </p:spPr>
        <p:txBody>
          <a:bodyPr/>
          <a:lstStyle/>
          <a:p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BC7C2-722B-4D3E-B10A-3BC64C05573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6240459" y="6237286"/>
            <a:ext cx="1910483" cy="287331"/>
          </a:xfrm>
        </p:spPr>
        <p:txBody>
          <a:bodyPr wrap="none" anchor="b"/>
          <a:lstStyle/>
          <a:p>
            <a:pPr marL="0" indent="0">
              <a:buNone/>
            </a:pPr>
            <a:r>
              <a:rPr lang="sv-SE" dirty="0"/>
              <a:t>Zhi Zhang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D092D46-7494-4309-90A4-6806BD9599F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229600" y="6237286"/>
            <a:ext cx="2515038" cy="287341"/>
          </a:xfrm>
        </p:spPr>
        <p:txBody>
          <a:bodyPr tIns="0" rIns="0" anchor="b" anchorCtr="1"/>
          <a:lstStyle/>
          <a:p>
            <a:pPr marL="0" indent="0">
              <a:buNone/>
            </a:pPr>
            <a:r>
              <a:rPr lang="sv-SE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263DFB-0BF2-4432-ABDB-F61617D99CB4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0811947" y="6237286"/>
            <a:ext cx="897501" cy="287341"/>
          </a:xfrm>
        </p:spPr>
        <p:txBody>
          <a:bodyPr wrap="none" tIns="0" rIns="0" anchor="b" anchorCtr="1"/>
          <a:lstStyle/>
          <a:p>
            <a:pPr marL="0" indent="0">
              <a:buNone/>
            </a:pPr>
            <a:r>
              <a:rPr lang="sv-SE" dirty="0"/>
              <a:t>2019-01-08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D80AF-BA4F-480A-9591-92F63E1A21F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Subjective result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9EF3E-2098-42B7-B2BA-CB39E520F5F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9429" y="1844673"/>
            <a:ext cx="6056839" cy="4392613"/>
          </a:xfrm>
        </p:spPr>
        <p:txBody>
          <a:bodyPr/>
          <a:lstStyle/>
          <a:p>
            <a:pPr lvl="0"/>
            <a:r>
              <a:rPr lang="sv-SE"/>
              <a:t>Anchor:</a:t>
            </a:r>
          </a:p>
          <a:p>
            <a:pPr marL="712783" lvl="3"/>
            <a:r>
              <a:rPr lang="sv-SE"/>
              <a:t>FoodMarket RA coding QP 34, ALF disabled</a:t>
            </a:r>
          </a:p>
          <a:p>
            <a:pPr marL="712783" lvl="3"/>
            <a:r>
              <a:rPr lang="sv-SE"/>
              <a:t>POC 11, slice QP 43</a:t>
            </a:r>
          </a:p>
          <a:p>
            <a:pPr marL="712783" lvl="3"/>
            <a:r>
              <a:rPr lang="sv-SE"/>
              <a:t>512x512 block at position (1408, 384)</a:t>
            </a:r>
          </a:p>
          <a:p>
            <a:pPr lvl="0"/>
            <a:endParaRPr lang="sv-SE"/>
          </a:p>
          <a:p>
            <a:pPr lvl="0"/>
            <a:r>
              <a:rPr lang="sv-SE"/>
              <a:t>IRSDB:</a:t>
            </a:r>
          </a:p>
          <a:p>
            <a:pPr marL="712783" lvl="3"/>
            <a:r>
              <a:rPr lang="sv-SE"/>
              <a:t>Prediction mode same as anchor</a:t>
            </a:r>
          </a:p>
          <a:p>
            <a:pPr marL="712783" lvl="3"/>
            <a:r>
              <a:rPr lang="sv-SE"/>
              <a:t>Coding tree same as anchor</a:t>
            </a:r>
          </a:p>
          <a:p>
            <a:pPr marL="712783" lvl="3"/>
            <a:r>
              <a:rPr lang="sv-SE"/>
              <a:t>Applying IRSDB on a 64x64 CU</a:t>
            </a:r>
          </a:p>
          <a:p>
            <a:pPr lvl="0"/>
            <a:endParaRPr lang="sv-S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73144C-0C37-4855-BBC7-2357B0C13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72577" y="916621"/>
            <a:ext cx="5039999" cy="532066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CECD-A5C2-49CF-BE2B-49B188335764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Subjective result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5FB12-BDA2-41CB-B086-6C5CD96A683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9429" y="1844673"/>
            <a:ext cx="4524368" cy="4392613"/>
          </a:xfrm>
        </p:spPr>
        <p:txBody>
          <a:bodyPr/>
          <a:lstStyle/>
          <a:p>
            <a:pPr lvl="0"/>
            <a:r>
              <a:rPr lang="sv-SE"/>
              <a:t>Anchor:</a:t>
            </a:r>
          </a:p>
          <a:p>
            <a:pPr marL="712783" lvl="3"/>
            <a:r>
              <a:rPr lang="en-US"/>
              <a:t>RedKayak</a:t>
            </a:r>
            <a:r>
              <a:rPr lang="sv-SE"/>
              <a:t> RA coding QP 39</a:t>
            </a:r>
          </a:p>
          <a:p>
            <a:pPr marL="712783" lvl="3"/>
            <a:r>
              <a:rPr lang="sv-SE"/>
              <a:t>ALF enabled</a:t>
            </a:r>
          </a:p>
          <a:p>
            <a:pPr marL="712783" lvl="3"/>
            <a:r>
              <a:rPr lang="sv-SE"/>
              <a:t>POC 20, slice QP 46</a:t>
            </a:r>
          </a:p>
          <a:p>
            <a:pPr marL="712783" lvl="3"/>
            <a:r>
              <a:rPr lang="en-US"/>
              <a:t>1152x696 block at position (768, 384)</a:t>
            </a:r>
            <a:endParaRPr lang="sv-SE"/>
          </a:p>
          <a:p>
            <a:pPr lvl="0"/>
            <a:endParaRPr lang="en-US"/>
          </a:p>
          <a:p>
            <a:pPr lvl="0"/>
            <a:r>
              <a:rPr lang="en-US"/>
              <a:t>Encode / decode the entire video sequence with IRSDB enabled</a:t>
            </a:r>
          </a:p>
          <a:p>
            <a:pPr lvl="0"/>
            <a:endParaRPr lang="sv-S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35F576-27E7-41DA-B6BE-C94AA475AC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28211" y="1844673"/>
            <a:ext cx="6584356" cy="4392613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89AE-2711-42B1-BA4E-2DA61B6F667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Objective result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36555774-E9EE-4BAF-B6C4-A98EA61B60BC}"/>
              </a:ext>
            </a:extLst>
          </p:cNvPr>
          <p:cNvGraphicFramePr>
            <a:graphicFrameLocks noGrp="1"/>
          </p:cNvGraphicFramePr>
          <p:nvPr>
            <p:ph type="tbl" idx="4294967295"/>
          </p:nvPr>
        </p:nvGraphicFramePr>
        <p:xfrm>
          <a:off x="479429" y="1557332"/>
          <a:ext cx="4992393" cy="2396565"/>
        </p:xfrm>
        <a:graphic>
          <a:graphicData uri="http://schemas.openxmlformats.org/drawingml/2006/table">
            <a:tbl>
              <a:tblPr firstRow="1" firstCol="1" bandRow="1">
                <a:effectLst/>
                <a:tableStyleId>{5C22544A-7EE6-4342-B048-85BDC9FD1C3A}</a:tableStyleId>
              </a:tblPr>
              <a:tblGrid>
                <a:gridCol w="1303330">
                  <a:extLst>
                    <a:ext uri="{9D8B030D-6E8A-4147-A177-3AD203B41FA5}">
                      <a16:colId xmlns:a16="http://schemas.microsoft.com/office/drawing/2014/main" val="2221556538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2639750899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1779626176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2753756223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3006263509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2582790240"/>
                    </a:ext>
                  </a:extLst>
                </a:gridCol>
              </a:tblGrid>
              <a:tr h="286362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All Intra Main10 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98682" marR="98682" marT="49341" marB="49341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2159404"/>
                  </a:ext>
                </a:extLst>
              </a:tr>
              <a:tr h="286362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Over VTM-3.0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98682" marR="98682" marT="49341" marB="49341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93753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Y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U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V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EncT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DecT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63640269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A1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-0,06%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-0,06%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527232228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A2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41272417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B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-0,06%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942265208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C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-0,07%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77757856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E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0,05%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681060095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Overall 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90982865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D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002058421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F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0,19%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4150990116"/>
                  </a:ext>
                </a:extLst>
              </a:tr>
            </a:tbl>
          </a:graphicData>
        </a:graphic>
      </p:graphicFrame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4055BC-0113-4168-8C24-8029F536EDD4}"/>
              </a:ext>
            </a:extLst>
          </p:cNvPr>
          <p:cNvGraphicFramePr>
            <a:graphicFrameLocks noGrp="1"/>
          </p:cNvGraphicFramePr>
          <p:nvPr/>
        </p:nvGraphicFramePr>
        <p:xfrm>
          <a:off x="5763435" y="1557332"/>
          <a:ext cx="4992393" cy="2399199"/>
        </p:xfrm>
        <a:graphic>
          <a:graphicData uri="http://schemas.openxmlformats.org/drawingml/2006/table">
            <a:tbl>
              <a:tblPr firstRow="1" firstCol="1" bandRow="1">
                <a:effectLst/>
                <a:tableStyleId>{5C22544A-7EE6-4342-B048-85BDC9FD1C3A}</a:tableStyleId>
              </a:tblPr>
              <a:tblGrid>
                <a:gridCol w="1303330">
                  <a:extLst>
                    <a:ext uri="{9D8B030D-6E8A-4147-A177-3AD203B41FA5}">
                      <a16:colId xmlns:a16="http://schemas.microsoft.com/office/drawing/2014/main" val="4248360956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2102933313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119508947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1932382169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886512703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601593754"/>
                    </a:ext>
                  </a:extLst>
                </a:gridCol>
              </a:tblGrid>
              <a:tr h="287679">
                <a:tc>
                  <a:txBody>
                    <a:bodyPr/>
                    <a:lstStyle/>
                    <a:p>
                      <a:pPr lvl="0"/>
                      <a:endParaRPr lang="sv-SE" sz="13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Random Access Main 10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89364" marR="89364" marT="44677" marB="44677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0812739"/>
                  </a:ext>
                </a:extLst>
              </a:tr>
              <a:tr h="287679">
                <a:tc>
                  <a:txBody>
                    <a:bodyPr/>
                    <a:lstStyle/>
                    <a:p>
                      <a:pPr lvl="0"/>
                      <a:endParaRPr lang="sv-SE" sz="13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Over VTM-3.0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89364" marR="89364" marT="44677" marB="44677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0158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/>
                      <a:endParaRPr lang="sv-SE" sz="13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Y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U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V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EncT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DecT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031501714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A1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-0,06%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996085169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A2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0,12%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869316842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B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0,07%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-0,12%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388483003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C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0,05%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366402617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E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/>
                      <a:endParaRPr lang="sv-SE" sz="13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/>
                      <a:endParaRPr lang="sv-SE" sz="13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997509302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Overall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529516981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D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184596048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Class F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-0,07%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200"/>
                        <a:t>101%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97026835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96BC5BB-BAE4-4AF6-A0CA-B53DDA14CB74}"/>
              </a:ext>
            </a:extLst>
          </p:cNvPr>
          <p:cNvGraphicFramePr>
            <a:graphicFrameLocks noGrp="1"/>
          </p:cNvGraphicFramePr>
          <p:nvPr/>
        </p:nvGraphicFramePr>
        <p:xfrm>
          <a:off x="479429" y="4098322"/>
          <a:ext cx="4992393" cy="2396565"/>
        </p:xfrm>
        <a:graphic>
          <a:graphicData uri="http://schemas.openxmlformats.org/drawingml/2006/table">
            <a:tbl>
              <a:tblPr firstRow="1" firstCol="1" bandRow="1">
                <a:effectLst/>
                <a:tableStyleId>{5C22544A-7EE6-4342-B048-85BDC9FD1C3A}</a:tableStyleId>
              </a:tblPr>
              <a:tblGrid>
                <a:gridCol w="1303330">
                  <a:extLst>
                    <a:ext uri="{9D8B030D-6E8A-4147-A177-3AD203B41FA5}">
                      <a16:colId xmlns:a16="http://schemas.microsoft.com/office/drawing/2014/main" val="3178306791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2201655819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3024841636"/>
                    </a:ext>
                  </a:extLst>
                </a:gridCol>
                <a:gridCol w="796305">
                  <a:extLst>
                    <a:ext uri="{9D8B030D-6E8A-4147-A177-3AD203B41FA5}">
                      <a16:colId xmlns:a16="http://schemas.microsoft.com/office/drawing/2014/main" val="34749222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4053740847"/>
                    </a:ext>
                  </a:extLst>
                </a:gridCol>
                <a:gridCol w="650074">
                  <a:extLst>
                    <a:ext uri="{9D8B030D-6E8A-4147-A177-3AD203B41FA5}">
                      <a16:colId xmlns:a16="http://schemas.microsoft.com/office/drawing/2014/main" val="3289570988"/>
                    </a:ext>
                  </a:extLst>
                </a:gridCol>
              </a:tblGrid>
              <a:tr h="286362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Low delay B Main10 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98682" marR="98682" marT="49341" marB="49341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307966"/>
                  </a:ext>
                </a:extLst>
              </a:tr>
              <a:tr h="286362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 gridSpan="5"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Over VTM-3.0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98682" marR="98682" marT="49341" marB="49341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073167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Y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U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V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EncT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DecT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585538823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A1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462873625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A2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 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/>
                      <a:endParaRPr lang="sv-SE" sz="1200">
                        <a:latin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249339139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B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-0,18%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-0,46%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424059594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C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0,13%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0,21%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854666680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E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0,88%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-0,32%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488362787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Overall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0,01%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0,19%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-0,20%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1984069901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D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0,05%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-0,07%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0,19%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98%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459809673"/>
                  </a:ext>
                </a:extLst>
              </a:tr>
              <a:tr h="202649"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Class F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-0,12%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-0,23%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0,08%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100%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tc>
                  <a:txBody>
                    <a:bodyPr/>
                    <a:lstStyle/>
                    <a:p>
                      <a:pPr lvl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828044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-SE" sz="1100"/>
                        <a:t>102%</a:t>
                      </a:r>
                      <a:endParaRPr lang="sv-SE" sz="1400">
                        <a:latin typeface="Times New Roman" pitchFamily="18"/>
                        <a:ea typeface="Times New Roman" pitchFamily="18"/>
                      </a:endParaRPr>
                    </a:p>
                  </a:txBody>
                  <a:tcPr marL="55632" marR="55632" marT="0" marB="0" anchor="ctr"/>
                </a:tc>
                <a:extLst>
                  <a:ext uri="{0D108BD9-81ED-4DB2-BD59-A6C34878D82A}">
                    <a16:rowId xmlns:a16="http://schemas.microsoft.com/office/drawing/2014/main" val="331969366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F9EBF77-40B2-47A9-A431-F88C38B6A7B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3071807" y="4156313"/>
            <a:ext cx="6048371" cy="347472"/>
          </a:xfrm>
        </p:spPr>
        <p:txBody>
          <a:bodyPr rIns="0" anchor="ctr" anchorCtr="1"/>
          <a:lstStyle/>
          <a:p>
            <a:endParaRPr lang="sv-S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992BE-EA6C-476B-9AC1-AA1BCC1DA4EE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Blocking artifacts</a:t>
            </a:r>
            <a:br>
              <a:rPr lang="en-US"/>
            </a:br>
            <a:r>
              <a:rPr lang="en-US"/>
              <a:t>along intra prediction direction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1C4DD-4320-47B8-B9C9-E07A2E3BBBB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en-US"/>
              <a:t>Blocking artifacts in previously decoded CUs introduce discontinuity of reference samples</a:t>
            </a:r>
          </a:p>
          <a:p>
            <a:pPr lvl="0"/>
            <a:r>
              <a:rPr lang="en-US"/>
              <a:t>The current [1 2 1] / 4 low pass filter or 4-tap interpolation filter can not eliminate the discontinuity</a:t>
            </a:r>
          </a:p>
          <a:p>
            <a:pPr marL="0" lvl="0" indent="0">
              <a:buNone/>
            </a:pP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853BF-0DEF-4306-A1F9-774BF6E67F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4357" y="2636489"/>
            <a:ext cx="8782894" cy="360079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181AA4-671E-46B8-AD93-D44DD13F9B64}"/>
              </a:ext>
            </a:extLst>
          </p:cNvPr>
          <p:cNvSpPr txBox="1"/>
          <p:nvPr/>
        </p:nvSpPr>
        <p:spPr>
          <a:xfrm>
            <a:off x="9517084" y="2636489"/>
            <a:ext cx="2195483" cy="3600797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71999" tIns="35999" rIns="73152" bIns="36576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Example: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FoodMarket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VTM3.0, RA, QP34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ALF disabled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CA" sz="18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512x512 block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at position (1408, 384)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CA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POC11, slice QP is 43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CA" sz="18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v-SE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64x64 CU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sv-SE" sz="1800" b="0" i="0" u="none" strike="noStrike" kern="1200" cap="none" spc="0" baseline="0">
                <a:solidFill>
                  <a:srgbClr val="181818"/>
                </a:solidFill>
                <a:uFillTx/>
                <a:latin typeface="Ericsson Hilda"/>
              </a:rPr>
              <a:t>Intra mode 34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87BFE-E130-414E-83A4-4901A2A5B6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9175318" cy="1081085"/>
          </a:xfrm>
        </p:spPr>
        <p:txBody>
          <a:bodyPr/>
          <a:lstStyle/>
          <a:p>
            <a:pPr lvl="0"/>
            <a:r>
              <a:rPr lang="sv-SE"/>
              <a:t>Proposed method</a:t>
            </a:r>
            <a:br>
              <a:rPr lang="sv-SE"/>
            </a:br>
            <a:r>
              <a:rPr lang="sv-SE"/>
              <a:t>Intra Reference Sample Deblocking (IRSDB)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B77F3-E2E2-475F-AD1A-4C8E52F8B98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sv-SE"/>
              <a:t>IRSDB is applied to:</a:t>
            </a:r>
          </a:p>
          <a:p>
            <a:pPr marL="712783" lvl="1"/>
            <a:r>
              <a:rPr lang="sv-SE"/>
              <a:t>Luma block</a:t>
            </a:r>
          </a:p>
          <a:p>
            <a:pPr marL="712783" lvl="1"/>
            <a:r>
              <a:rPr lang="sv-SE"/>
              <a:t>Block width is larger than or equal to 32</a:t>
            </a:r>
          </a:p>
          <a:p>
            <a:pPr marL="712783" lvl="1"/>
            <a:r>
              <a:rPr lang="sv-SE"/>
              <a:t>Block height is larger than or equal to 32</a:t>
            </a:r>
          </a:p>
          <a:p>
            <a:pPr marL="712783" lvl="1"/>
            <a:r>
              <a:rPr lang="sv-SE"/>
              <a:t>Unfiltered intra reference samples</a:t>
            </a:r>
          </a:p>
          <a:p>
            <a:pPr lvl="0"/>
            <a:r>
              <a:rPr lang="sv-SE"/>
              <a:t>IRSDB fitlered reference sample is further filtered </a:t>
            </a:r>
            <a:r>
              <a:rPr lang="en-CA"/>
              <a:t>by:</a:t>
            </a:r>
          </a:p>
          <a:p>
            <a:pPr marL="712783" lvl="2"/>
            <a:r>
              <a:rPr lang="en-CA"/>
              <a:t> [1 2 1] / 4 low-pass filter</a:t>
            </a:r>
          </a:p>
          <a:p>
            <a:pPr marL="712783" lvl="2"/>
            <a:r>
              <a:rPr lang="en-CA"/>
              <a:t> or 4-tap interpolation filter</a:t>
            </a:r>
            <a:endParaRPr lang="sv-SE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0D63C7A-E654-4E7D-A43B-EFD66369C7C7}"/>
              </a:ext>
            </a:extLst>
          </p:cNvPr>
          <p:cNvGraphicFramePr>
            <a:graphicFrameLocks noGrp="1"/>
          </p:cNvGraphicFramePr>
          <p:nvPr/>
        </p:nvGraphicFramePr>
        <p:xfrm>
          <a:off x="2031997" y="4753929"/>
          <a:ext cx="8127990" cy="1483376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063995">
                  <a:extLst>
                    <a:ext uri="{9D8B030D-6E8A-4147-A177-3AD203B41FA5}">
                      <a16:colId xmlns:a16="http://schemas.microsoft.com/office/drawing/2014/main" val="257874662"/>
                    </a:ext>
                  </a:extLst>
                </a:gridCol>
                <a:gridCol w="4063995">
                  <a:extLst>
                    <a:ext uri="{9D8B030D-6E8A-4147-A177-3AD203B41FA5}">
                      <a16:colId xmlns:a16="http://schemas.microsoft.com/office/drawing/2014/main" val="3383665631"/>
                    </a:ext>
                  </a:extLst>
                </a:gridCol>
              </a:tblGrid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Intra prediction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CA" sz="1800" b="1" kern="1200">
                          <a:solidFill>
                            <a:srgbClr val="FFFFFF"/>
                          </a:solidFill>
                          <a:latin typeface="Calibri"/>
                        </a:rPr>
                        <a:t>Reference sample filter</a:t>
                      </a:r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001590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</a:rPr>
                        <a:t>HOR_IDX or VER_IDX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CA" sz="1800" kern="1200">
                          <a:solidFill>
                            <a:srgbClr val="000000"/>
                          </a:solidFill>
                          <a:latin typeface="Calibri"/>
                        </a:rPr>
                        <a:t>IRSDB</a:t>
                      </a:r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786012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en-GB" sz="1800" kern="1200">
                          <a:solidFill>
                            <a:srgbClr val="000000"/>
                          </a:solidFill>
                          <a:latin typeface="Calibri"/>
                        </a:rPr>
                        <a:t>2, DIA_IDX or VDIA_IDX</a:t>
                      </a:r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CA" sz="1800" kern="1200">
                          <a:solidFill>
                            <a:srgbClr val="000000"/>
                          </a:solidFill>
                          <a:latin typeface="Calibri"/>
                        </a:rPr>
                        <a:t>IRSDB + [1 2 1] / 4 low-pass filter</a:t>
                      </a:r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008152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Remaining directional modes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en-CA" sz="1800" kern="1200">
                          <a:solidFill>
                            <a:srgbClr val="000000"/>
                          </a:solidFill>
                          <a:latin typeface="Calibri"/>
                        </a:rPr>
                        <a:t>IRSDB + 4-tap interpolation filter</a:t>
                      </a:r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21385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F06BF-7768-464D-9B0E-E7973A860588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Checkpoint positions</a:t>
            </a:r>
            <a:br>
              <a:rPr lang="sv-SE"/>
            </a:br>
            <a:r>
              <a:rPr lang="sv-SE"/>
              <a:t>potential positions to apply IRSDB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F0C81-E62F-4C8A-B099-CFD2660DD2D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en-US"/>
              <a:t>A set of checkpoint positions are defined that includes the following positions:</a:t>
            </a:r>
          </a:p>
          <a:p>
            <a:pPr marL="712783" lvl="1"/>
            <a:r>
              <a:rPr lang="en-US"/>
              <a:t>at the sample to the top-left of the current block</a:t>
            </a:r>
          </a:p>
          <a:p>
            <a:pPr marL="712783" lvl="1"/>
            <a:r>
              <a:rPr lang="en-US"/>
              <a:t>at each position (X, Y) above the current block that X is divisible by 32</a:t>
            </a:r>
          </a:p>
          <a:p>
            <a:pPr marL="712783" lvl="1"/>
            <a:r>
              <a:rPr lang="en-US"/>
              <a:t>at each position (X, Y) to the left of the current block that is Y divisible by 32</a:t>
            </a:r>
            <a:endParaRPr lang="sv-SE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37CEE-67AB-4332-A837-41FDF4D8BA2C}"/>
              </a:ext>
            </a:extLst>
          </p:cNvPr>
          <p:cNvGraphicFramePr>
            <a:graphicFrameLocks noGrp="1"/>
          </p:cNvGraphicFramePr>
          <p:nvPr/>
        </p:nvGraphicFramePr>
        <p:xfrm>
          <a:off x="2031997" y="4040980"/>
          <a:ext cx="8127990" cy="185422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4063995">
                  <a:extLst>
                    <a:ext uri="{9D8B030D-6E8A-4147-A177-3AD203B41FA5}">
                      <a16:colId xmlns:a16="http://schemas.microsoft.com/office/drawing/2014/main" val="1520711413"/>
                    </a:ext>
                  </a:extLst>
                </a:gridCol>
                <a:gridCol w="4063995">
                  <a:extLst>
                    <a:ext uri="{9D8B030D-6E8A-4147-A177-3AD203B41FA5}">
                      <a16:colId xmlns:a16="http://schemas.microsoft.com/office/drawing/2014/main" val="1329213835"/>
                    </a:ext>
                  </a:extLst>
                </a:gridCol>
              </a:tblGrid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Current CU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Max number of checkpoint positions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844372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32x32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6716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32x64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426288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64x32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881198"/>
                  </a:ext>
                </a:extLst>
              </a:tr>
              <a:tr h="370844"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64x64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sv-SE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487712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4479F-E1A9-41BE-9713-11736BCAE3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8799042" cy="1081085"/>
          </a:xfrm>
        </p:spPr>
        <p:txBody>
          <a:bodyPr/>
          <a:lstStyle/>
          <a:p>
            <a:pPr lvl="0"/>
            <a:r>
              <a:rPr lang="sv-SE"/>
              <a:t>IRSDB filtering decision</a:t>
            </a:r>
            <a:br>
              <a:rPr lang="sv-SE"/>
            </a:br>
            <a:r>
              <a:rPr lang="sv-SE"/>
              <a:t>Checkpoint position at top-left of current 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9834C-EDBA-4F95-AE36-CF5ED30B69D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9429" y="1844673"/>
            <a:ext cx="5764853" cy="4392613"/>
          </a:xfrm>
        </p:spPr>
        <p:txBody>
          <a:bodyPr/>
          <a:lstStyle/>
          <a:p>
            <a:pPr lvl="0"/>
            <a:r>
              <a:rPr lang="en-CA"/>
              <a:t>At least the 32 reference samples for the block P to the left of the current block have been decoded</a:t>
            </a:r>
            <a:endParaRPr lang="sv-SE"/>
          </a:p>
          <a:p>
            <a:pPr lvl="0"/>
            <a:r>
              <a:rPr lang="en-CA"/>
              <a:t>At least 32 reference samples for the block Q above the current block have been decoded</a:t>
            </a:r>
          </a:p>
          <a:p>
            <a:pPr lvl="0"/>
            <a:r>
              <a:rPr lang="en-CA"/>
              <a:t>abs(p</a:t>
            </a:r>
            <a:r>
              <a:rPr lang="en-CA" baseline="-25000"/>
              <a:t>0,i</a:t>
            </a:r>
            <a:r>
              <a:rPr lang="en-CA"/>
              <a:t>-q</a:t>
            </a:r>
            <a:r>
              <a:rPr lang="en-CA" baseline="-25000"/>
              <a:t>0,i</a:t>
            </a:r>
            <a:r>
              <a:rPr lang="en-CA"/>
              <a:t>) &lt; 2.5*tc</a:t>
            </a:r>
            <a:r>
              <a:rPr lang="sv-SE"/>
              <a:t> </a:t>
            </a:r>
          </a:p>
          <a:p>
            <a:pPr lvl="0"/>
            <a:r>
              <a:rPr lang="sv-SE"/>
              <a:t>abs(p</a:t>
            </a:r>
            <a:r>
              <a:rPr lang="sv-SE" baseline="-25000"/>
              <a:t>0,i</a:t>
            </a:r>
            <a:r>
              <a:rPr lang="sv-SE"/>
              <a:t>-p</a:t>
            </a:r>
            <a:r>
              <a:rPr lang="sv-SE" baseline="-25000"/>
              <a:t>3,i</a:t>
            </a:r>
            <a:r>
              <a:rPr lang="sv-SE"/>
              <a:t>-p</a:t>
            </a:r>
            <a:r>
              <a:rPr lang="sv-SE" baseline="-25000"/>
              <a:t>4,i</a:t>
            </a:r>
            <a:r>
              <a:rPr lang="sv-SE"/>
              <a:t>+p</a:t>
            </a:r>
            <a:r>
              <a:rPr lang="sv-SE" baseline="-25000"/>
              <a:t>7,i</a:t>
            </a:r>
            <a:r>
              <a:rPr lang="sv-SE"/>
              <a:t>) + abs(q</a:t>
            </a:r>
            <a:r>
              <a:rPr lang="sv-SE" baseline="-25000"/>
              <a:t>0,i</a:t>
            </a:r>
            <a:r>
              <a:rPr lang="sv-SE"/>
              <a:t>-q</a:t>
            </a:r>
            <a:r>
              <a:rPr lang="sv-SE" baseline="-25000"/>
              <a:t>3,i</a:t>
            </a:r>
            <a:r>
              <a:rPr lang="sv-SE"/>
              <a:t>-q</a:t>
            </a:r>
            <a:r>
              <a:rPr lang="sv-SE" baseline="-25000"/>
              <a:t>4,i</a:t>
            </a:r>
            <a:r>
              <a:rPr lang="sv-SE"/>
              <a:t>+q</a:t>
            </a:r>
            <a:r>
              <a:rPr lang="sv-SE" baseline="-25000"/>
              <a:t>7,i</a:t>
            </a:r>
            <a:r>
              <a:rPr lang="sv-SE"/>
              <a:t>) &lt; (3 * beta / 32)</a:t>
            </a:r>
          </a:p>
          <a:p>
            <a:pPr lvl="0"/>
            <a:r>
              <a:rPr lang="sv-SE"/>
              <a:t>where tc  and beta value depends on the slice QP similar to HEVC deblocking.</a:t>
            </a:r>
          </a:p>
          <a:p>
            <a:pPr lvl="0"/>
            <a:r>
              <a:rPr lang="sv-SE"/>
              <a:t>where i = multiple reference line index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02DFD12-6245-4E2D-9B47-AD1A29B3F788}"/>
              </a:ext>
            </a:extLst>
          </p:cNvPr>
          <p:cNvSpPr/>
          <p:nvPr/>
        </p:nvSpPr>
        <p:spPr>
          <a:xfrm>
            <a:off x="0" y="0"/>
            <a:ext cx="12191996" cy="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sv-SE" sz="1800" b="0" i="0" u="none" strike="noStrike" kern="1200" cap="none" spc="0" baseline="0">
              <a:solidFill>
                <a:srgbClr val="181818"/>
              </a:solidFill>
              <a:uFillTx/>
              <a:latin typeface="Ericsson Hilda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DD49FA8-9E6C-460C-AEFB-7D6D7004E75F}"/>
              </a:ext>
            </a:extLst>
          </p:cNvPr>
          <p:cNvGraphicFramePr/>
          <p:nvPr/>
        </p:nvGraphicFramePr>
        <p:xfrm>
          <a:off x="6096003" y="1649038"/>
          <a:ext cx="4685687" cy="4588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Visio" r:id="rId3" imgW="9255751" imgH="9032401" progId="">
                  <p:embed/>
                </p:oleObj>
              </mc:Choice>
              <mc:Fallback>
                <p:oleObj name="Visio" r:id="rId3" imgW="9255751" imgH="9032401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3" y="1649038"/>
                        <a:ext cx="4685687" cy="4588248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E5680-E700-4180-9DDE-B450041015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19" y="476246"/>
            <a:ext cx="8749244" cy="1081085"/>
          </a:xfrm>
        </p:spPr>
        <p:txBody>
          <a:bodyPr/>
          <a:lstStyle/>
          <a:p>
            <a:pPr lvl="0"/>
            <a:r>
              <a:rPr lang="sv-SE"/>
              <a:t>IRSDB filtering decision</a:t>
            </a:r>
            <a:br>
              <a:rPr lang="sv-SE"/>
            </a:br>
            <a:r>
              <a:rPr lang="sv-SE"/>
              <a:t>Checkpoint positions at above of current 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9D7D5-319D-444D-8AC5-93C29941DBB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en-CA"/>
              <a:t>The block P to the above of the current block have been decoded and block P width &gt;= 32</a:t>
            </a:r>
          </a:p>
          <a:p>
            <a:pPr lvl="0"/>
            <a:r>
              <a:rPr lang="en-CA"/>
              <a:t>The block </a:t>
            </a:r>
            <a:r>
              <a:rPr lang="en-US"/>
              <a:t>Q </a:t>
            </a:r>
            <a:r>
              <a:rPr lang="en-CA"/>
              <a:t>to the above of the current block have been decoded and block Q width &gt;= 32</a:t>
            </a:r>
          </a:p>
          <a:p>
            <a:pPr lvl="0"/>
            <a:r>
              <a:rPr lang="en-CA"/>
              <a:t>Block Q and block P belong to two different PUs or Tus</a:t>
            </a:r>
          </a:p>
          <a:p>
            <a:pPr lvl="0"/>
            <a:r>
              <a:rPr lang="en-CA"/>
              <a:t>abs(p</a:t>
            </a:r>
            <a:r>
              <a:rPr lang="en-CA" baseline="-25000"/>
              <a:t>0,i</a:t>
            </a:r>
            <a:r>
              <a:rPr lang="en-CA"/>
              <a:t>-q</a:t>
            </a:r>
            <a:r>
              <a:rPr lang="en-CA" baseline="-25000"/>
              <a:t>0,i</a:t>
            </a:r>
            <a:r>
              <a:rPr lang="en-CA"/>
              <a:t>) &lt; 2.5*tc</a:t>
            </a:r>
          </a:p>
          <a:p>
            <a:pPr lvl="0"/>
            <a:r>
              <a:rPr lang="sv-SE"/>
              <a:t>abs(p</a:t>
            </a:r>
            <a:r>
              <a:rPr lang="sv-SE" baseline="-25000"/>
              <a:t>0,i</a:t>
            </a:r>
            <a:r>
              <a:rPr lang="sv-SE"/>
              <a:t>-p</a:t>
            </a:r>
            <a:r>
              <a:rPr lang="sv-SE" baseline="-25000"/>
              <a:t>3,i</a:t>
            </a:r>
            <a:r>
              <a:rPr lang="sv-SE"/>
              <a:t>-p</a:t>
            </a:r>
            <a:r>
              <a:rPr lang="sv-SE" baseline="-25000"/>
              <a:t>4,i</a:t>
            </a:r>
            <a:r>
              <a:rPr lang="sv-SE"/>
              <a:t>+p</a:t>
            </a:r>
            <a:r>
              <a:rPr lang="sv-SE" baseline="-25000"/>
              <a:t>7,i</a:t>
            </a:r>
            <a:r>
              <a:rPr lang="sv-SE"/>
              <a:t>) + abs(q</a:t>
            </a:r>
            <a:r>
              <a:rPr lang="sv-SE" baseline="-25000"/>
              <a:t>0,i</a:t>
            </a:r>
            <a:r>
              <a:rPr lang="sv-SE"/>
              <a:t>-q</a:t>
            </a:r>
            <a:r>
              <a:rPr lang="sv-SE" baseline="-25000"/>
              <a:t>3,i</a:t>
            </a:r>
            <a:r>
              <a:rPr lang="sv-SE"/>
              <a:t>-q</a:t>
            </a:r>
            <a:r>
              <a:rPr lang="sv-SE" baseline="-25000"/>
              <a:t>4,i</a:t>
            </a:r>
            <a:r>
              <a:rPr lang="sv-SE"/>
              <a:t>+q</a:t>
            </a:r>
            <a:r>
              <a:rPr lang="sv-SE" baseline="-25000"/>
              <a:t>7,i</a:t>
            </a:r>
            <a:r>
              <a:rPr lang="sv-SE"/>
              <a:t>) &lt; (3 * beta / 32)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470752E-38CB-4BDA-B8FD-E4EF702D7FBB}"/>
              </a:ext>
            </a:extLst>
          </p:cNvPr>
          <p:cNvSpPr/>
          <p:nvPr/>
        </p:nvSpPr>
        <p:spPr>
          <a:xfrm>
            <a:off x="2447025" y="3315577"/>
            <a:ext cx="15737473" cy="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sv-S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F63FDF3-3070-429A-B93A-F3CE8F6A40FF}"/>
              </a:ext>
            </a:extLst>
          </p:cNvPr>
          <p:cNvGraphicFramePr/>
          <p:nvPr/>
        </p:nvGraphicFramePr>
        <p:xfrm>
          <a:off x="2651613" y="3741733"/>
          <a:ext cx="6888769" cy="2495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3" imgW="6159751" imgH="2232367" progId="">
                  <p:embed/>
                </p:oleObj>
              </mc:Choice>
              <mc:Fallback>
                <p:oleObj name="Visio" r:id="rId3" imgW="6159751" imgH="2232367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51613" y="3741733"/>
                        <a:ext cx="6888769" cy="2495553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C0109-A19E-41B7-A6E4-6DBD76023FB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IRSDB filtering decision</a:t>
            </a:r>
            <a:br>
              <a:rPr lang="sv-SE"/>
            </a:br>
            <a:r>
              <a:rPr lang="sv-SE"/>
              <a:t>Checkpoint positions at left of current 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628BA-C977-4638-845F-A8D7623CFCF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79429" y="1844673"/>
            <a:ext cx="6979706" cy="4392613"/>
          </a:xfrm>
        </p:spPr>
        <p:txBody>
          <a:bodyPr/>
          <a:lstStyle/>
          <a:p>
            <a:pPr lvl="0"/>
            <a:r>
              <a:rPr lang="en-CA"/>
              <a:t>The block P to the left of the current block have been decoded and block P height &gt;= 32</a:t>
            </a:r>
          </a:p>
          <a:p>
            <a:pPr lvl="0"/>
            <a:r>
              <a:rPr lang="en-CA"/>
              <a:t>The block Q to the left of the current block have been decoded and block Q height &gt;=32</a:t>
            </a:r>
          </a:p>
          <a:p>
            <a:pPr lvl="0"/>
            <a:r>
              <a:rPr lang="en-CA"/>
              <a:t>Block Q and block P belong to two different PUs or TUs</a:t>
            </a:r>
          </a:p>
          <a:p>
            <a:pPr lvl="0"/>
            <a:r>
              <a:rPr lang="en-CA"/>
              <a:t>abs(p</a:t>
            </a:r>
            <a:r>
              <a:rPr lang="en-CA" baseline="-25000"/>
              <a:t>0,i</a:t>
            </a:r>
            <a:r>
              <a:rPr lang="en-CA"/>
              <a:t>-q</a:t>
            </a:r>
            <a:r>
              <a:rPr lang="en-CA" baseline="-25000"/>
              <a:t>0,i</a:t>
            </a:r>
            <a:r>
              <a:rPr lang="en-CA"/>
              <a:t>) &lt; 2.5*tc</a:t>
            </a:r>
          </a:p>
          <a:p>
            <a:pPr lvl="0"/>
            <a:r>
              <a:rPr lang="sv-SE"/>
              <a:t>abs(p</a:t>
            </a:r>
            <a:r>
              <a:rPr lang="sv-SE" baseline="-25000"/>
              <a:t>0,i</a:t>
            </a:r>
            <a:r>
              <a:rPr lang="sv-SE"/>
              <a:t>-p</a:t>
            </a:r>
            <a:r>
              <a:rPr lang="sv-SE" baseline="-25000"/>
              <a:t>3,i</a:t>
            </a:r>
            <a:r>
              <a:rPr lang="sv-SE"/>
              <a:t>-p</a:t>
            </a:r>
            <a:r>
              <a:rPr lang="sv-SE" baseline="-25000"/>
              <a:t>4,i</a:t>
            </a:r>
            <a:r>
              <a:rPr lang="sv-SE"/>
              <a:t>+p</a:t>
            </a:r>
            <a:r>
              <a:rPr lang="sv-SE" baseline="-25000"/>
              <a:t>7,i</a:t>
            </a:r>
            <a:r>
              <a:rPr lang="sv-SE"/>
              <a:t>) + abs(q</a:t>
            </a:r>
            <a:r>
              <a:rPr lang="sv-SE" baseline="-25000"/>
              <a:t>0,i</a:t>
            </a:r>
            <a:r>
              <a:rPr lang="sv-SE"/>
              <a:t>-q</a:t>
            </a:r>
            <a:r>
              <a:rPr lang="sv-SE" baseline="-25000"/>
              <a:t>3,i</a:t>
            </a:r>
            <a:r>
              <a:rPr lang="sv-SE"/>
              <a:t>-q</a:t>
            </a:r>
            <a:r>
              <a:rPr lang="sv-SE" baseline="-25000"/>
              <a:t>4,i</a:t>
            </a:r>
            <a:r>
              <a:rPr lang="sv-SE"/>
              <a:t>+q</a:t>
            </a:r>
            <a:r>
              <a:rPr lang="sv-SE" baseline="-25000"/>
              <a:t>7,i</a:t>
            </a:r>
            <a:r>
              <a:rPr lang="sv-SE"/>
              <a:t>) &lt; (3 * beta / 32)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98DFB52-5BBB-43ED-A783-2ED32838D326}"/>
              </a:ext>
            </a:extLst>
          </p:cNvPr>
          <p:cNvSpPr/>
          <p:nvPr/>
        </p:nvSpPr>
        <p:spPr>
          <a:xfrm>
            <a:off x="0" y="0"/>
            <a:ext cx="12191996" cy="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sv-S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13D91C-4201-49B1-A1D1-A7DB76B76D57}"/>
              </a:ext>
            </a:extLst>
          </p:cNvPr>
          <p:cNvGraphicFramePr/>
          <p:nvPr/>
        </p:nvGraphicFramePr>
        <p:xfrm>
          <a:off x="7459135" y="1556226"/>
          <a:ext cx="2995080" cy="468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Visio" r:id="rId3" imgW="3947400" imgH="6143834" progId="">
                  <p:embed/>
                </p:oleObj>
              </mc:Choice>
              <mc:Fallback>
                <p:oleObj name="Visio" r:id="rId3" imgW="3947400" imgH="6143834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59135" y="1556226"/>
                        <a:ext cx="2995080" cy="4681060"/>
                      </a:xfrm>
                      <a:prstGeom prst="rect">
                        <a:avLst/>
                      </a:prstGeom>
                      <a:noFill/>
                      <a:ln cap="flat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257F-9628-4B80-A82B-AFD17602933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sv-SE"/>
              <a:t>IRSDB filtering operation</a:t>
            </a:r>
            <a:br>
              <a:rPr lang="sv-SE"/>
            </a:br>
            <a:r>
              <a:rPr lang="sv-SE"/>
              <a:t>For reference sample </a:t>
            </a:r>
            <a:r>
              <a:rPr lang="en-CA"/>
              <a:t>p</a:t>
            </a:r>
            <a:r>
              <a:rPr lang="en-CA" baseline="-25000"/>
              <a:t>n,i</a:t>
            </a:r>
            <a:r>
              <a:rPr lang="en-CA"/>
              <a:t> and q</a:t>
            </a:r>
            <a:r>
              <a:rPr lang="en-CA" baseline="-25000"/>
              <a:t>n,i</a:t>
            </a:r>
            <a:endParaRPr lang="sv-S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81A84C1-1AD0-4EA4-805A-A24250752816}"/>
                  </a:ext>
                </a:extLst>
              </p:cNvPr>
              <p:cNvSpPr txBox="1">
                <a:spLocks noGrp="1"/>
              </p:cNvSpPr>
              <p:nvPr>
                <p:ph type="body" idx="4294967295"/>
              </p:nvPr>
            </p:nvSpPr>
            <p:spPr/>
            <p:txBody>
              <a:bodyPr/>
              <a:lstStyle/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´=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∗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𝑀𝑖𝑑𝑑𝑙𝑒</m:t>
                    </m:r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64−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∗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sv-SE">
                        <a:latin typeface="Cambria Math" panose="02040503050406030204" pitchFamily="18" charset="0"/>
                      </a:rPr>
                      <m:t>)+32)≫6),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𝑐𝑙𝑖𝑝𝑝𝑒𝑑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±</m:t>
                    </m:r>
                    <m:r>
                      <m:rPr>
                        <m:sty m:val="p"/>
                      </m:rPr>
                      <a:rPr lang="sv-SE">
                        <a:latin typeface="Cambria Math" panose="02040503050406030204" pitchFamily="18" charset="0"/>
                      </a:rPr>
                      <m:t>tc</m:t>
                    </m:r>
                  </m:oMath>
                </a14:m>
                <a:endParaRPr lang="sv-SE"/>
              </a:p>
              <a:p>
                <a:pPr lvl="0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´=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∗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𝑀𝑖𝑑𝑑𝑙𝑒</m:t>
                    </m:r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64−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∗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𝑄</m:t>
                    </m:r>
                    <m:r>
                      <a:rPr lang="sv-SE">
                        <a:latin typeface="Cambria Math" panose="02040503050406030204" pitchFamily="18" charset="0"/>
                      </a:rPr>
                      <m:t>+32)≫6),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𝑐𝑙𝑖𝑝𝑝𝑒𝑑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±</m:t>
                    </m:r>
                    <m:r>
                      <m:rPr>
                        <m:sty m:val="p"/>
                      </m:rPr>
                      <a:rPr lang="sv-SE">
                        <a:latin typeface="Cambria Math" panose="02040503050406030204" pitchFamily="18" charset="0"/>
                      </a:rPr>
                      <m:t>tc</m:t>
                    </m:r>
                  </m:oMath>
                </a14:m>
                <a:endParaRPr lang="sv-SE"/>
              </a:p>
              <a:p>
                <a:pPr lvl="0"/>
                <a:r>
                  <a:rPr lang="sv-SE"/>
                  <a:t>where,</a:t>
                </a:r>
              </a:p>
              <a:p>
                <a:pPr marL="712783" lvl="2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=59−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sv-SE">
                        <a:latin typeface="Cambria Math" panose="02040503050406030204" pitchFamily="18" charset="0"/>
                      </a:rPr>
                      <m:t>∗9, 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𝑐𝑎𝑛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𝑎𝑙𝑠𝑜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𝑏𝑒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𝑑𝑒𝑠𝑐𝑟𝑖𝑏𝑒𝑑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𝑎𝑠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b="1" i="1">
                        <a:latin typeface="Cambria Math" panose="02040503050406030204" pitchFamily="18" charset="0"/>
                      </a:rPr>
                      <m:t>𝒇</m:t>
                    </m:r>
                    <m:r>
                      <a:rPr lang="sv-SE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59,50,41,32,23,14,5</m:t>
                        </m:r>
                      </m:e>
                    </m:d>
                  </m:oMath>
                </a14:m>
                <a:endParaRPr lang="sv-SE"/>
              </a:p>
              <a:p>
                <a:pPr marL="712783" lvl="2"/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𝑀𝑖𝑑𝑑𝑙𝑒</m:t>
                    </m:r>
                    <m:r>
                      <a:rPr lang="sv-SE">
                        <a:latin typeface="Cambria Math" panose="02040503050406030204" pitchFamily="18" charset="0"/>
                      </a:rPr>
                      <m:t>=(2∗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6,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6,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+8)≫4</m:t>
                    </m:r>
                  </m:oMath>
                </a14:m>
                <a:endParaRPr lang="sv-SE"/>
              </a:p>
              <a:p>
                <a:pPr marL="712783" lvl="2"/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sv-SE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6,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7,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≫1</m:t>
                    </m:r>
                  </m:oMath>
                </a14:m>
                <a:endParaRPr lang="sv-SE" i="1"/>
              </a:p>
              <a:p>
                <a:pPr marL="712783" lvl="2"/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𝑄</m:t>
                    </m:r>
                    <m:r>
                      <a:rPr lang="sv-SE"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6,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7,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+1)≫1</m:t>
                    </m:r>
                  </m:oMath>
                </a14:m>
                <a:endParaRPr lang="sv-SE"/>
              </a:p>
              <a:p>
                <a:pPr lvl="1"/>
                <a:r>
                  <a:rPr lang="sv-SE"/>
                  <a:t>where,</a:t>
                </a:r>
              </a:p>
              <a:p>
                <a:pPr marL="712783" lvl="2"/>
                <a:r>
                  <a:rPr lang="en-US"/>
                  <a:t>n ranges from 0 to 6</a:t>
                </a:r>
              </a:p>
              <a:p>
                <a:pPr marL="712783" lvl="2"/>
                <a:r>
                  <a:rPr lang="en-US"/>
                  <a:t>i = multiple reference line index</a:t>
                </a:r>
                <a:endParaRPr lang="sv-SE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81A84C1-1AD0-4EA4-805A-A24250752816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blipFill>
                <a:blip r:embed="rId2"/>
                <a:stretch>
                  <a:fillRect l="-814" t="-111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3588A-4D9B-471C-A324-55DDB7F38D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429" y="476246"/>
            <a:ext cx="9223369" cy="1081085"/>
          </a:xfrm>
        </p:spPr>
        <p:txBody>
          <a:bodyPr/>
          <a:lstStyle/>
          <a:p>
            <a:pPr lvl="0"/>
            <a:r>
              <a:rPr lang="sv-SE"/>
              <a:t>IRSDB filtering operation</a:t>
            </a:r>
            <a:br>
              <a:rPr lang="sv-SE"/>
            </a:br>
            <a:r>
              <a:rPr lang="sv-SE"/>
              <a:t>For reference samples at top-left of current CU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1EC3C5-E653-45F2-84CC-7961EDD1BDB5}"/>
                  </a:ext>
                </a:extLst>
              </p:cNvPr>
              <p:cNvSpPr txBox="1">
                <a:spLocks noGrp="1"/>
              </p:cNvSpPr>
              <p:nvPr>
                <p:ph type="body" idx="4294967295"/>
              </p:nvPr>
            </p:nvSpPr>
            <p:spPr>
              <a:xfrm>
                <a:off x="479429" y="1844673"/>
                <a:ext cx="7055903" cy="4392613"/>
              </a:xfrm>
            </p:spPr>
            <p:txBody>
              <a:bodyPr/>
              <a:lstStyle/>
              <a:p>
                <a:pPr lvl="0" hangingPunct="0"/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𝑇𝐿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´=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𝑀𝑖𝑑𝑑𝑙𝑒</m:t>
                        </m:r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, 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𝑐𝑙𝑖𝑝𝑝𝑒𝑑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r>
                      <a:rPr lang="sv-SE" i="1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sv-SE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𝑇𝐿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sv-SE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±</m:t>
                    </m:r>
                    <m:r>
                      <m:rPr>
                        <m:sty m:val="p"/>
                      </m:rPr>
                      <a:rPr lang="sv-SE">
                        <a:latin typeface="Cambria Math" panose="02040503050406030204" pitchFamily="18" charset="0"/>
                      </a:rPr>
                      <m:t>tc</m:t>
                    </m:r>
                  </m:oMath>
                </a14:m>
                <a:endParaRPr lang="sv-SE"/>
              </a:p>
              <a:p>
                <a:pPr lvl="0"/>
                <a:r>
                  <a:rPr lang="sv-SE"/>
                  <a:t>where,</a:t>
                </a:r>
              </a:p>
              <a:p>
                <a:pPr marL="712783" lvl="2"/>
                <a14:m>
                  <m:oMath xmlns:m="http://schemas.openxmlformats.org/officeDocument/2006/math">
                    <m:r>
                      <a:rPr lang="sv-SE" i="1">
                        <a:latin typeface="Cambria Math" panose="02040503050406030204" pitchFamily="18" charset="0"/>
                      </a:rPr>
                      <m:t>𝑀𝑖𝑑𝑑𝑙𝑒</m:t>
                    </m:r>
                    <m:r>
                      <a:rPr lang="sv-SE">
                        <a:latin typeface="Cambria Math" panose="02040503050406030204" pitchFamily="18" charset="0"/>
                      </a:rPr>
                      <m:t>=(2∗</m:t>
                    </m:r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sv-SE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3,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4,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5,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6,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>
                            <a:latin typeface="Cambria Math" panose="02040503050406030204" pitchFamily="18" charset="0"/>
                          </a:rPr>
                          <m:t>6,</m:t>
                        </m:r>
                        <m:r>
                          <a:rPr lang="sv-SE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>
                        <a:latin typeface="Cambria Math" panose="02040503050406030204" pitchFamily="18" charset="0"/>
                      </a:rPr>
                      <m:t>+8)≫4</m:t>
                    </m:r>
                  </m:oMath>
                </a14:m>
                <a:endParaRPr lang="sv-SE"/>
              </a:p>
              <a:p>
                <a:pPr lvl="1"/>
                <a:r>
                  <a:rPr lang="sv-SE"/>
                  <a:t>where,</a:t>
                </a:r>
              </a:p>
              <a:p>
                <a:pPr marL="712783" lvl="2"/>
                <a:r>
                  <a:rPr lang="en-US"/>
                  <a:t>m ranges from -i to i</a:t>
                </a:r>
              </a:p>
              <a:p>
                <a:pPr marL="712783" lvl="2"/>
                <a:r>
                  <a:rPr lang="en-US"/>
                  <a:t>i = multiple reference line index</a:t>
                </a:r>
                <a:endParaRPr lang="sv-SE"/>
              </a:p>
              <a:p>
                <a:pPr lvl="0" hangingPunct="0"/>
                <a:endParaRPr lang="sv-SE"/>
              </a:p>
              <a:p>
                <a:pPr lvl="0"/>
                <a:endParaRPr lang="sv-SE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1EC3C5-E653-45F2-84CC-7961EDD1BDB5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4294967295"/>
              </p:nvPr>
            </p:nvSpPr>
            <p:spPr>
              <a:xfrm>
                <a:off x="479429" y="1844673"/>
                <a:ext cx="7055903" cy="4392613"/>
              </a:xfrm>
              <a:blipFill>
                <a:blip r:embed="rId2"/>
                <a:stretch>
                  <a:fillRect l="-1296" t="-111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>
            <a:extLst>
              <a:ext uri="{FF2B5EF4-FFF2-40B4-BE49-F238E27FC236}">
                <a16:creationId xmlns:a16="http://schemas.microsoft.com/office/drawing/2014/main" id="{E7321BC6-6933-4F23-A21C-1BD17449D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" y="1490"/>
            <a:ext cx="3115351" cy="18720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58F29687-45FC-49CB-BF3A-C8E77BAA1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332" y="1975881"/>
            <a:ext cx="4160245" cy="4130198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113</TotalTime>
  <Words>1153</Words>
  <Application>Microsoft Office PowerPoint</Application>
  <PresentationFormat>Widescreen</PresentationFormat>
  <Paragraphs>275</Paragraphs>
  <Slides>13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Cambria Math</vt:lpstr>
      <vt:lpstr>Ericsson Hilda</vt:lpstr>
      <vt:lpstr>Ericsson Hilda Light</vt:lpstr>
      <vt:lpstr>Ericsson Technical Icons</vt:lpstr>
      <vt:lpstr>Times New Roman</vt:lpstr>
      <vt:lpstr>PresentationTemplate2017</vt:lpstr>
      <vt:lpstr>Visio</vt:lpstr>
      <vt:lpstr>JVET-M0138 Intra Reference Sample Deblocking</vt:lpstr>
      <vt:lpstr>Blocking artifacts along intra prediction direction</vt:lpstr>
      <vt:lpstr>Proposed method Intra Reference Sample Deblocking (IRSDB)</vt:lpstr>
      <vt:lpstr>Checkpoint positions potential positions to apply IRSDB</vt:lpstr>
      <vt:lpstr>IRSDB filtering decision Checkpoint position at top-left of current CU</vt:lpstr>
      <vt:lpstr>IRSDB filtering decision Checkpoint positions at above of current CU</vt:lpstr>
      <vt:lpstr>IRSDB filtering decision Checkpoint positions at left of current CU</vt:lpstr>
      <vt:lpstr>IRSDB filtering operation For reference sample pn,i and qn,i</vt:lpstr>
      <vt:lpstr>IRSDB filtering operation For reference samples at top-left of current CU</vt:lpstr>
      <vt:lpstr>Subjective result 1</vt:lpstr>
      <vt:lpstr>Subjective result 2</vt:lpstr>
      <vt:lpstr>Objective result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Intra Reference Sample Deblocking</dc:title>
  <dc:creator>Zhi Zhang A</dc:creator>
  <dc:description/>
  <cp:lastModifiedBy>Zhi Zhang A</cp:lastModifiedBy>
  <cp:revision>77</cp:revision>
  <dcterms:created xsi:type="dcterms:W3CDTF">2019-01-06T14:18:00Z</dcterms:created>
  <dcterms:modified xsi:type="dcterms:W3CDTF">2019-01-08T18:40:36Z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