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0"/>
  </p:notesMasterIdLst>
  <p:handoutMasterIdLst>
    <p:handoutMasterId r:id="rId11"/>
  </p:handoutMasterIdLst>
  <p:sldIdLst>
    <p:sldId id="315" r:id="rId2"/>
    <p:sldId id="321" r:id="rId3"/>
    <p:sldId id="322" r:id="rId4"/>
    <p:sldId id="323" r:id="rId5"/>
    <p:sldId id="324" r:id="rId6"/>
    <p:sldId id="325" r:id="rId7"/>
    <p:sldId id="326" r:id="rId8"/>
    <p:sldId id="320" r:id="rId9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BF6"/>
    <a:srgbClr val="FFEEB9"/>
    <a:srgbClr val="66CCFF"/>
    <a:srgbClr val="FF9999"/>
    <a:srgbClr val="F3F3FB"/>
    <a:srgbClr val="E7F4F5"/>
    <a:srgbClr val="C9E7E9"/>
    <a:srgbClr val="FFDD71"/>
    <a:srgbClr val="FFE5E5"/>
    <a:srgbClr val="FF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7" autoAdjust="0"/>
    <p:restoredTop sz="96574" autoAdjust="0"/>
  </p:normalViewPr>
  <p:slideViewPr>
    <p:cSldViewPr>
      <p:cViewPr varScale="1">
        <p:scale>
          <a:sx n="67" d="100"/>
          <a:sy n="67" d="100"/>
        </p:scale>
        <p:origin x="259" y="67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2019/1/14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2019/1/14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2019/1/14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2019/1/14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 smtClean="0"/>
              <a:t>Modified Dequantization Scaling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JVET-M0119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Sony Europe Ltd.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Abstract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In VVC WD3, when the size of a transform block is not a power of 4, the transform coefficients are modified by a √2 factor, to compensate for an implicit scaling by the transform process.</a:t>
            </a:r>
            <a:endParaRPr lang="en-GB" sz="1800" dirty="0" smtClean="0"/>
          </a:p>
          <a:p>
            <a:endParaRPr lang="en-GB" sz="1800" dirty="0"/>
          </a:p>
          <a:p>
            <a:r>
              <a:rPr lang="en-GB" sz="1800" dirty="0" smtClean="0"/>
              <a:t>It is proposed that the scaling be applied by a modification to the QP rather than be a multiplication by 181/256 (or 181/128).</a:t>
            </a:r>
          </a:p>
          <a:p>
            <a:endParaRPr lang="en-GB" sz="1800" dirty="0" smtClean="0"/>
          </a:p>
          <a:p>
            <a:r>
              <a:rPr lang="en-GB" sz="1800" dirty="0" smtClean="0"/>
              <a:t>In addition it is proposed that the adjustment is not applied in the dequantization process to transform skip blocks to be subsequently removed by explicit scaling during the </a:t>
            </a:r>
            <a:r>
              <a:rPr lang="en-GB" sz="1800" dirty="0"/>
              <a:t>i</a:t>
            </a:r>
            <a:r>
              <a:rPr lang="en-GB" sz="1800" dirty="0" smtClean="0"/>
              <a:t>nverse transform skip process.</a:t>
            </a:r>
          </a:p>
          <a:p>
            <a:endParaRPr lang="en-GB" sz="1800" dirty="0"/>
          </a:p>
          <a:p>
            <a:r>
              <a:rPr lang="en-GB" sz="1800" dirty="0" smtClean="0"/>
              <a:t>The proposal produces negligible changes to BD-rate.</a:t>
            </a:r>
          </a:p>
          <a:p>
            <a:endParaRPr lang="en-GB" sz="1800" dirty="0" smtClean="0"/>
          </a:p>
          <a:p>
            <a:r>
              <a:rPr lang="en-GB" sz="1800" dirty="0" smtClean="0"/>
              <a:t>This is independent, but related to JVET-L0095.</a:t>
            </a:r>
            <a:endParaRPr lang="en-GB" sz="1800" dirty="0" smtClean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JVET-M0119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2019/1/14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en-GB" sz="1800" dirty="0" smtClean="0"/>
              </a:p>
              <a:p>
                <a:r>
                  <a:rPr lang="en-GB" sz="1800" dirty="0" smtClean="0"/>
                  <a:t>The transformation processes require the resulting coefficients to be scaled by:</a:t>
                </a:r>
                <a:br>
                  <a:rPr lang="en-GB" sz="1800" dirty="0" smtClean="0"/>
                </a:br>
                <a:r>
                  <a:rPr lang="en-GB" sz="1800" dirty="0" smtClean="0"/>
                  <a:t>		</a:t>
                </a:r>
                <a14:m>
                  <m:oMath xmlns:m="http://schemas.openxmlformats.org/officeDocument/2006/math">
                    <m:r>
                      <a:rPr lang="en-CA" sz="2400" i="1"/>
                      <m:t>𝑓𝑎𝑐𝑡𝑜𝑟</m:t>
                    </m:r>
                    <m:r>
                      <a:rPr lang="en-CA" sz="2400" i="1"/>
                      <m:t>= </m:t>
                    </m:r>
                    <m:f>
                      <m:fPr>
                        <m:ctrlPr>
                          <a:rPr lang="en-GB" sz="2400" i="1"/>
                        </m:ctrlPr>
                      </m:fPr>
                      <m:num>
                        <m:r>
                          <a:rPr lang="en-CA" sz="2400" i="1"/>
                          <m:t>1</m:t>
                        </m:r>
                      </m:num>
                      <m:den>
                        <m:r>
                          <a:rPr lang="en-CA" sz="2400" i="1"/>
                          <m:t>√</m:t>
                        </m:r>
                        <m:d>
                          <m:dPr>
                            <m:ctrlPr>
                              <a:rPr lang="en-GB" sz="2400" i="1"/>
                            </m:ctrlPr>
                          </m:dPr>
                          <m:e>
                            <m:r>
                              <a:rPr lang="en-CA" sz="2400" i="1"/>
                              <m:t>𝑀𝑁</m:t>
                            </m:r>
                          </m:e>
                        </m:d>
                      </m:den>
                    </m:f>
                  </m:oMath>
                </a14:m>
                <a:r>
                  <a:rPr lang="en-GB" sz="1800" dirty="0" smtClean="0"/>
                  <a:t> </a:t>
                </a:r>
                <a:br>
                  <a:rPr lang="en-GB" sz="1800" dirty="0" smtClean="0"/>
                </a:br>
                <a:r>
                  <a:rPr lang="en-GB" sz="1400" dirty="0" smtClean="0"/>
                  <a:t>where M and N are the width and height of the transform block.</a:t>
                </a:r>
                <a:endParaRPr lang="en-GB" sz="1400" dirty="0"/>
              </a:p>
              <a:p>
                <a:endParaRPr lang="en-GB" sz="1800" dirty="0" smtClean="0"/>
              </a:p>
              <a:p>
                <a:r>
                  <a:rPr lang="en-GB" sz="1800" dirty="0" smtClean="0"/>
                  <a:t>In VVC, the dimensions of the block are powers of 2</a:t>
                </a:r>
              </a:p>
              <a:p>
                <a:pPr lvl="1"/>
                <a:r>
                  <a:rPr lang="en-GB" sz="1600" dirty="0" smtClean="0"/>
                  <a:t>When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GB" sz="1600" dirty="0" smtClean="0"/>
                  <a:t>, or when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𝑀𝑁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sup>
                    </m:sSup>
                  </m:oMath>
                </a14:m>
                <a:r>
                  <a:rPr lang="en-GB" sz="1600" b="0" dirty="0" smtClean="0"/>
                  <a:t> the factor can be applied by a right shift.</a:t>
                </a:r>
              </a:p>
              <a:p>
                <a:pPr lvl="1"/>
                <a:r>
                  <a:rPr lang="en-GB" sz="1600" dirty="0" smtClean="0"/>
                  <a:t>When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𝑀𝑁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 ≠ </m:t>
                    </m:r>
                    <m:sSup>
                      <m:sSup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𝑓</m:t>
                        </m:r>
                      </m:sup>
                    </m:sSup>
                  </m:oMath>
                </a14:m>
                <a:r>
                  <a:rPr lang="en-GB" sz="1600" b="0" dirty="0" smtClean="0"/>
                  <a:t> a simple right shift is not applicable, in the current VVC WD the coefficients are scaled by 181/256</a:t>
                </a:r>
              </a:p>
              <a:p>
                <a:pPr lvl="1"/>
                <a:r>
                  <a:rPr lang="en-GB" sz="1600" dirty="0" smtClean="0"/>
                  <a:t>There are several alternative methods which relate to the fact that the QP system is logarithmic:</a:t>
                </a:r>
                <a:br>
                  <a:rPr lang="en-GB" sz="1600" dirty="0" smtClean="0"/>
                </a:br>
                <a:r>
                  <a:rPr lang="en-GB" sz="1600" dirty="0" smtClean="0"/>
                  <a:t>		QP+6 is an additional division by 2</a:t>
                </a:r>
                <a:br>
                  <a:rPr lang="en-GB" sz="1600" dirty="0" smtClean="0"/>
                </a:br>
                <a:r>
                  <a:rPr lang="en-GB" sz="1600" dirty="0" smtClean="0"/>
                  <a:t>		QP+3 is an additional division by √2</a:t>
                </a:r>
                <a:endParaRPr lang="en-GB" sz="1600" b="0" dirty="0" smtClean="0"/>
              </a:p>
              <a:p>
                <a:pPr lvl="1"/>
                <a:endParaRPr lang="en-GB" sz="1600" dirty="0"/>
              </a:p>
              <a:p>
                <a:endParaRPr lang="en-GB" sz="18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532" r="-13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JVET-M0119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2019/1/14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82169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Modify the QP by 3 for non-rectangular blocks at the start of each quantization stage.</a:t>
            </a:r>
          </a:p>
          <a:p>
            <a:endParaRPr lang="en-GB" sz="1800" dirty="0" smtClean="0"/>
          </a:p>
          <a:p>
            <a:r>
              <a:rPr lang="en-GB" sz="1800" dirty="0" smtClean="0"/>
              <a:t>The current system is used to work out the ‘QPper’ parameter (the shift required) and the ‘QPrem’ index which looks up the fractional part of the QP from a table of 6 entries.</a:t>
            </a:r>
          </a:p>
          <a:p>
            <a:endParaRPr lang="en-GB" sz="1800" dirty="0" smtClean="0"/>
          </a:p>
          <a:p>
            <a:r>
              <a:rPr lang="en-GB" sz="1800" dirty="0" smtClean="0"/>
              <a:t>Quantization table in VVC WD and VVC VTM:</a:t>
            </a:r>
            <a:endParaRPr lang="en-GB" sz="1800" dirty="0"/>
          </a:p>
          <a:p>
            <a:endParaRPr lang="en-GB" sz="1800" dirty="0" smtClean="0"/>
          </a:p>
          <a:p>
            <a:endParaRPr lang="en-GB" sz="1600" dirty="0"/>
          </a:p>
          <a:p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JVET-M0119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2019/1/14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849544"/>
              </p:ext>
            </p:extLst>
          </p:nvPr>
        </p:nvGraphicFramePr>
        <p:xfrm>
          <a:off x="945494" y="4221088"/>
          <a:ext cx="6425011" cy="136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368"/>
                <a:gridCol w="917368"/>
                <a:gridCol w="918055"/>
                <a:gridCol w="918055"/>
                <a:gridCol w="918055"/>
                <a:gridCol w="918055"/>
                <a:gridCol w="918055"/>
              </a:tblGrid>
              <a:tr h="2280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QP%6 :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Inverse quantization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40/64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45/64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51/64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57/64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64/64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72/64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407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Quantization (non-normative)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26214/16384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23302/16384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20560/16384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18396/16384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16384/16384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14564/16384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37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Increase the size of the LUT (from 6 to 9)</a:t>
            </a:r>
          </a:p>
          <a:p>
            <a:endParaRPr lang="en-GB" sz="1800" dirty="0" smtClean="0"/>
          </a:p>
          <a:p>
            <a:r>
              <a:rPr lang="en-GB" sz="1800" dirty="0" smtClean="0"/>
              <a:t>QPper and QPrem are calculated without regard of the block shape.</a:t>
            </a:r>
          </a:p>
          <a:p>
            <a:r>
              <a:rPr lang="en-GB" sz="1800" dirty="0" smtClean="0"/>
              <a:t>Then, QPrem is used to look-up the inverse quantization scale factor,</a:t>
            </a:r>
            <a:br>
              <a:rPr lang="en-GB" sz="1800" dirty="0" smtClean="0"/>
            </a:br>
            <a:r>
              <a:rPr lang="en-GB" sz="1800" dirty="0" smtClean="0"/>
              <a:t>except that the look-up stage accounts for the block shape.</a:t>
            </a:r>
          </a:p>
          <a:p>
            <a:r>
              <a:rPr lang="en-GB" sz="1800" dirty="0" smtClean="0"/>
              <a:t>This can be achieved by using a second table for non-power-of-4 blocks:</a:t>
            </a:r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 smtClean="0"/>
          </a:p>
          <a:p>
            <a:endParaRPr lang="en-GB" sz="1800" dirty="0" smtClean="0"/>
          </a:p>
          <a:p>
            <a:r>
              <a:rPr lang="en-GB" sz="1800" dirty="0" smtClean="0"/>
              <a:t>Alternatively a single table of 9 elements could be used (due to large overlap between the two sets of coefficients).</a:t>
            </a:r>
            <a:endParaRPr lang="en-GB" sz="1800" dirty="0"/>
          </a:p>
          <a:p>
            <a:endParaRPr lang="en-GB" sz="1800" dirty="0" smtClean="0"/>
          </a:p>
          <a:p>
            <a:endParaRPr lang="en-GB" sz="1600" dirty="0"/>
          </a:p>
          <a:p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JVET-M0119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2019/1/14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514686"/>
              </p:ext>
            </p:extLst>
          </p:nvPr>
        </p:nvGraphicFramePr>
        <p:xfrm>
          <a:off x="1043608" y="3737570"/>
          <a:ext cx="6569025" cy="10633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7930"/>
                <a:gridCol w="937930"/>
                <a:gridCol w="938633"/>
                <a:gridCol w="938633"/>
                <a:gridCol w="938633"/>
                <a:gridCol w="938633"/>
                <a:gridCol w="938633"/>
              </a:tblGrid>
              <a:tr h="1772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QP%6 :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44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Inverse quantization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29/64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32/64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36/64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40/64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45/64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51/64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16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</a:rPr>
                        <a:t>Quantization (non-normative)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36158/16384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32768/16384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29127/16384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26214/16384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23302/16384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20560/16384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887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Use Method 2</a:t>
            </a:r>
          </a:p>
          <a:p>
            <a:pPr lvl="1"/>
            <a:r>
              <a:rPr lang="en-GB" sz="1600" dirty="0" smtClean="0"/>
              <a:t>Use multiplexor rather than introduce a subtractor prior to “QP modulo 6” calculation.</a:t>
            </a:r>
            <a:endParaRPr lang="en-GB" sz="1800" dirty="0" smtClean="0"/>
          </a:p>
          <a:p>
            <a:endParaRPr lang="en-GB" sz="1800" dirty="0" smtClean="0"/>
          </a:p>
          <a:p>
            <a:r>
              <a:rPr lang="en-GB" sz="1800" dirty="0" smtClean="0"/>
              <a:t>Method 2 was also discussed during the review of JVET-L0095, with the decision deferred.</a:t>
            </a:r>
          </a:p>
          <a:p>
            <a:endParaRPr lang="en-GB" sz="1800" dirty="0"/>
          </a:p>
          <a:p>
            <a:r>
              <a:rPr lang="en-GB" sz="1800" dirty="0" smtClean="0"/>
              <a:t>Additionally, the scale factor should only be applied for transformed blocks.</a:t>
            </a:r>
          </a:p>
          <a:p>
            <a:pPr lvl="1"/>
            <a:r>
              <a:rPr lang="en-GB" sz="1600" dirty="0" smtClean="0"/>
              <a:t>Currently, in VTM, the scale factor is applied in the inverse quantization stage, and then inverted by an additional multiply per coefficient during the inverse transform stage.</a:t>
            </a:r>
          </a:p>
          <a:p>
            <a:pPr lvl="1"/>
            <a:r>
              <a:rPr lang="en-GB" sz="1600" dirty="0" smtClean="0"/>
              <a:t>In VVC WD3, the transform skip process appears to apply the scale factor in the inverse quantization stage, but does not remove it during the inverse transform stage.   </a:t>
            </a:r>
            <a:r>
              <a:rPr lang="en-GB" sz="1600" dirty="0" smtClean="0">
                <a:sym typeface="Wingdings" panose="05000000000000000000" pitchFamily="2" charset="2"/>
              </a:rPr>
              <a:t> </a:t>
            </a:r>
            <a:r>
              <a:rPr lang="en-GB" sz="1600" b="1" dirty="0" smtClean="0"/>
              <a:t>Spec. fix required</a:t>
            </a:r>
          </a:p>
          <a:p>
            <a:endParaRPr lang="en-GB" sz="1600" dirty="0"/>
          </a:p>
          <a:p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JVET-M0119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2019/1/14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653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99" y="217110"/>
            <a:ext cx="7164000" cy="440712"/>
          </a:xfrm>
        </p:spPr>
        <p:txBody>
          <a:bodyPr/>
          <a:lstStyle/>
          <a:p>
            <a:r>
              <a:rPr lang="en-GB" dirty="0" smtClean="0"/>
              <a:t>Results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endParaRPr lang="en-GB" sz="1600" dirty="0"/>
          </a:p>
          <a:p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JVET-M0119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2019/1/14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981748"/>
              </p:ext>
            </p:extLst>
          </p:nvPr>
        </p:nvGraphicFramePr>
        <p:xfrm>
          <a:off x="2411760" y="620688"/>
          <a:ext cx="4536505" cy="5730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5160"/>
                <a:gridCol w="694141"/>
                <a:gridCol w="694141"/>
                <a:gridCol w="694781"/>
                <a:gridCol w="694141"/>
                <a:gridCol w="694141"/>
              </a:tblGrid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All Intra Main10 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Over VTM3.0-Benchmark-VTM-JVET-K1010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-0.03%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105%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-0.04%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0.36%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0.27%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103%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0.24%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-0.03%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0.12%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0.12%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0.25%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Overall 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-0.03%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0.23%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0.14%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F (optional)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0.14%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Random Access Main 10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Over VTM3.0-Benchmark-VTM-JVET-K1010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0.12%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0.10%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0.09%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0.25%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0.24%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0.06%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-0.06%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0.11%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0.10%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0.10%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-0.04%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-0.27%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0.10%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F (optional)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-0.03%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0.08%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0.03%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Low delay B Main10 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Over VTM3.0-Benchmark-VTM-JVET-K1010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-0.05%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0.06%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0.28%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0.39%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0.10%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1.30%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0.65%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0.04%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0.41%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0.27%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0.16%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0.69%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F (optional)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0.04%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-0.35%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-0.68%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Low delay P Main10 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Over VTM3.0-Benchmark-VTM-JVET-K1010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0.40%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0.03%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0.42%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-0.21%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0.72%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0.17%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-0.05%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0.49%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0.01%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-0.22%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0.28%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188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Class F (optional)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0.09%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-0.04%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-0.23%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678" marR="3967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99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848</Words>
  <Application>Microsoft Office PowerPoint</Application>
  <PresentationFormat>On-screen Show (4:3)</PresentationFormat>
  <Paragraphs>370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Arial Unicode MS</vt:lpstr>
      <vt:lpstr>Meiryo</vt:lpstr>
      <vt:lpstr>MS PGothic</vt:lpstr>
      <vt:lpstr>MS PMincho</vt:lpstr>
      <vt:lpstr>Arial</vt:lpstr>
      <vt:lpstr>Cambria Math</vt:lpstr>
      <vt:lpstr>HGPｺﾞｼｯｸE</vt:lpstr>
      <vt:lpstr>HGP行書体</vt:lpstr>
      <vt:lpstr>HGP創英角ｺﾞｼｯｸUB</vt:lpstr>
      <vt:lpstr>Lucida Sans</vt:lpstr>
      <vt:lpstr>Times New Roman</vt:lpstr>
      <vt:lpstr>Wingdings</vt:lpstr>
      <vt:lpstr>GBM_Master</vt:lpstr>
      <vt:lpstr>Modified Dequantization Scaling</vt:lpstr>
      <vt:lpstr>Abstract</vt:lpstr>
      <vt:lpstr>Background</vt:lpstr>
      <vt:lpstr>Method 1</vt:lpstr>
      <vt:lpstr>Method 2</vt:lpstr>
      <vt:lpstr>Proposal</vt:lpstr>
      <vt:lpstr>Results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2019-01-16T13:31:18Z</dcterms:modified>
</cp:coreProperties>
</file>