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webextensions/webextension2.xml" ContentType="application/vnd.ms-office.webextension+xml"/>
  <Override PartName="/ppt/webextensions/webextension3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5"/>
  </p:sldMasterIdLst>
  <p:notesMasterIdLst>
    <p:notesMasterId r:id="rId14"/>
  </p:notesMasterIdLst>
  <p:handoutMasterIdLst>
    <p:handoutMasterId r:id="rId15"/>
  </p:handoutMasterIdLst>
  <p:sldIdLst>
    <p:sldId id="1476" r:id="rId6"/>
    <p:sldId id="1497" r:id="rId7"/>
    <p:sldId id="1502" r:id="rId8"/>
    <p:sldId id="1498" r:id="rId9"/>
    <p:sldId id="1499" r:id="rId10"/>
    <p:sldId id="1500" r:id="rId11"/>
    <p:sldId id="1501" r:id="rId12"/>
    <p:sldId id="1470" r:id="rId13"/>
  </p:sldIdLst>
  <p:sldSz cx="12192000" cy="6858000"/>
  <p:notesSz cx="6724650" cy="9874250"/>
  <p:defaultTextStyle>
    <a:defPPr>
      <a:defRPr lang="en-US"/>
    </a:defPPr>
    <a:lvl1pPr marL="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63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65" userDrawn="1">
          <p15:clr>
            <a:srgbClr val="A4A3A4"/>
          </p15:clr>
        </p15:guide>
        <p15:guide id="2" pos="846" userDrawn="1">
          <p15:clr>
            <a:srgbClr val="A4A3A4"/>
          </p15:clr>
        </p15:guide>
        <p15:guide id="3" pos="52" userDrawn="1">
          <p15:clr>
            <a:srgbClr val="A4A3A4"/>
          </p15:clr>
        </p15:guide>
        <p15:guide id="4" pos="3341" userDrawn="1">
          <p15:clr>
            <a:srgbClr val="A4A3A4"/>
          </p15:clr>
        </p15:guide>
        <p15:guide id="5" pos="7582" userDrawn="1">
          <p15:clr>
            <a:srgbClr val="A4A3A4"/>
          </p15:clr>
        </p15:guide>
        <p15:guide id="6" orient="horz" pos="2523" userDrawn="1">
          <p15:clr>
            <a:srgbClr val="A4A3A4"/>
          </p15:clr>
        </p15:guide>
        <p15:guide id="7" orient="horz" pos="3022" userDrawn="1">
          <p15:clr>
            <a:srgbClr val="A4A3A4"/>
          </p15:clr>
        </p15:guide>
        <p15:guide id="8" orient="horz" pos="3181" userDrawn="1">
          <p15:clr>
            <a:srgbClr val="A4A3A4"/>
          </p15:clr>
        </p15:guide>
        <p15:guide id="10" pos="4248" userDrawn="1">
          <p15:clr>
            <a:srgbClr val="A4A3A4"/>
          </p15:clr>
        </p15:guide>
        <p15:guide id="11" orient="horz" pos="2028">
          <p15:clr>
            <a:srgbClr val="A4A3A4"/>
          </p15:clr>
        </p15:guide>
        <p15:guide id="12" pos="1925">
          <p15:clr>
            <a:srgbClr val="A4A3A4"/>
          </p15:clr>
        </p15:guide>
        <p15:guide id="13" pos="40">
          <p15:clr>
            <a:srgbClr val="A4A3A4"/>
          </p15:clr>
        </p15:guide>
        <p15:guide id="14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 MIGNAN Christophe" initials="LMC" lastIdx="0" clrIdx="0">
    <p:extLst/>
  </p:cmAuthor>
  <p:cmAuthor id="2" name="Taylor James" initials="TJ" lastIdx="35" clrIdx="1">
    <p:extLst/>
  </p:cmAuthor>
  <p:cmAuthor id="3" name="Merrien Claudine" initials="MC" lastIdx="44" clrIdx="2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30A0"/>
    <a:srgbClr val="696969"/>
    <a:srgbClr val="9E2882"/>
    <a:srgbClr val="167E9A"/>
    <a:srgbClr val="13B9F2"/>
    <a:srgbClr val="515151"/>
    <a:srgbClr val="1B1B1B"/>
    <a:srgbClr val="848484"/>
    <a:srgbClr val="7D7D7D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82" autoAdjust="0"/>
    <p:restoredTop sz="89452" autoAdjust="0"/>
  </p:normalViewPr>
  <p:slideViewPr>
    <p:cSldViewPr snapToGrid="0" showGuides="1">
      <p:cViewPr varScale="1">
        <p:scale>
          <a:sx n="98" d="100"/>
          <a:sy n="98" d="100"/>
        </p:scale>
        <p:origin x="1326" y="90"/>
      </p:cViewPr>
      <p:guideLst>
        <p:guide orient="horz" pos="1865"/>
        <p:guide pos="846"/>
        <p:guide pos="52"/>
        <p:guide pos="3341"/>
        <p:guide pos="7582"/>
        <p:guide orient="horz" pos="2523"/>
        <p:guide orient="horz" pos="3022"/>
        <p:guide orient="horz" pos="3181"/>
        <p:guide pos="4248"/>
        <p:guide orient="horz" pos="2028"/>
        <p:guide pos="1925"/>
        <p:guide pos="4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2796"/>
    </p:cViewPr>
  </p:sorterViewPr>
  <p:notesViewPr>
    <p:cSldViewPr snapToGrid="0">
      <p:cViewPr varScale="1">
        <p:scale>
          <a:sx n="64" d="100"/>
          <a:sy n="64" d="100"/>
        </p:scale>
        <p:origin x="3144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4015" cy="493713"/>
          </a:xfrm>
          <a:prstGeom prst="rect">
            <a:avLst/>
          </a:prstGeom>
        </p:spPr>
        <p:txBody>
          <a:bodyPr vert="horz" lIns="92749" tIns="46374" rIns="92749" bIns="4637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09079" y="1"/>
            <a:ext cx="2914015" cy="493713"/>
          </a:xfrm>
          <a:prstGeom prst="rect">
            <a:avLst/>
          </a:prstGeom>
        </p:spPr>
        <p:txBody>
          <a:bodyPr vert="horz" lIns="92749" tIns="46374" rIns="92749" bIns="46374" rtlCol="0"/>
          <a:lstStyle>
            <a:lvl1pPr algn="r">
              <a:defRPr sz="1200"/>
            </a:lvl1pPr>
          </a:lstStyle>
          <a:p>
            <a:fld id="{FDE3AF2C-8D47-424A-B8A1-FB98767FE6FA}" type="datetimeFigureOut">
              <a:rPr lang="en-US" smtClean="0"/>
              <a:t>12/30/2018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378825"/>
            <a:ext cx="2914015" cy="493713"/>
          </a:xfrm>
          <a:prstGeom prst="rect">
            <a:avLst/>
          </a:prstGeom>
        </p:spPr>
        <p:txBody>
          <a:bodyPr vert="horz" lIns="92749" tIns="46374" rIns="92749" bIns="4637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09079" y="9378825"/>
            <a:ext cx="2914015" cy="493713"/>
          </a:xfrm>
          <a:prstGeom prst="rect">
            <a:avLst/>
          </a:prstGeom>
        </p:spPr>
        <p:txBody>
          <a:bodyPr vert="horz" lIns="92749" tIns="46374" rIns="92749" bIns="46374" rtlCol="0" anchor="b"/>
          <a:lstStyle>
            <a:lvl1pPr algn="r">
              <a:defRPr sz="1200"/>
            </a:lvl1pPr>
          </a:lstStyle>
          <a:p>
            <a:fld id="{DEA22A18-292E-424C-A450-8AEFD1F0598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407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4015" cy="495428"/>
          </a:xfrm>
          <a:prstGeom prst="rect">
            <a:avLst/>
          </a:prstGeom>
        </p:spPr>
        <p:txBody>
          <a:bodyPr vert="horz" lIns="92749" tIns="46374" rIns="92749" bIns="46374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09079" y="0"/>
            <a:ext cx="2914015" cy="495428"/>
          </a:xfrm>
          <a:prstGeom prst="rect">
            <a:avLst/>
          </a:prstGeom>
        </p:spPr>
        <p:txBody>
          <a:bodyPr vert="horz" lIns="92749" tIns="46374" rIns="92749" bIns="46374" rtlCol="0"/>
          <a:lstStyle>
            <a:lvl1pPr algn="r">
              <a:defRPr sz="1200"/>
            </a:lvl1pPr>
          </a:lstStyle>
          <a:p>
            <a:fld id="{75ABB56C-F54C-49EB-A8DB-D3E2F8FC6E96}" type="datetimeFigureOut">
              <a:rPr lang="en-GB" smtClean="0"/>
              <a:t>30/12/2018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1638" y="1233488"/>
            <a:ext cx="5921375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749" tIns="46374" rIns="92749" bIns="46374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2465" y="4751983"/>
            <a:ext cx="5379720" cy="3887986"/>
          </a:xfrm>
          <a:prstGeom prst="rect">
            <a:avLst/>
          </a:prstGeom>
        </p:spPr>
        <p:txBody>
          <a:bodyPr vert="horz" lIns="92749" tIns="46374" rIns="92749" bIns="4637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378825"/>
            <a:ext cx="2914015" cy="495427"/>
          </a:xfrm>
          <a:prstGeom prst="rect">
            <a:avLst/>
          </a:prstGeom>
        </p:spPr>
        <p:txBody>
          <a:bodyPr vert="horz" lIns="92749" tIns="46374" rIns="92749" bIns="46374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09079" y="9378825"/>
            <a:ext cx="2914015" cy="495427"/>
          </a:xfrm>
          <a:prstGeom prst="rect">
            <a:avLst/>
          </a:prstGeom>
        </p:spPr>
        <p:txBody>
          <a:bodyPr vert="horz" lIns="92749" tIns="46374" rIns="92749" bIns="46374" rtlCol="0" anchor="b"/>
          <a:lstStyle>
            <a:lvl1pPr algn="r">
              <a:defRPr sz="1200"/>
            </a:lvl1pPr>
          </a:lstStyle>
          <a:p>
            <a:fld id="{984E5FEB-C6F8-4AA6-95CF-7DCBFC1F7289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2457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63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4E5FEB-C6F8-4AA6-95CF-7DCBFC1F7289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86479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 (for image)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886"/>
          <a:stretch/>
        </p:blipFill>
        <p:spPr>
          <a:xfrm>
            <a:off x="1" y="0"/>
            <a:ext cx="6597570" cy="6858000"/>
          </a:xfrm>
          <a:prstGeom prst="rect">
            <a:avLst/>
          </a:prstGeom>
          <a:solidFill>
            <a:schemeClr val="tx1"/>
          </a:solidFill>
          <a:ln w="19050">
            <a:noFill/>
          </a:ln>
          <a:effectLst/>
        </p:spPr>
      </p:pic>
      <p:sp>
        <p:nvSpPr>
          <p:cNvPr id="27" name="TextBox 8"/>
          <p:cNvSpPr txBox="1"/>
          <p:nvPr userDrawn="1"/>
        </p:nvSpPr>
        <p:spPr>
          <a:xfrm>
            <a:off x="995469" y="6003660"/>
            <a:ext cx="3572540" cy="368416"/>
          </a:xfrm>
          <a:prstGeom prst="rect">
            <a:avLst/>
          </a:prstGeom>
          <a:noFill/>
        </p:spPr>
        <p:txBody>
          <a:bodyPr wrap="square" lIns="0" tIns="45606" rIns="91210" bIns="45606" rtlCol="0">
            <a:spAutoFit/>
          </a:bodyPr>
          <a:lstStyle/>
          <a:p>
            <a:r>
              <a:rPr lang="en-GB" sz="1795" spc="60" baseline="0" dirty="0">
                <a:solidFill>
                  <a:schemeClr val="bg1">
                    <a:lumMod val="50000"/>
                  </a:schemeClr>
                </a:solidFill>
              </a:rPr>
              <a:t>technicolor.com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3376" y="1371600"/>
            <a:ext cx="5281061" cy="2271221"/>
          </a:xfrm>
        </p:spPr>
        <p:txBody>
          <a:bodyPr anchor="b">
            <a:normAutofit/>
          </a:bodyPr>
          <a:lstStyle>
            <a:lvl1pPr algn="r" defTabSz="91436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600" b="1" kern="1200" cap="all" baseline="0" dirty="0">
                <a:ln w="12700">
                  <a:noFill/>
                </a:ln>
                <a:solidFill>
                  <a:schemeClr val="bg1"/>
                </a:solidFill>
                <a:effectLst>
                  <a:outerShdw blurRad="495300" algn="ctr" rotWithShape="0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3375" y="3665896"/>
            <a:ext cx="5281061" cy="912814"/>
          </a:xfrm>
        </p:spPr>
        <p:txBody>
          <a:bodyPr>
            <a:normAutofit/>
          </a:bodyPr>
          <a:lstStyle>
            <a:lvl1pPr marL="0" indent="0" algn="r">
              <a:buNone/>
              <a:defRPr sz="1600" b="1" cap="all" baseline="0">
                <a:solidFill>
                  <a:schemeClr val="bg1">
                    <a:lumMod val="85000"/>
                  </a:schemeClr>
                </a:solidFill>
                <a:effectLst>
                  <a:outerShdw blurRad="495300" algn="t" rotWithShape="0">
                    <a:prstClr val="black">
                      <a:alpha val="70000"/>
                    </a:prstClr>
                  </a:outerShdw>
                </a:effectLst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3868898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XED LINES White Background - Title,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107696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8" name="Groupe 7"/>
          <p:cNvGrpSpPr/>
          <p:nvPr userDrawn="1"/>
        </p:nvGrpSpPr>
        <p:grpSpPr>
          <a:xfrm>
            <a:off x="10275216" y="-4763"/>
            <a:ext cx="1916783" cy="1076960"/>
            <a:chOff x="4907281" y="0"/>
            <a:chExt cx="7284720" cy="1076960"/>
          </a:xfrm>
        </p:grpSpPr>
        <p:sp>
          <p:nvSpPr>
            <p:cNvPr id="9" name="Rectangle 8"/>
            <p:cNvSpPr/>
            <p:nvPr/>
          </p:nvSpPr>
          <p:spPr>
            <a:xfrm>
              <a:off x="4907281" y="0"/>
              <a:ext cx="7284720" cy="1076960"/>
            </a:xfrm>
            <a:prstGeom prst="rect">
              <a:avLst/>
            </a:prstGeom>
            <a:solidFill>
              <a:srgbClr val="0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0" name="Connecteur droit 9"/>
            <p:cNvCxnSpPr/>
            <p:nvPr/>
          </p:nvCxnSpPr>
          <p:spPr>
            <a:xfrm>
              <a:off x="4919242" y="0"/>
              <a:ext cx="0" cy="1076960"/>
            </a:xfrm>
            <a:prstGeom prst="line">
              <a:avLst/>
            </a:prstGeom>
            <a:ln w="15875">
              <a:solidFill>
                <a:srgbClr val="00B9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/>
            <p:cNvCxnSpPr/>
            <p:nvPr/>
          </p:nvCxnSpPr>
          <p:spPr>
            <a:xfrm>
              <a:off x="5244769" y="0"/>
              <a:ext cx="0" cy="1076960"/>
            </a:xfrm>
            <a:prstGeom prst="line">
              <a:avLst/>
            </a:prstGeom>
            <a:ln w="15875">
              <a:solidFill>
                <a:srgbClr val="008F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/>
            <p:cNvCxnSpPr/>
            <p:nvPr/>
          </p:nvCxnSpPr>
          <p:spPr>
            <a:xfrm>
              <a:off x="5425225" y="0"/>
              <a:ext cx="0" cy="1076960"/>
            </a:xfrm>
            <a:prstGeom prst="line">
              <a:avLst/>
            </a:prstGeom>
            <a:ln w="15875">
              <a:solidFill>
                <a:srgbClr val="034EA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/>
            <p:cNvCxnSpPr/>
            <p:nvPr/>
          </p:nvCxnSpPr>
          <p:spPr>
            <a:xfrm>
              <a:off x="6826408" y="0"/>
              <a:ext cx="0" cy="1076960"/>
            </a:xfrm>
            <a:prstGeom prst="line">
              <a:avLst/>
            </a:prstGeom>
            <a:ln w="22225">
              <a:solidFill>
                <a:srgbClr val="662D9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/>
            <p:cNvCxnSpPr/>
            <p:nvPr/>
          </p:nvCxnSpPr>
          <p:spPr>
            <a:xfrm>
              <a:off x="7024555" y="0"/>
              <a:ext cx="0" cy="1076960"/>
            </a:xfrm>
            <a:prstGeom prst="line">
              <a:avLst/>
            </a:prstGeom>
            <a:ln w="15875">
              <a:solidFill>
                <a:srgbClr val="9429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/>
            <p:cNvCxnSpPr/>
            <p:nvPr/>
          </p:nvCxnSpPr>
          <p:spPr>
            <a:xfrm>
              <a:off x="8216976" y="0"/>
              <a:ext cx="0" cy="1076960"/>
            </a:xfrm>
            <a:prstGeom prst="line">
              <a:avLst/>
            </a:prstGeom>
            <a:ln w="15875">
              <a:solidFill>
                <a:srgbClr val="BF24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/>
            <p:cNvCxnSpPr/>
            <p:nvPr/>
          </p:nvCxnSpPr>
          <p:spPr>
            <a:xfrm>
              <a:off x="9253709" y="0"/>
              <a:ext cx="0" cy="1076960"/>
            </a:xfrm>
            <a:prstGeom prst="line">
              <a:avLst/>
            </a:prstGeom>
            <a:ln w="22225">
              <a:solidFill>
                <a:srgbClr val="F265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/>
            <p:cNvCxnSpPr/>
            <p:nvPr/>
          </p:nvCxnSpPr>
          <p:spPr>
            <a:xfrm>
              <a:off x="9512008" y="0"/>
              <a:ext cx="0" cy="1076960"/>
            </a:xfrm>
            <a:prstGeom prst="line">
              <a:avLst/>
            </a:prstGeom>
            <a:ln w="25400">
              <a:solidFill>
                <a:srgbClr val="FFC20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/>
            <p:cNvCxnSpPr/>
            <p:nvPr/>
          </p:nvCxnSpPr>
          <p:spPr>
            <a:xfrm>
              <a:off x="9685387" y="0"/>
              <a:ext cx="0" cy="1076960"/>
            </a:xfrm>
            <a:prstGeom prst="line">
              <a:avLst/>
            </a:prstGeom>
            <a:ln w="15875">
              <a:solidFill>
                <a:srgbClr val="FFC20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/>
            <p:cNvCxnSpPr/>
            <p:nvPr/>
          </p:nvCxnSpPr>
          <p:spPr>
            <a:xfrm>
              <a:off x="9830459" y="0"/>
              <a:ext cx="0" cy="1076960"/>
            </a:xfrm>
            <a:prstGeom prst="line">
              <a:avLst/>
            </a:prstGeom>
            <a:ln w="15875">
              <a:solidFill>
                <a:srgbClr val="CBDB2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/>
            <p:cNvCxnSpPr/>
            <p:nvPr/>
          </p:nvCxnSpPr>
          <p:spPr>
            <a:xfrm>
              <a:off x="9989684" y="0"/>
              <a:ext cx="0" cy="1076960"/>
            </a:xfrm>
            <a:prstGeom prst="line">
              <a:avLst/>
            </a:prstGeom>
            <a:ln w="15875">
              <a:solidFill>
                <a:srgbClr val="8DC6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/>
            <p:cNvCxnSpPr/>
            <p:nvPr/>
          </p:nvCxnSpPr>
          <p:spPr>
            <a:xfrm>
              <a:off x="11587835" y="0"/>
              <a:ext cx="0" cy="1076960"/>
            </a:xfrm>
            <a:prstGeom prst="line">
              <a:avLst/>
            </a:prstGeom>
            <a:ln w="22225">
              <a:solidFill>
                <a:srgbClr val="00A6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/>
            <p:cNvCxnSpPr/>
            <p:nvPr/>
          </p:nvCxnSpPr>
          <p:spPr>
            <a:xfrm>
              <a:off x="11794238" y="0"/>
              <a:ext cx="0" cy="1076960"/>
            </a:xfrm>
            <a:prstGeom prst="line">
              <a:avLst/>
            </a:prstGeom>
            <a:ln w="15875">
              <a:solidFill>
                <a:srgbClr val="008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38125" y="6518277"/>
            <a:ext cx="762000" cy="196850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F99F39DE-7F43-4ABA-BE16-DC797CC76ADB}" type="slidenum">
              <a:rPr lang="en-GB" smtClean="0"/>
              <a:pPr/>
              <a:t>‹N°›</a:t>
            </a:fld>
            <a:endParaRPr lang="en-GB" dirty="0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381001" y="0"/>
            <a:ext cx="9855468" cy="1076959"/>
          </a:xfrm>
        </p:spPr>
        <p:txBody>
          <a:bodyPr vert="horz" lIns="0" tIns="0" rIns="0" bIns="0" rtlCol="0" anchor="ctr" anchorCtr="0">
            <a:normAutofit/>
          </a:bodyPr>
          <a:lstStyle>
            <a:lvl1pPr>
              <a:defRPr lang="en-GB" sz="3000" b="0" spc="10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lvl="0"/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81000" y="1412240"/>
            <a:ext cx="11506200" cy="4597400"/>
          </a:xfrm>
        </p:spPr>
        <p:txBody>
          <a:bodyPr>
            <a:normAutofit/>
          </a:bodyPr>
          <a:lstStyle>
            <a:lvl1pPr>
              <a:defRPr sz="2800" b="1">
                <a:solidFill>
                  <a:srgbClr val="696969"/>
                </a:solidFill>
              </a:defRPr>
            </a:lvl1pPr>
            <a:lvl2pPr marL="361936" indent="-361936">
              <a:buClr>
                <a:schemeClr val="tx1">
                  <a:lumMod val="65000"/>
                  <a:lumOff val="35000"/>
                </a:schemeClr>
              </a:buClr>
              <a:buSzPct val="84000"/>
              <a:buFont typeface="Arial" panose="020B0604020202020204" pitchFamily="34" charset="0"/>
              <a:buChar char="►"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568325" indent="-284163">
              <a:buClr>
                <a:schemeClr val="tx1">
                  <a:lumMod val="50000"/>
                  <a:lumOff val="50000"/>
                </a:schemeClr>
              </a:buClr>
              <a:buSzPct val="150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890588" indent="-265113">
              <a:buSzPct val="100000"/>
              <a:buFont typeface="Arial" panose="020B0604020202020204" pitchFamily="34" charset="0"/>
              <a:buChar char="‒"/>
              <a:defRPr sz="1800"/>
            </a:lvl4pPr>
            <a:lvl5pPr marL="1076325" indent="-185738">
              <a:buFont typeface="Arial" panose="020B0604020202020204" pitchFamily="34" charset="0"/>
              <a:buChar char="•"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5" name="Picture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648" y="6172200"/>
            <a:ext cx="842764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750356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XED LINES White Background - Title, Text, 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107696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8" name="Groupe 7"/>
          <p:cNvGrpSpPr/>
          <p:nvPr userDrawn="1"/>
        </p:nvGrpSpPr>
        <p:grpSpPr>
          <a:xfrm>
            <a:off x="10275216" y="0"/>
            <a:ext cx="1916783" cy="1076960"/>
            <a:chOff x="4907281" y="0"/>
            <a:chExt cx="7284720" cy="1076960"/>
          </a:xfrm>
        </p:grpSpPr>
        <p:sp>
          <p:nvSpPr>
            <p:cNvPr id="9" name="Rectangle 8"/>
            <p:cNvSpPr/>
            <p:nvPr/>
          </p:nvSpPr>
          <p:spPr>
            <a:xfrm>
              <a:off x="4907281" y="0"/>
              <a:ext cx="7284720" cy="1076960"/>
            </a:xfrm>
            <a:prstGeom prst="rect">
              <a:avLst/>
            </a:prstGeom>
            <a:solidFill>
              <a:srgbClr val="0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0" name="Connecteur droit 9"/>
            <p:cNvCxnSpPr/>
            <p:nvPr/>
          </p:nvCxnSpPr>
          <p:spPr>
            <a:xfrm>
              <a:off x="4919242" y="0"/>
              <a:ext cx="0" cy="1076960"/>
            </a:xfrm>
            <a:prstGeom prst="line">
              <a:avLst/>
            </a:prstGeom>
            <a:ln w="15875">
              <a:solidFill>
                <a:srgbClr val="00B9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/>
            <p:cNvCxnSpPr/>
            <p:nvPr/>
          </p:nvCxnSpPr>
          <p:spPr>
            <a:xfrm>
              <a:off x="5244769" y="0"/>
              <a:ext cx="0" cy="1076960"/>
            </a:xfrm>
            <a:prstGeom prst="line">
              <a:avLst/>
            </a:prstGeom>
            <a:ln w="15875">
              <a:solidFill>
                <a:srgbClr val="008F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/>
            <p:cNvCxnSpPr/>
            <p:nvPr/>
          </p:nvCxnSpPr>
          <p:spPr>
            <a:xfrm>
              <a:off x="5425225" y="0"/>
              <a:ext cx="0" cy="1076960"/>
            </a:xfrm>
            <a:prstGeom prst="line">
              <a:avLst/>
            </a:prstGeom>
            <a:ln w="15875">
              <a:solidFill>
                <a:srgbClr val="034EA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/>
            <p:cNvCxnSpPr/>
            <p:nvPr/>
          </p:nvCxnSpPr>
          <p:spPr>
            <a:xfrm>
              <a:off x="6826408" y="0"/>
              <a:ext cx="0" cy="1076960"/>
            </a:xfrm>
            <a:prstGeom prst="line">
              <a:avLst/>
            </a:prstGeom>
            <a:ln w="22225">
              <a:solidFill>
                <a:srgbClr val="662D9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/>
            <p:cNvCxnSpPr/>
            <p:nvPr/>
          </p:nvCxnSpPr>
          <p:spPr>
            <a:xfrm>
              <a:off x="7024555" y="0"/>
              <a:ext cx="0" cy="1076960"/>
            </a:xfrm>
            <a:prstGeom prst="line">
              <a:avLst/>
            </a:prstGeom>
            <a:ln w="15875">
              <a:solidFill>
                <a:srgbClr val="9429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/>
            <p:cNvCxnSpPr/>
            <p:nvPr/>
          </p:nvCxnSpPr>
          <p:spPr>
            <a:xfrm>
              <a:off x="8216976" y="0"/>
              <a:ext cx="0" cy="1076960"/>
            </a:xfrm>
            <a:prstGeom prst="line">
              <a:avLst/>
            </a:prstGeom>
            <a:ln w="15875">
              <a:solidFill>
                <a:srgbClr val="BF24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/>
            <p:cNvCxnSpPr/>
            <p:nvPr/>
          </p:nvCxnSpPr>
          <p:spPr>
            <a:xfrm>
              <a:off x="9253709" y="0"/>
              <a:ext cx="0" cy="1076960"/>
            </a:xfrm>
            <a:prstGeom prst="line">
              <a:avLst/>
            </a:prstGeom>
            <a:ln w="22225">
              <a:solidFill>
                <a:srgbClr val="F265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/>
            <p:cNvCxnSpPr/>
            <p:nvPr/>
          </p:nvCxnSpPr>
          <p:spPr>
            <a:xfrm>
              <a:off x="9512008" y="0"/>
              <a:ext cx="0" cy="1076960"/>
            </a:xfrm>
            <a:prstGeom prst="line">
              <a:avLst/>
            </a:prstGeom>
            <a:ln w="25400">
              <a:solidFill>
                <a:srgbClr val="FFC20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/>
            <p:cNvCxnSpPr/>
            <p:nvPr/>
          </p:nvCxnSpPr>
          <p:spPr>
            <a:xfrm>
              <a:off x="9685387" y="0"/>
              <a:ext cx="0" cy="1076960"/>
            </a:xfrm>
            <a:prstGeom prst="line">
              <a:avLst/>
            </a:prstGeom>
            <a:ln w="15875">
              <a:solidFill>
                <a:srgbClr val="FFC20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/>
            <p:cNvCxnSpPr/>
            <p:nvPr/>
          </p:nvCxnSpPr>
          <p:spPr>
            <a:xfrm>
              <a:off x="9830459" y="0"/>
              <a:ext cx="0" cy="1076960"/>
            </a:xfrm>
            <a:prstGeom prst="line">
              <a:avLst/>
            </a:prstGeom>
            <a:ln w="15875">
              <a:solidFill>
                <a:srgbClr val="CBDB2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/>
            <p:cNvCxnSpPr/>
            <p:nvPr/>
          </p:nvCxnSpPr>
          <p:spPr>
            <a:xfrm>
              <a:off x="9989684" y="0"/>
              <a:ext cx="0" cy="1076960"/>
            </a:xfrm>
            <a:prstGeom prst="line">
              <a:avLst/>
            </a:prstGeom>
            <a:ln w="15875">
              <a:solidFill>
                <a:srgbClr val="8DC6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/>
            <p:cNvCxnSpPr/>
            <p:nvPr/>
          </p:nvCxnSpPr>
          <p:spPr>
            <a:xfrm>
              <a:off x="11587835" y="0"/>
              <a:ext cx="0" cy="1076960"/>
            </a:xfrm>
            <a:prstGeom prst="line">
              <a:avLst/>
            </a:prstGeom>
            <a:ln w="22225">
              <a:solidFill>
                <a:srgbClr val="00A6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/>
            <p:cNvCxnSpPr/>
            <p:nvPr/>
          </p:nvCxnSpPr>
          <p:spPr>
            <a:xfrm>
              <a:off x="11794238" y="0"/>
              <a:ext cx="0" cy="1076960"/>
            </a:xfrm>
            <a:prstGeom prst="line">
              <a:avLst/>
            </a:prstGeom>
            <a:ln w="15875">
              <a:solidFill>
                <a:srgbClr val="008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38125" y="6518277"/>
            <a:ext cx="762000" cy="196850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F99F39DE-7F43-4ABA-BE16-DC797CC76ADB}" type="slidenum">
              <a:rPr lang="en-GB" smtClean="0"/>
              <a:pPr/>
              <a:t>‹N°›</a:t>
            </a:fld>
            <a:endParaRPr lang="en-GB" dirty="0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9839907" cy="1076959"/>
          </a:xfrm>
        </p:spPr>
        <p:txBody>
          <a:bodyPr vert="horz" lIns="0" tIns="0" rIns="0" bIns="0" rtlCol="0" anchor="ctr" anchorCtr="0">
            <a:normAutofit/>
          </a:bodyPr>
          <a:lstStyle>
            <a:lvl1pPr>
              <a:defRPr lang="en-GB" sz="3000" b="0" spc="100" dirty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lvl="0"/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81000" y="1412240"/>
            <a:ext cx="6458216" cy="4597400"/>
          </a:xfrm>
        </p:spPr>
        <p:txBody>
          <a:bodyPr/>
          <a:lstStyle>
            <a:lvl1pPr>
              <a:defRPr sz="2400" b="1">
                <a:solidFill>
                  <a:srgbClr val="696969"/>
                </a:solidFill>
              </a:defRPr>
            </a:lvl1pPr>
            <a:lvl2pPr marL="361936" indent="-361936">
              <a:buClr>
                <a:schemeClr val="tx1">
                  <a:lumMod val="65000"/>
                  <a:lumOff val="35000"/>
                </a:schemeClr>
              </a:buClr>
              <a:buSzPct val="84000"/>
              <a:buFont typeface="Arial" panose="020B0604020202020204" pitchFamily="34" charset="0"/>
              <a:buChar char="►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568325" indent="-284163">
              <a:buClr>
                <a:schemeClr val="tx1">
                  <a:lumMod val="65000"/>
                  <a:lumOff val="35000"/>
                </a:schemeClr>
              </a:buClr>
              <a:buSzPct val="150000"/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890588" indent="-265113">
              <a:buSzPct val="100000"/>
              <a:buFont typeface="Arial" panose="020B0604020202020204" pitchFamily="34" charset="0"/>
              <a:buChar char="‒"/>
              <a:defRPr sz="1400"/>
            </a:lvl4pPr>
            <a:lvl5pPr marL="1076325" indent="-185738">
              <a:buFont typeface="Arial" panose="020B0604020202020204" pitchFamily="34" charset="0"/>
              <a:buChar char="•"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5" name="Picture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648" y="6172200"/>
            <a:ext cx="842764" cy="457200"/>
          </a:xfrm>
          <a:prstGeom prst="rect">
            <a:avLst/>
          </a:prstGeom>
        </p:spPr>
      </p:pic>
      <p:sp>
        <p:nvSpPr>
          <p:cNvPr id="23" name="ZoneTexte 22"/>
          <p:cNvSpPr txBox="1"/>
          <p:nvPr userDrawn="1"/>
        </p:nvSpPr>
        <p:spPr>
          <a:xfrm>
            <a:off x="7014258" y="1076960"/>
            <a:ext cx="5194034" cy="4942840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outerShdw blurRad="304800" dist="152400" dir="9000000" sx="94000" sy="94000" algn="t" rotWithShape="0">
              <a:prstClr val="black">
                <a:alpha val="40000"/>
              </a:prstClr>
            </a:outerShdw>
          </a:effectLst>
        </p:spPr>
        <p:txBody>
          <a:bodyPr wrap="square" lIns="107733" tIns="71822" bIns="71822" rtlCol="0">
            <a:noAutofit/>
          </a:bodyPr>
          <a:lstStyle>
            <a:defPPr>
              <a:defRPr lang="en-US"/>
            </a:defPPr>
            <a:lvl1pPr marL="7938" indent="-7938" defTabSz="914300">
              <a:spcAft>
                <a:spcPts val="400"/>
              </a:spcAft>
              <a:defRPr sz="1400">
                <a:solidFill>
                  <a:srgbClr val="4B5257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fontAlgn="base">
              <a:spcBef>
                <a:spcPct val="0"/>
              </a:spcBef>
            </a:pPr>
            <a:endParaRPr lang="en-US" sz="1397" dirty="0">
              <a:latin typeface="Arial"/>
              <a:cs typeface="Arial" charset="0"/>
            </a:endParaRP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14"/>
          </p:nvPr>
        </p:nvSpPr>
        <p:spPr>
          <a:xfrm>
            <a:off x="7188200" y="1412875"/>
            <a:ext cx="4845050" cy="4597400"/>
          </a:xfrm>
        </p:spPr>
        <p:txBody>
          <a:bodyPr/>
          <a:lstStyle/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70775449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 2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  <a:solidFill>
            <a:schemeClr val="tx1"/>
          </a:solidFill>
          <a:ln w="19050">
            <a:noFill/>
          </a:ln>
          <a:effectLst/>
        </p:spPr>
      </p:pic>
      <p:sp>
        <p:nvSpPr>
          <p:cNvPr id="24" name="Rectangle 23"/>
          <p:cNvSpPr/>
          <p:nvPr userDrawn="1"/>
        </p:nvSpPr>
        <p:spPr>
          <a:xfrm>
            <a:off x="10080882" y="1"/>
            <a:ext cx="2137646" cy="6858000"/>
          </a:xfrm>
          <a:prstGeom prst="rect">
            <a:avLst/>
          </a:pr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4178464" y="1"/>
            <a:ext cx="3687264" cy="6858000"/>
          </a:xfrm>
          <a:prstGeom prst="rect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6" name="Rectangle 25"/>
          <p:cNvSpPr/>
          <p:nvPr userDrawn="1"/>
        </p:nvSpPr>
        <p:spPr>
          <a:xfrm>
            <a:off x="10080880" y="1"/>
            <a:ext cx="196975" cy="6858000"/>
          </a:xfrm>
          <a:prstGeom prst="rect">
            <a:avLst/>
          </a:prstGeom>
          <a:solidFill>
            <a:schemeClr val="tx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grpSp>
        <p:nvGrpSpPr>
          <p:cNvPr id="27" name="Groupe 26"/>
          <p:cNvGrpSpPr/>
          <p:nvPr userDrawn="1"/>
        </p:nvGrpSpPr>
        <p:grpSpPr>
          <a:xfrm>
            <a:off x="4178463" y="1"/>
            <a:ext cx="7731885" cy="6858000"/>
            <a:chOff x="5506583" y="0"/>
            <a:chExt cx="977832" cy="6979533"/>
          </a:xfrm>
        </p:grpSpPr>
        <p:cxnSp>
          <p:nvCxnSpPr>
            <p:cNvPr id="28" name="Connecteur droit 27"/>
            <p:cNvCxnSpPr/>
            <p:nvPr/>
          </p:nvCxnSpPr>
          <p:spPr>
            <a:xfrm>
              <a:off x="5976257" y="0"/>
              <a:ext cx="0" cy="6979533"/>
            </a:xfrm>
            <a:prstGeom prst="line">
              <a:avLst/>
            </a:prstGeom>
            <a:ln w="22225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/>
            <p:cNvCxnSpPr/>
            <p:nvPr/>
          </p:nvCxnSpPr>
          <p:spPr>
            <a:xfrm>
              <a:off x="5506583" y="0"/>
              <a:ext cx="0" cy="6979533"/>
            </a:xfrm>
            <a:prstGeom prst="line">
              <a:avLst/>
            </a:prstGeom>
            <a:ln w="158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/>
            <p:cNvCxnSpPr/>
            <p:nvPr/>
          </p:nvCxnSpPr>
          <p:spPr>
            <a:xfrm>
              <a:off x="6138817" y="0"/>
              <a:ext cx="0" cy="6979533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/>
            <p:cNvCxnSpPr/>
            <p:nvPr/>
          </p:nvCxnSpPr>
          <p:spPr>
            <a:xfrm>
              <a:off x="6235337" y="0"/>
              <a:ext cx="0" cy="6979533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/>
            <p:cNvCxnSpPr/>
            <p:nvPr/>
          </p:nvCxnSpPr>
          <p:spPr>
            <a:xfrm>
              <a:off x="6289304" y="0"/>
              <a:ext cx="0" cy="6979533"/>
            </a:xfrm>
            <a:prstGeom prst="line">
              <a:avLst/>
            </a:prstGeom>
            <a:ln w="53975">
              <a:solidFill>
                <a:srgbClr val="A125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/>
            <p:cNvCxnSpPr/>
            <p:nvPr/>
          </p:nvCxnSpPr>
          <p:spPr>
            <a:xfrm>
              <a:off x="6353068" y="0"/>
              <a:ext cx="0" cy="6979533"/>
            </a:xfrm>
            <a:prstGeom prst="line">
              <a:avLst/>
            </a:prstGeom>
            <a:ln w="82550">
              <a:solidFill>
                <a:srgbClr val="D31F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/>
            <p:cNvCxnSpPr/>
            <p:nvPr/>
          </p:nvCxnSpPr>
          <p:spPr>
            <a:xfrm>
              <a:off x="6411859" y="0"/>
              <a:ext cx="0" cy="6979533"/>
            </a:xfrm>
            <a:prstGeom prst="line">
              <a:avLst/>
            </a:prstGeom>
            <a:ln w="47625">
              <a:solidFill>
                <a:srgbClr val="E56A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/>
            <p:cNvCxnSpPr/>
            <p:nvPr/>
          </p:nvCxnSpPr>
          <p:spPr>
            <a:xfrm>
              <a:off x="6457579" y="0"/>
              <a:ext cx="0" cy="6979533"/>
            </a:xfrm>
            <a:prstGeom prst="line">
              <a:avLst/>
            </a:prstGeom>
            <a:ln w="38100">
              <a:solidFill>
                <a:srgbClr val="FFA30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/>
            <p:cNvCxnSpPr/>
            <p:nvPr/>
          </p:nvCxnSpPr>
          <p:spPr>
            <a:xfrm>
              <a:off x="6484415" y="0"/>
              <a:ext cx="0" cy="6979533"/>
            </a:xfrm>
            <a:prstGeom prst="line">
              <a:avLst/>
            </a:prstGeom>
            <a:ln w="19050">
              <a:solidFill>
                <a:srgbClr val="F6C0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8" name="Picture 8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1618" y="5875219"/>
            <a:ext cx="1108764" cy="601067"/>
          </a:xfrm>
          <a:prstGeom prst="rect">
            <a:avLst/>
          </a:prstGeom>
        </p:spPr>
      </p:pic>
      <p:sp>
        <p:nvSpPr>
          <p:cNvPr id="43" name="Espace réservé du texte 42"/>
          <p:cNvSpPr>
            <a:spLocks noGrp="1"/>
          </p:cNvSpPr>
          <p:nvPr>
            <p:ph type="body" sz="quarter" idx="10" hasCustomPrompt="1"/>
          </p:nvPr>
        </p:nvSpPr>
        <p:spPr>
          <a:xfrm>
            <a:off x="4178300" y="2585600"/>
            <a:ext cx="3713163" cy="1334211"/>
          </a:xfrm>
        </p:spPr>
        <p:txBody>
          <a:bodyPr anchor="ctr">
            <a:spAutoFit/>
          </a:bodyPr>
          <a:lstStyle>
            <a:lvl1pPr algn="ctr">
              <a:lnSpc>
                <a:spcPct val="85000"/>
              </a:lnSpc>
              <a:spcAft>
                <a:spcPts val="0"/>
              </a:spcAft>
              <a:defRPr lang="fr-FR" sz="3400" b="0" kern="1200" cap="all" baseline="0" dirty="0" smtClean="0">
                <a:ln w="9525">
                  <a:noFill/>
                  <a:miter lim="800000"/>
                </a:ln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4pPr marL="627063" indent="0">
              <a:buNone/>
              <a:defRPr/>
            </a:lvl4pPr>
          </a:lstStyle>
          <a:p>
            <a:pPr lvl="0"/>
            <a:r>
              <a:rPr lang="en-US" dirty="0"/>
              <a:t>Click to edit Master title style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45431265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1501" y="520700"/>
            <a:ext cx="10248900" cy="9525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1" y="1473201"/>
            <a:ext cx="10248900" cy="46148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71501" y="6518277"/>
            <a:ext cx="10248900" cy="1968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>
                <a:solidFill>
                  <a:schemeClr val="tx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8125" y="6518277"/>
            <a:ext cx="762000" cy="1968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>
                <a:solidFill>
                  <a:schemeClr val="tx2"/>
                </a:solidFill>
              </a:defRPr>
            </a:lvl1pPr>
          </a:lstStyle>
          <a:p>
            <a:fld id="{F99F39DE-7F43-4ABA-BE16-DC797CC76ADB}" type="slidenum">
              <a:rPr lang="en-GB" smtClean="0"/>
              <a:pPr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5831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9" r:id="rId2"/>
    <p:sldLayoutId id="2147483710" r:id="rId3"/>
    <p:sldLayoutId id="2147483718" r:id="rId4"/>
  </p:sldLayoutIdLst>
  <p:transition>
    <p:fade/>
  </p:transition>
  <p:hf hdr="0" ftr="0" dt="0"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sz="22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363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Font typeface="Arial" panose="020B0604020202020204" pitchFamily="34" charset="0"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61936" indent="-361936" algn="l" defTabSz="914363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Font typeface="Arial" panose="020B0604020202020204" pitchFamily="34" charset="0"/>
        <a:buChar char="►"/>
        <a:defRPr sz="1500" kern="1200">
          <a:solidFill>
            <a:schemeClr val="tx2"/>
          </a:solidFill>
          <a:latin typeface="+mn-lt"/>
          <a:ea typeface="+mn-ea"/>
          <a:cs typeface="+mn-cs"/>
        </a:defRPr>
      </a:lvl2pPr>
      <a:lvl3pPr marL="568325" indent="-284163" algn="l" defTabSz="914363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SzPct val="100000"/>
        <a:buFont typeface="Arial" panose="020B0604020202020204" pitchFamily="34" charset="0"/>
        <a:buChar char="►"/>
        <a:defRPr sz="1400" kern="1200">
          <a:solidFill>
            <a:schemeClr val="accent3"/>
          </a:solidFill>
          <a:latin typeface="+mn-lt"/>
          <a:ea typeface="+mn-ea"/>
          <a:cs typeface="+mn-cs"/>
        </a:defRPr>
      </a:lvl3pPr>
      <a:lvl4pPr marL="627063" indent="179388" algn="l" defTabSz="914363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SzPct val="100000"/>
        <a:buFont typeface="Arial" panose="020B0604020202020204" pitchFamily="34" charset="0"/>
        <a:buChar char="•"/>
        <a:defRPr lang="en-US" sz="13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030288" indent="-179388" algn="l" defTabSz="914363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Font typeface="Arial" panose="020B0604020202020204" pitchFamily="34" charset="0"/>
        <a:buChar char="‒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2794" y="0"/>
            <a:ext cx="5668567" cy="6858002"/>
          </a:xfrm>
          <a:prstGeom prst="rect">
            <a:avLst/>
          </a:prstGeom>
        </p:spPr>
      </p:pic>
      <p:sp>
        <p:nvSpPr>
          <p:cNvPr id="5" name="Titre 4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dirty="0">
                <a:ln w="12700">
                  <a:noFill/>
                </a:ln>
                <a:solidFill>
                  <a:schemeClr val="bg1">
                    <a:lumMod val="50000"/>
                  </a:schemeClr>
                </a:solidFill>
              </a:rPr>
              <a:t>CE7-related</a:t>
            </a:r>
            <a:br>
              <a:rPr lang="fr-FR" dirty="0">
                <a:ln w="12700">
                  <a:noFill/>
                </a:ln>
              </a:rPr>
            </a:br>
            <a:r>
              <a:rPr lang="fr-FR" dirty="0">
                <a:ln w="12700">
                  <a:noFill/>
                </a:ln>
              </a:rPr>
              <a:t>QP offset </a:t>
            </a:r>
            <a:r>
              <a:rPr lang="fr-FR" dirty="0" err="1">
                <a:ln w="12700">
                  <a:noFill/>
                </a:ln>
              </a:rPr>
              <a:t>based</a:t>
            </a:r>
            <a:r>
              <a:rPr lang="fr-FR" dirty="0">
                <a:ln w="12700">
                  <a:noFill/>
                </a:ln>
              </a:rPr>
              <a:t> on block size</a:t>
            </a:r>
          </a:p>
        </p:txBody>
      </p:sp>
      <p:sp>
        <p:nvSpPr>
          <p:cNvPr id="6" name="Sous-titr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>
                <a:solidFill>
                  <a:schemeClr val="bg1">
                    <a:lumMod val="50000"/>
                  </a:schemeClr>
                </a:solidFill>
              </a:rPr>
              <a:t>JVET-M0114</a:t>
            </a:r>
          </a:p>
          <a:p>
            <a:endParaRPr lang="fr-FR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8" name="Groupe 10"/>
          <p:cNvGrpSpPr/>
          <p:nvPr/>
        </p:nvGrpSpPr>
        <p:grpSpPr>
          <a:xfrm>
            <a:off x="5877336" y="1"/>
            <a:ext cx="1224406" cy="6858000"/>
            <a:chOff x="5260009" y="0"/>
            <a:chExt cx="1224406" cy="6979533"/>
          </a:xfrm>
        </p:grpSpPr>
        <p:cxnSp>
          <p:nvCxnSpPr>
            <p:cNvPr id="9" name="Connecteur droit 11"/>
            <p:cNvCxnSpPr/>
            <p:nvPr/>
          </p:nvCxnSpPr>
          <p:spPr>
            <a:xfrm>
              <a:off x="5522909" y="0"/>
              <a:ext cx="0" cy="6979533"/>
            </a:xfrm>
            <a:prstGeom prst="line">
              <a:avLst/>
            </a:prstGeom>
            <a:ln w="22225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12"/>
            <p:cNvCxnSpPr/>
            <p:nvPr/>
          </p:nvCxnSpPr>
          <p:spPr>
            <a:xfrm>
              <a:off x="5260009" y="0"/>
              <a:ext cx="0" cy="6979533"/>
            </a:xfrm>
            <a:prstGeom prst="line">
              <a:avLst/>
            </a:prstGeom>
            <a:ln w="158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3"/>
            <p:cNvCxnSpPr/>
            <p:nvPr/>
          </p:nvCxnSpPr>
          <p:spPr>
            <a:xfrm>
              <a:off x="5673137" y="0"/>
              <a:ext cx="0" cy="6979533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4"/>
            <p:cNvCxnSpPr/>
            <p:nvPr/>
          </p:nvCxnSpPr>
          <p:spPr>
            <a:xfrm>
              <a:off x="5762336" y="0"/>
              <a:ext cx="0" cy="6979533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20"/>
            <p:cNvCxnSpPr/>
            <p:nvPr/>
          </p:nvCxnSpPr>
          <p:spPr>
            <a:xfrm>
              <a:off x="5812209" y="0"/>
              <a:ext cx="0" cy="6979533"/>
            </a:xfrm>
            <a:prstGeom prst="line">
              <a:avLst/>
            </a:prstGeom>
            <a:ln w="53975">
              <a:solidFill>
                <a:srgbClr val="A125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21"/>
            <p:cNvCxnSpPr/>
            <p:nvPr/>
          </p:nvCxnSpPr>
          <p:spPr>
            <a:xfrm>
              <a:off x="5871136" y="0"/>
              <a:ext cx="0" cy="6979533"/>
            </a:xfrm>
            <a:prstGeom prst="line">
              <a:avLst/>
            </a:prstGeom>
            <a:ln w="82550">
              <a:solidFill>
                <a:srgbClr val="D31F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22"/>
            <p:cNvCxnSpPr/>
            <p:nvPr/>
          </p:nvCxnSpPr>
          <p:spPr>
            <a:xfrm>
              <a:off x="5925467" y="0"/>
              <a:ext cx="0" cy="6979533"/>
            </a:xfrm>
            <a:prstGeom prst="line">
              <a:avLst/>
            </a:prstGeom>
            <a:ln w="47625">
              <a:solidFill>
                <a:srgbClr val="E56A2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23"/>
            <p:cNvCxnSpPr/>
            <p:nvPr/>
          </p:nvCxnSpPr>
          <p:spPr>
            <a:xfrm>
              <a:off x="5967719" y="0"/>
              <a:ext cx="0" cy="6979533"/>
            </a:xfrm>
            <a:prstGeom prst="line">
              <a:avLst/>
            </a:prstGeom>
            <a:ln w="38100">
              <a:solidFill>
                <a:srgbClr val="FFA30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24"/>
            <p:cNvCxnSpPr/>
            <p:nvPr/>
          </p:nvCxnSpPr>
          <p:spPr>
            <a:xfrm>
              <a:off x="6139073" y="0"/>
              <a:ext cx="0" cy="6979533"/>
            </a:xfrm>
            <a:prstGeom prst="line">
              <a:avLst/>
            </a:prstGeom>
            <a:ln w="25400">
              <a:solidFill>
                <a:srgbClr val="FFDA3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25"/>
            <p:cNvCxnSpPr/>
            <p:nvPr/>
          </p:nvCxnSpPr>
          <p:spPr>
            <a:xfrm>
              <a:off x="6484415" y="0"/>
              <a:ext cx="0" cy="6979533"/>
            </a:xfrm>
            <a:prstGeom prst="line">
              <a:avLst/>
            </a:prstGeom>
            <a:ln w="19050">
              <a:solidFill>
                <a:srgbClr val="F6C04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1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1931" y="6003660"/>
            <a:ext cx="1158731" cy="628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02538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F39DE-7F43-4ABA-BE16-DC797CC76ADB}" type="slidenum">
              <a:rPr lang="en-US" noProof="1" dirty="0" smtClean="0"/>
              <a:pPr/>
              <a:t>2</a:t>
            </a:fld>
            <a:endParaRPr lang="en-US" noProof="1"/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Contents</a:t>
            </a:r>
          </a:p>
        </p:txBody>
      </p:sp>
      <p:sp>
        <p:nvSpPr>
          <p:cNvPr id="7" name="Espace réservé du contenu 6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lvl="1"/>
            <a:r>
              <a:rPr lang="en-US" sz="2400" noProof="1"/>
              <a:t>Introduction: local QP control should be fine-grained</a:t>
            </a:r>
          </a:p>
          <a:p>
            <a:pPr lvl="1"/>
            <a:r>
              <a:rPr lang="en-US" sz="2400" noProof="1"/>
              <a:t>Expected correlation between QP and block size</a:t>
            </a:r>
          </a:p>
          <a:p>
            <a:pPr lvl="1"/>
            <a:r>
              <a:rPr lang="en-US" sz="2400" noProof="1"/>
              <a:t>Proposal: QP offset based on block size</a:t>
            </a:r>
          </a:p>
          <a:p>
            <a:pPr lvl="1"/>
            <a:r>
              <a:rPr lang="en-US" sz="2400" noProof="1"/>
              <a:t>QP offset table and block size-based index</a:t>
            </a:r>
          </a:p>
          <a:p>
            <a:pPr lvl="1"/>
            <a:r>
              <a:rPr lang="en-US" sz="2400" noProof="1"/>
              <a:t>CTU-level control</a:t>
            </a:r>
          </a:p>
          <a:p>
            <a:pPr lvl="1"/>
            <a:endParaRPr lang="en-US" sz="2400" noProof="1"/>
          </a:p>
        </p:txBody>
      </p:sp>
    </p:spTree>
    <p:extLst>
      <p:ext uri="{BB962C8B-B14F-4D97-AF65-F5344CB8AC3E}">
        <p14:creationId xmlns:p14="http://schemas.microsoft.com/office/powerpoint/2010/main" val="4200136578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F39DE-7F43-4ABA-BE16-DC797CC76ADB}" type="slidenum">
              <a:rPr lang="en-US" noProof="1" dirty="0" smtClean="0"/>
              <a:pPr/>
              <a:t>3</a:t>
            </a:fld>
            <a:endParaRPr lang="en-US" noProof="1"/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Local QP control: should be fine-grained</a:t>
            </a:r>
          </a:p>
        </p:txBody>
      </p:sp>
      <p:sp>
        <p:nvSpPr>
          <p:cNvPr id="7" name="Espace réservé du contenu 6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noProof="1"/>
              <a:t>Large Quantization Groups = same QP for mixed simple-complex content</a:t>
            </a:r>
          </a:p>
          <a:p>
            <a:pPr lvl="1"/>
            <a:r>
              <a:rPr lang="en-US" noProof="1"/>
              <a:t>QP too high for fine texture: loss of detail, ripple/mosquito from neighboring contours, lower quality compared to neighboring uniform areas</a:t>
            </a:r>
          </a:p>
          <a:p>
            <a:pPr lvl="1"/>
            <a:r>
              <a:rPr lang="en-US" noProof="1"/>
              <a:t>QP too low for high-contrast contours: high bit cost</a:t>
            </a:r>
          </a:p>
          <a:p>
            <a:r>
              <a:rPr lang="en-US" noProof="1"/>
              <a:t>Small Quantization Groups = better adaptation</a:t>
            </a:r>
          </a:p>
          <a:p>
            <a:pPr lvl="1"/>
            <a:r>
              <a:rPr lang="en-US" noProof="1"/>
              <a:t>Sweet point 16x16 or even 8x8</a:t>
            </a:r>
          </a:p>
          <a:p>
            <a:pPr lvl="1"/>
            <a:r>
              <a:rPr lang="en-US" noProof="1"/>
              <a:t>But delta-QP bit cost can be too high (e.g. for low bitrate B-pictures)</a:t>
            </a:r>
          </a:p>
          <a:p>
            <a:pPr lvl="1"/>
            <a:endParaRPr lang="en-US" noProof="1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F1A9ABB-3FB8-471F-9358-744870AB0252}"/>
              </a:ext>
            </a:extLst>
          </p:cNvPr>
          <p:cNvSpPr/>
          <p:nvPr/>
        </p:nvSpPr>
        <p:spPr>
          <a:xfrm>
            <a:off x="8161549" y="4787428"/>
            <a:ext cx="290175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noProof="1"/>
              <a:t>Example problems with large QGs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12301BD-7BFA-46DC-8124-ADD02FEB3D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2205" y="1973519"/>
            <a:ext cx="4580443" cy="2642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462173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F39DE-7F43-4ABA-BE16-DC797CC76ADB}" type="slidenum">
              <a:rPr lang="en-US" noProof="1" dirty="0" smtClean="0"/>
              <a:pPr/>
              <a:t>4</a:t>
            </a:fld>
            <a:endParaRPr lang="en-US" noProof="1"/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Correlation between block size and QP</a:t>
            </a:r>
          </a:p>
        </p:txBody>
      </p:sp>
      <p:sp>
        <p:nvSpPr>
          <p:cNvPr id="7" name="Espace réservé du contenu 6"/>
          <p:cNvSpPr>
            <a:spLocks noGrp="1"/>
          </p:cNvSpPr>
          <p:nvPr>
            <p:ph sz="quarter" idx="13"/>
          </p:nvPr>
        </p:nvSpPr>
        <p:spPr>
          <a:xfrm>
            <a:off x="381000" y="1412240"/>
            <a:ext cx="11506200" cy="1632618"/>
          </a:xfrm>
        </p:spPr>
        <p:txBody>
          <a:bodyPr>
            <a:normAutofit/>
          </a:bodyPr>
          <a:lstStyle/>
          <a:p>
            <a:pPr lvl="1"/>
            <a:r>
              <a:rPr lang="en-US" sz="2000" noProof="1"/>
              <a:t>QP mostly based of luma variance </a:t>
            </a:r>
            <a:r>
              <a:rPr lang="en-US" sz="2000" noProof="1">
                <a:sym typeface="Wingdings" panose="05000000000000000000" pitchFamily="2" charset="2"/>
              </a:rPr>
              <a:t> </a:t>
            </a:r>
            <a:r>
              <a:rPr lang="en-US" sz="2000" noProof="1"/>
              <a:t>higher on high-contrast areas (contours)</a:t>
            </a:r>
          </a:p>
          <a:p>
            <a:pPr lvl="2"/>
            <a:r>
              <a:rPr lang="en-US" noProof="1"/>
              <a:t>Also higher on complex motion</a:t>
            </a:r>
          </a:p>
          <a:p>
            <a:pPr lvl="1"/>
            <a:r>
              <a:rPr lang="en-US" noProof="1"/>
              <a:t>Block size often smaller to follow contours (or motion)</a:t>
            </a:r>
          </a:p>
          <a:p>
            <a:pPr lvl="1"/>
            <a:r>
              <a:rPr lang="en-US" noProof="1"/>
              <a:t>Probably higher QPs on smaller blocks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F1A9ABB-3FB8-471F-9358-744870AB0252}"/>
              </a:ext>
            </a:extLst>
          </p:cNvPr>
          <p:cNvSpPr/>
          <p:nvPr/>
        </p:nvSpPr>
        <p:spPr>
          <a:xfrm>
            <a:off x="2383968" y="5904421"/>
            <a:ext cx="183736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noProof="1"/>
              <a:t>Example picture split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F52CF5A-BA14-425B-BC4A-F668BED0C9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4793" y="3408584"/>
            <a:ext cx="3962400" cy="2286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1C0C5BE6-8C61-451F-B2F4-A40E770BA4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6348" y="3408584"/>
            <a:ext cx="3962400" cy="2286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BA81250A-0C15-4EB8-90E9-835E9B5065D7}"/>
              </a:ext>
            </a:extLst>
          </p:cNvPr>
          <p:cNvSpPr/>
          <p:nvPr/>
        </p:nvSpPr>
        <p:spPr>
          <a:xfrm>
            <a:off x="6523918" y="5904420"/>
            <a:ext cx="382483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noProof="1"/>
              <a:t>Example variance-based QP (yellow = higher)</a:t>
            </a:r>
          </a:p>
        </p:txBody>
      </p:sp>
    </p:spTree>
    <p:extLst>
      <p:ext uri="{BB962C8B-B14F-4D97-AF65-F5344CB8AC3E}">
        <p14:creationId xmlns:p14="http://schemas.microsoft.com/office/powerpoint/2010/main" val="3233614407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F39DE-7F43-4ABA-BE16-DC797CC76ADB}" type="slidenum">
              <a:rPr lang="en-US" noProof="1" dirty="0" smtClean="0"/>
              <a:pPr/>
              <a:t>5</a:t>
            </a:fld>
            <a:endParaRPr lang="en-US" noProof="1"/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Implicit QP offset based on block size</a:t>
            </a:r>
          </a:p>
        </p:txBody>
      </p:sp>
      <p:sp>
        <p:nvSpPr>
          <p:cNvPr id="7" name="Espace réservé du contenu 6"/>
          <p:cNvSpPr>
            <a:spLocks noGrp="1"/>
          </p:cNvSpPr>
          <p:nvPr>
            <p:ph sz="quarter" idx="13"/>
          </p:nvPr>
        </p:nvSpPr>
        <p:spPr>
          <a:xfrm>
            <a:off x="381000" y="1412240"/>
            <a:ext cx="11506200" cy="2185570"/>
          </a:xfrm>
        </p:spPr>
        <p:txBody>
          <a:bodyPr>
            <a:normAutofit/>
          </a:bodyPr>
          <a:lstStyle/>
          <a:p>
            <a:pPr lvl="1"/>
            <a:r>
              <a:rPr lang="en-US" noProof="1"/>
              <a:t>Table of QP offsets, e.g. at picture level</a:t>
            </a:r>
          </a:p>
          <a:p>
            <a:pPr lvl="1"/>
            <a:r>
              <a:rPr lang="en-US" noProof="1"/>
              <a:t>Index related to block size (derived from split depth or subdiv)</a:t>
            </a:r>
          </a:p>
          <a:p>
            <a:pPr lvl="1"/>
            <a:r>
              <a:rPr lang="en-US" noProof="1"/>
              <a:t>Implicit offset for CU = offset_table[size_index]</a:t>
            </a:r>
          </a:p>
          <a:p>
            <a:pPr lvl="2"/>
            <a:r>
              <a:rPr lang="en-US" noProof="1"/>
              <a:t>But does not impact QP prediction (not the same granularity)</a:t>
            </a:r>
          </a:p>
          <a:p>
            <a:pPr lvl="1"/>
            <a:r>
              <a:rPr lang="en-US" noProof="1"/>
              <a:t>Can enable larger QGs with finer QPs (better adaptation with lower bit cost)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F1A9ABB-3FB8-471F-9358-744870AB0252}"/>
              </a:ext>
            </a:extLst>
          </p:cNvPr>
          <p:cNvSpPr/>
          <p:nvPr/>
        </p:nvSpPr>
        <p:spPr>
          <a:xfrm>
            <a:off x="1795604" y="6110070"/>
            <a:ext cx="361829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noProof="1"/>
              <a:t>Example implicit offset based on split depth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10BA9D4-D237-44A4-ABA3-5764EECE80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4069" y="3710940"/>
            <a:ext cx="3962400" cy="2286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6EDD13B2-E194-4A52-AEB8-FE279B344B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331" y="3710940"/>
            <a:ext cx="3962400" cy="2286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3517C41-F57A-4E5C-B22A-F86E4FD15DBB}"/>
              </a:ext>
            </a:extLst>
          </p:cNvPr>
          <p:cNvSpPr/>
          <p:nvPr/>
        </p:nvSpPr>
        <p:spPr>
          <a:xfrm>
            <a:off x="6595199" y="6110070"/>
            <a:ext cx="33201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noProof="1"/>
              <a:t>Example implicit offset based on subdiv</a:t>
            </a:r>
          </a:p>
        </p:txBody>
      </p:sp>
    </p:spTree>
    <p:extLst>
      <p:ext uri="{BB962C8B-B14F-4D97-AF65-F5344CB8AC3E}">
        <p14:creationId xmlns:p14="http://schemas.microsoft.com/office/powerpoint/2010/main" val="2258907927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F39DE-7F43-4ABA-BE16-DC797CC76ADB}" type="slidenum">
              <a:rPr lang="en-US" noProof="1" dirty="0" smtClean="0"/>
              <a:pPr/>
              <a:t>6</a:t>
            </a:fld>
            <a:endParaRPr lang="en-US" noProof="1"/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Offset table and size index</a:t>
            </a:r>
          </a:p>
        </p:txBody>
      </p:sp>
      <p:sp>
        <p:nvSpPr>
          <p:cNvPr id="7" name="Espace réservé du contenu 6"/>
          <p:cNvSpPr>
            <a:spLocks noGrp="1"/>
          </p:cNvSpPr>
          <p:nvPr>
            <p:ph sz="quarter" idx="13"/>
          </p:nvPr>
        </p:nvSpPr>
        <p:spPr>
          <a:xfrm>
            <a:off x="381000" y="1412240"/>
            <a:ext cx="11506200" cy="1874870"/>
          </a:xfrm>
        </p:spPr>
        <p:txBody>
          <a:bodyPr>
            <a:normAutofit/>
          </a:bodyPr>
          <a:lstStyle/>
          <a:p>
            <a:r>
              <a:rPr lang="en-US" noProof="1"/>
              <a:t>Table: small blocks first; repeat last</a:t>
            </a:r>
          </a:p>
          <a:p>
            <a:pPr lvl="1"/>
            <a:r>
              <a:rPr lang="en-US" noProof="1"/>
              <a:t>Offset clearly variable for small blocks, but gets stable for large blocks</a:t>
            </a:r>
          </a:p>
          <a:p>
            <a:r>
              <a:rPr lang="en-US" noProof="1"/>
              <a:t>Index: maxSubdiv - cbSubdiv</a:t>
            </a:r>
          </a:p>
          <a:p>
            <a:pPr lvl="1"/>
            <a:r>
              <a:rPr lang="en-US" noProof="1"/>
              <a:t>maxSubdiv = 2*(log2_ctu_size_minus2 - log2_min_luma_coding_block_size_minus2)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5AE141B-7C3C-4A60-AD52-BBC6166EE881}"/>
              </a:ext>
            </a:extLst>
          </p:cNvPr>
          <p:cNvSpPr/>
          <p:nvPr/>
        </p:nvSpPr>
        <p:spPr>
          <a:xfrm>
            <a:off x="7932752" y="5508991"/>
            <a:ext cx="18389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noProof="1"/>
              <a:t>PPS syntax example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02CE8380-A0FE-4FFA-888B-3B008CBB20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7516604"/>
              </p:ext>
            </p:extLst>
          </p:nvPr>
        </p:nvGraphicFramePr>
        <p:xfrm>
          <a:off x="1330522" y="4684520"/>
          <a:ext cx="3430006" cy="609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87630">
                  <a:extLst>
                    <a:ext uri="{9D8B030D-6E8A-4147-A177-3AD203B41FA5}">
                      <a16:colId xmlns:a16="http://schemas.microsoft.com/office/drawing/2014/main" val="95451565"/>
                    </a:ext>
                  </a:extLst>
                </a:gridCol>
                <a:gridCol w="390396">
                  <a:extLst>
                    <a:ext uri="{9D8B030D-6E8A-4147-A177-3AD203B41FA5}">
                      <a16:colId xmlns:a16="http://schemas.microsoft.com/office/drawing/2014/main" val="3405951012"/>
                    </a:ext>
                  </a:extLst>
                </a:gridCol>
                <a:gridCol w="390396">
                  <a:extLst>
                    <a:ext uri="{9D8B030D-6E8A-4147-A177-3AD203B41FA5}">
                      <a16:colId xmlns:a16="http://schemas.microsoft.com/office/drawing/2014/main" val="4172238714"/>
                    </a:ext>
                  </a:extLst>
                </a:gridCol>
                <a:gridCol w="390396">
                  <a:extLst>
                    <a:ext uri="{9D8B030D-6E8A-4147-A177-3AD203B41FA5}">
                      <a16:colId xmlns:a16="http://schemas.microsoft.com/office/drawing/2014/main" val="1936586730"/>
                    </a:ext>
                  </a:extLst>
                </a:gridCol>
                <a:gridCol w="390396">
                  <a:extLst>
                    <a:ext uri="{9D8B030D-6E8A-4147-A177-3AD203B41FA5}">
                      <a16:colId xmlns:a16="http://schemas.microsoft.com/office/drawing/2014/main" val="1863433798"/>
                    </a:ext>
                  </a:extLst>
                </a:gridCol>
                <a:gridCol w="390396">
                  <a:extLst>
                    <a:ext uri="{9D8B030D-6E8A-4147-A177-3AD203B41FA5}">
                      <a16:colId xmlns:a16="http://schemas.microsoft.com/office/drawing/2014/main" val="1135204254"/>
                    </a:ext>
                  </a:extLst>
                </a:gridCol>
                <a:gridCol w="390396">
                  <a:extLst>
                    <a:ext uri="{9D8B030D-6E8A-4147-A177-3AD203B41FA5}">
                      <a16:colId xmlns:a16="http://schemas.microsoft.com/office/drawing/2014/main" val="247176508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Size index</a:t>
                      </a:r>
                      <a:endParaRPr lang="fr-FR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0</a:t>
                      </a:r>
                      <a:endParaRPr lang="fr-FR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fr-FR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2</a:t>
                      </a:r>
                      <a:endParaRPr lang="fr-FR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3</a:t>
                      </a:r>
                      <a:endParaRPr lang="fr-FR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4</a:t>
                      </a:r>
                      <a:endParaRPr lang="fr-FR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≥5</a:t>
                      </a:r>
                      <a:endParaRPr lang="fr-FR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700314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QP offset</a:t>
                      </a:r>
                      <a:endParaRPr lang="fr-FR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3</a:t>
                      </a:r>
                      <a:endParaRPr lang="fr-FR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fr-FR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fr-FR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</a:t>
                      </a:r>
                      <a:endParaRPr lang="fr-FR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-2</a:t>
                      </a:r>
                      <a:endParaRPr lang="fr-FR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-3</a:t>
                      </a:r>
                      <a:endParaRPr lang="fr-FR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0199323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DD7A4180-AB6F-42B0-BB19-A82037943C71}"/>
              </a:ext>
            </a:extLst>
          </p:cNvPr>
          <p:cNvSpPr/>
          <p:nvPr/>
        </p:nvSpPr>
        <p:spPr>
          <a:xfrm>
            <a:off x="2154187" y="5508992"/>
            <a:ext cx="21050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noProof="1"/>
              <a:t>QP-offset table example</a:t>
            </a:r>
          </a:p>
        </p:txBody>
      </p:sp>
      <p:graphicFrame>
        <p:nvGraphicFramePr>
          <p:cNvPr id="14" name="Tableau 13">
            <a:extLst>
              <a:ext uri="{FF2B5EF4-FFF2-40B4-BE49-F238E27FC236}">
                <a16:creationId xmlns:a16="http://schemas.microsoft.com/office/drawing/2014/main" id="{6E4E0046-4266-4084-858D-438404EBCC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7296608"/>
              </p:ext>
            </p:extLst>
          </p:nvPr>
        </p:nvGraphicFramePr>
        <p:xfrm>
          <a:off x="6572365" y="4226560"/>
          <a:ext cx="4368800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9350">
                  <a:extLst>
                    <a:ext uri="{9D8B030D-6E8A-4147-A177-3AD203B41FA5}">
                      <a16:colId xmlns:a16="http://schemas.microsoft.com/office/drawing/2014/main" val="3571496421"/>
                    </a:ext>
                  </a:extLst>
                </a:gridCol>
                <a:gridCol w="709450">
                  <a:extLst>
                    <a:ext uri="{9D8B030D-6E8A-4147-A177-3AD203B41FA5}">
                      <a16:colId xmlns:a16="http://schemas.microsoft.com/office/drawing/2014/main" val="1111794108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r>
                        <a:rPr lang="en-US" sz="1400" b="1" noProof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num_block_size_qp_offset</a:t>
                      </a:r>
                      <a:endParaRPr lang="fr-FR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noProof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ue(v)</a:t>
                      </a:r>
                      <a:endParaRPr lang="fr-FR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107095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l" defTabSz="914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for (i=0; i &lt; num_block_size_qp_offset; i++) {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516257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r>
                        <a:rPr lang="en-US" sz="1400" b="1" noProof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pps_block_size_qp_offset</a:t>
                      </a:r>
                      <a:r>
                        <a:rPr lang="en-US" sz="1400" noProof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 i ]</a:t>
                      </a:r>
                      <a:endParaRPr lang="fr-FR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se(v)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624636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r>
                        <a:rPr lang="fr-FR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}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59357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6838583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F39DE-7F43-4ABA-BE16-DC797CC76ADB}" type="slidenum">
              <a:rPr lang="en-US" noProof="1" dirty="0" smtClean="0"/>
              <a:pPr/>
              <a:t>7</a:t>
            </a:fld>
            <a:endParaRPr lang="en-US" noProof="1"/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CTU-level control</a:t>
            </a:r>
          </a:p>
        </p:txBody>
      </p:sp>
      <p:sp>
        <p:nvSpPr>
          <p:cNvPr id="7" name="Espace réservé du contenu 6"/>
          <p:cNvSpPr>
            <a:spLocks noGrp="1"/>
          </p:cNvSpPr>
          <p:nvPr>
            <p:ph sz="quarter" idx="13"/>
          </p:nvPr>
        </p:nvSpPr>
        <p:spPr>
          <a:xfrm>
            <a:off x="381000" y="1412239"/>
            <a:ext cx="11506200" cy="2276891"/>
          </a:xfrm>
        </p:spPr>
        <p:txBody>
          <a:bodyPr>
            <a:normAutofit/>
          </a:bodyPr>
          <a:lstStyle/>
          <a:p>
            <a:r>
              <a:rPr lang="en-US" noProof="1"/>
              <a:t>Encoders can have specific rules for specific areas (logos, banners, skin, grass)</a:t>
            </a:r>
          </a:p>
          <a:p>
            <a:pPr lvl="1"/>
            <a:r>
              <a:rPr lang="en-US" noProof="1"/>
              <a:t>Could need disabling or varying implicit QP offset at sub-picture level</a:t>
            </a:r>
          </a:p>
          <a:p>
            <a:pPr lvl="1"/>
            <a:r>
              <a:rPr lang="en-US" noProof="1"/>
              <a:t>Classic technique = control QP dynamic range with a scaling factor.</a:t>
            </a:r>
          </a:p>
          <a:p>
            <a:pPr lvl="1"/>
            <a:r>
              <a:rPr lang="en-US" noProof="1"/>
              <a:t>Can add a scaling index in CTU (fewer bits for often-used values)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02CE8380-A0FE-4FFA-888B-3B008CBB20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9328355"/>
              </p:ext>
            </p:extLst>
          </p:nvPr>
        </p:nvGraphicFramePr>
        <p:xfrm>
          <a:off x="3492868" y="4553076"/>
          <a:ext cx="4068000" cy="6705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76000">
                  <a:extLst>
                    <a:ext uri="{9D8B030D-6E8A-4147-A177-3AD203B41FA5}">
                      <a16:colId xmlns:a16="http://schemas.microsoft.com/office/drawing/2014/main" val="95451565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3405951012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4172238714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936586730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863433798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1135204254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47176508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Scale index</a:t>
                      </a:r>
                      <a:endParaRPr lang="fr-FR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0</a:t>
                      </a:r>
                      <a:endParaRPr lang="fr-FR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fr-FR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2</a:t>
                      </a:r>
                      <a:endParaRPr lang="fr-FR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3</a:t>
                      </a:r>
                      <a:endParaRPr lang="fr-FR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4</a:t>
                      </a:r>
                      <a:endParaRPr lang="fr-FR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700314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QP-offset scale</a:t>
                      </a:r>
                      <a:endParaRPr lang="fr-FR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fr-FR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fr-FR" sz="1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1/2</a:t>
                      </a:r>
                      <a:endParaRPr lang="fr-FR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1/4</a:t>
                      </a:r>
                      <a:endParaRPr lang="fr-FR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3/4</a:t>
                      </a:r>
                      <a:endParaRPr lang="fr-FR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 err="1">
                          <a:effectLst/>
                        </a:rPr>
                        <a:t>etc</a:t>
                      </a:r>
                      <a:endParaRPr lang="fr-FR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0199323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DD7A4180-AB6F-42B0-BB19-A82037943C71}"/>
              </a:ext>
            </a:extLst>
          </p:cNvPr>
          <p:cNvSpPr/>
          <p:nvPr/>
        </p:nvSpPr>
        <p:spPr>
          <a:xfrm>
            <a:off x="3180634" y="5346553"/>
            <a:ext cx="48734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noProof="1"/>
              <a:t>Scaling table example (can be hard-coded in the standard)</a:t>
            </a:r>
          </a:p>
        </p:txBody>
      </p:sp>
    </p:spTree>
    <p:extLst>
      <p:ext uri="{BB962C8B-B14F-4D97-AF65-F5344CB8AC3E}">
        <p14:creationId xmlns:p14="http://schemas.microsoft.com/office/powerpoint/2010/main" val="391689526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4178300" y="2856716"/>
            <a:ext cx="3713163" cy="444737"/>
          </a:xfrm>
        </p:spPr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</a:t>
            </a:r>
            <a:r>
              <a:rPr lang="fr-FR" dirty="0" err="1"/>
              <a:t>you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6227148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Technicolor Template (blue)">
  <a:themeElements>
    <a:clrScheme name="BLUE TEMPLATE">
      <a:dk1>
        <a:srgbClr val="000000"/>
      </a:dk1>
      <a:lt1>
        <a:sysClr val="window" lastClr="FFFFFF"/>
      </a:lt1>
      <a:dk2>
        <a:srgbClr val="4096CA"/>
      </a:dk2>
      <a:lt2>
        <a:srgbClr val="E7E6E6"/>
      </a:lt2>
      <a:accent1>
        <a:srgbClr val="064A77"/>
      </a:accent1>
      <a:accent2>
        <a:srgbClr val="4594D0"/>
      </a:accent2>
      <a:accent3>
        <a:srgbClr val="8DC5EB"/>
      </a:accent3>
      <a:accent4>
        <a:srgbClr val="91C5EB"/>
      </a:accent4>
      <a:accent5>
        <a:srgbClr val="6CACDE"/>
      </a:accent5>
      <a:accent6>
        <a:srgbClr val="2570B5"/>
      </a:accent6>
      <a:hlink>
        <a:srgbClr val="0563C1"/>
      </a:hlink>
      <a:folHlink>
        <a:srgbClr val="1761A9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chnicolor Presentation Template (purple) 161214_1.potx" id="{1CB2EE62-E000-485E-8312-86A4A309569E}" vid="{751A49F1-3A7C-46D3-9040-43EA09D38F6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webextensions/_rels/taskpanes.xml.rels><?xml version="1.0" encoding="UTF-8" standalone="yes"?>
<Relationships xmlns="http://schemas.openxmlformats.org/package/2006/relationships"><Relationship Id="rId3" Type="http://schemas.microsoft.com/office/2011/relationships/webextension" Target="webextension3.xml"/><Relationship Id="rId2" Type="http://schemas.microsoft.com/office/2011/relationships/webextension" Target="webextension2.xml"/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8">
    <wetp:webextensionref xmlns:r="http://schemas.openxmlformats.org/officeDocument/2006/relationships" r:id="rId1"/>
  </wetp:taskpane>
  <wetp:taskpane dockstate="right" visibility="0" width="350" row="9">
    <wetp:webextensionref xmlns:r="http://schemas.openxmlformats.org/officeDocument/2006/relationships" r:id="rId2"/>
  </wetp:taskpane>
  <wetp:taskpane dockstate="right" visibility="0" width="350" row="10">
    <wetp:webextensionref xmlns:r="http://schemas.openxmlformats.org/officeDocument/2006/relationships" r:id="rId3"/>
  </wetp:taskpane>
</wetp:taskpanes>
</file>

<file path=ppt/webextensions/webextension1.xml><?xml version="1.0" encoding="utf-8"?>
<we:webextension xmlns:we="http://schemas.microsoft.com/office/webextensions/webextension/2010/11" id="{A26E38A1-0103-47F5-846A-D06CB43AF87B}">
  <we:reference id="wa104178141" version="3.0.9.5" store="en-US" storeType="OMEX"/>
  <we:alternateReferences/>
  <we:properties/>
  <we:bindings/>
  <we:snapshot xmlns:r="http://schemas.openxmlformats.org/officeDocument/2006/relationships"/>
</we:webextension>
</file>

<file path=ppt/webextensions/webextension2.xml><?xml version="1.0" encoding="utf-8"?>
<we:webextension xmlns:we="http://schemas.microsoft.com/office/webextensions/webextension/2010/11" id="{7ED9DCC5-12BF-408D-BA25-231C1C13C80D}">
  <we:reference id="wa104379997" version="1.0.0.2" store="en-US" storeType="OMEX"/>
  <we:alternateReferences/>
  <we:properties/>
  <we:bindings/>
  <we:snapshot xmlns:r="http://schemas.openxmlformats.org/officeDocument/2006/relationships"/>
</we:webextension>
</file>

<file path=ppt/webextensions/webextension3.xml><?xml version="1.0" encoding="utf-8"?>
<we:webextension xmlns:we="http://schemas.microsoft.com/office/webextensions/webextension/2010/11" id="{2E95742E-E1F3-4DF4-877A-3CC81F581A9F}">
  <we:reference id="wa104380508" version="1.1.0.1" store="en-US" storeType="OMEX"/>
  <we:alternateReferences/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E43B44DBA7E5A459B7A8B0361BDFDBA" ma:contentTypeVersion="10" ma:contentTypeDescription="Create a new document." ma:contentTypeScope="" ma:versionID="9771953b36641fedbd146b14df277d26">
  <xsd:schema xmlns:xsd="http://www.w3.org/2001/XMLSchema" xmlns:xs="http://www.w3.org/2001/XMLSchema" xmlns:p="http://schemas.microsoft.com/office/2006/metadata/properties" xmlns:ns1="http://schemas.microsoft.com/sharepoint/v3" xmlns:ns2="9e2d2145-7778-45b9-924c-4b2caeb6da2f" xmlns:ns3="83d7255b-46b8-4f9d-b619-b25039a55d35" targetNamespace="http://schemas.microsoft.com/office/2006/metadata/properties" ma:root="true" ma:fieldsID="74d123a43da5398d402a97c6e9279980" ns1:_="" ns2:_="" ns3:_="">
    <xsd:import namespace="http://schemas.microsoft.com/sharepoint/v3"/>
    <xsd:import namespace="9e2d2145-7778-45b9-924c-4b2caeb6da2f"/>
    <xsd:import namespace="83d7255b-46b8-4f9d-b619-b25039a55d3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4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 ma:readOnly="false">
      <xsd:simpleType>
        <xsd:restriction base="dms:Unknown"/>
      </xsd:simpleType>
    </xsd:element>
    <xsd:element name="PublishingExpirationDate" ma:index="5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 ma:readOnly="fals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2d2145-7778-45b9-924c-4b2caeb6da2f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d7255b-46b8-4f9d-b619-b25039a55d3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1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  <_dlc_DocId xmlns="9e2d2145-7778-45b9-924c-4b2caeb6da2f">UZARMENNDTMD-1779200451-452</_dlc_DocId>
    <_dlc_DocIdUrl xmlns="9e2d2145-7778-45b9-924c-4b2caeb6da2f">
      <Url>https://technicolor.sharepoint.com/sites/mytechnicolor/companyinfo/businessorganization/transversalfunctions/marketingandbranding/_layouts/15/DocIdRedir.aspx?ID=UZARMENNDTMD-1779200451-452</Url>
      <Description>UZARMENNDTMD-1779200451-452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1E45D0DD-C88A-4CC1-9E25-D85978ACAD3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9e2d2145-7778-45b9-924c-4b2caeb6da2f"/>
    <ds:schemaRef ds:uri="83d7255b-46b8-4f9d-b619-b25039a55d3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306FC5E-99D9-4D8C-9578-D2EE70264A98}">
  <ds:schemaRefs>
    <ds:schemaRef ds:uri="http://purl.org/dc/terms/"/>
    <ds:schemaRef ds:uri="http://schemas.microsoft.com/office/2006/documentManagement/types"/>
    <ds:schemaRef ds:uri="http://purl.org/dc/elements/1.1/"/>
    <ds:schemaRef ds:uri="http://www.w3.org/XML/1998/namespace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83d7255b-46b8-4f9d-b619-b25039a55d35"/>
    <ds:schemaRef ds:uri="9e2d2145-7778-45b9-924c-4b2caeb6da2f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9202315-7FE1-4377-BE95-AA79F94E5FFF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37D8DEFA-55B8-45F8-A7FA-3B2D12FAFBA4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Technicolor Template (blue).potx</Template>
  <TotalTime>23529</TotalTime>
  <Words>486</Words>
  <Application>Microsoft Office PowerPoint</Application>
  <PresentationFormat>Grand écran</PresentationFormat>
  <Paragraphs>86</Paragraphs>
  <Slides>8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Technicolor Template (blue)</vt:lpstr>
      <vt:lpstr>CE7-related QP offset based on block size</vt:lpstr>
      <vt:lpstr>Contents</vt:lpstr>
      <vt:lpstr>Local QP control: should be fine-grained</vt:lpstr>
      <vt:lpstr>Correlation between block size and QP</vt:lpstr>
      <vt:lpstr>Implicit QP offset based on block size</vt:lpstr>
      <vt:lpstr>Offset table and size index</vt:lpstr>
      <vt:lpstr>CTU-level control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Technicolor</dc:creator>
  <cp:keywords/>
  <dc:description/>
  <cp:lastModifiedBy>De Lagrange Philippe</cp:lastModifiedBy>
  <cp:revision>2017</cp:revision>
  <cp:lastPrinted>2017-02-16T10:36:22Z</cp:lastPrinted>
  <dcterms:created xsi:type="dcterms:W3CDTF">2014-12-08T11:56:32Z</dcterms:created>
  <dcterms:modified xsi:type="dcterms:W3CDTF">2018-12-30T22:49:26Z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0x0101001E43B44DBA7E5A459B7A8B0361BDFDBA</vt:lpwstr>
  </property>
  <property fmtid="{D5CDD505-2E9C-101B-9397-08002B2CF9AE}" pid="3" name="_dlc_DocIdItemGuid">
    <vt:lpwstr>969fdbcf-bacd-4f26-ae3c-a69f81b6eea4</vt:lpwstr>
  </property>
</Properties>
</file>