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  <p:sldMasterId id="2147483658" r:id="rId2"/>
  </p:sldMasterIdLst>
  <p:notesMasterIdLst>
    <p:notesMasterId r:id="rId13"/>
  </p:notesMasterIdLst>
  <p:sldIdLst>
    <p:sldId id="261" r:id="rId3"/>
    <p:sldId id="257" r:id="rId4"/>
    <p:sldId id="320" r:id="rId5"/>
    <p:sldId id="321" r:id="rId6"/>
    <p:sldId id="322" r:id="rId7"/>
    <p:sldId id="323" r:id="rId8"/>
    <p:sldId id="327" r:id="rId9"/>
    <p:sldId id="328" r:id="rId10"/>
    <p:sldId id="329" r:id="rId11"/>
    <p:sldId id="319" r:id="rId12"/>
  </p:sldIdLst>
  <p:sldSz cx="9144000" cy="5143500" type="screen16x9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FF99"/>
    <a:srgbClr val="CCFFFF"/>
    <a:srgbClr val="0000E6"/>
    <a:srgbClr val="DA0000"/>
    <a:srgbClr val="0041C0"/>
    <a:srgbClr val="6BA14D"/>
    <a:srgbClr val="003EEE"/>
    <a:srgbClr val="1356DB"/>
    <a:srgbClr val="0029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57" autoAdjust="0"/>
    <p:restoredTop sz="94660"/>
  </p:normalViewPr>
  <p:slideViewPr>
    <p:cSldViewPr>
      <p:cViewPr varScale="1">
        <p:scale>
          <a:sx n="76" d="100"/>
          <a:sy n="76" d="100"/>
        </p:scale>
        <p:origin x="-77" y="-86"/>
      </p:cViewPr>
      <p:guideLst>
        <p:guide orient="horz" pos="1251"/>
        <p:guide pos="7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11.01.2019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1200151"/>
            <a:ext cx="2057310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6058630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="" xmlns:a16="http://schemas.microsoft.com/office/drawing/2014/main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5" name="Line 14">
            <a:extLst>
              <a:ext uri="{FF2B5EF4-FFF2-40B4-BE49-F238E27FC236}">
                <a16:creationId xmlns="" xmlns:a16="http://schemas.microsoft.com/office/drawing/2014/main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6" name="テキスト ボックス 5"/>
          <p:cNvSpPr txBox="1"/>
          <p:nvPr userDrawn="1"/>
        </p:nvSpPr>
        <p:spPr>
          <a:xfrm>
            <a:off x="8045868" y="4867005"/>
            <a:ext cx="100860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 smtClean="0"/>
              <a:t>JVET-M0085</a:t>
            </a:r>
            <a:endParaRPr kumimoji="1" lang="ja-JP" altLang="en-US" sz="1050" dirty="0"/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="" xmlns:a16="http://schemas.microsoft.com/office/drawing/2014/main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6" name="Line 14">
            <a:extLst>
              <a:ext uri="{FF2B5EF4-FFF2-40B4-BE49-F238E27FC236}">
                <a16:creationId xmlns="" xmlns:a16="http://schemas.microsoft.com/office/drawing/2014/main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="" xmlns:a16="http://schemas.microsoft.com/office/drawing/2014/main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3" name="Line 14">
            <a:extLst>
              <a:ext uri="{FF2B5EF4-FFF2-40B4-BE49-F238E27FC236}">
                <a16:creationId xmlns="" xmlns:a16="http://schemas.microsoft.com/office/drawing/2014/main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205979"/>
            <a:ext cx="205731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205979"/>
            <a:ext cx="605863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>
            <a:extLst>
              <a:ext uri="{FF2B5EF4-FFF2-40B4-BE49-F238E27FC236}">
                <a16:creationId xmlns="" xmlns:a16="http://schemas.microsoft.com/office/drawing/2014/main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3088" y="3744913"/>
            <a:ext cx="59436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="" xmlns:a16="http://schemas.microsoft.com/office/drawing/2014/main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330200" y="4810125"/>
            <a:ext cx="8462963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7171" name="Rectangle 4">
            <a:extLst>
              <a:ext uri="{FF2B5EF4-FFF2-40B4-BE49-F238E27FC236}">
                <a16:creationId xmlns="" xmlns:a16="http://schemas.microsoft.com/office/drawing/2014/main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377825"/>
          </a:xfrm>
          <a:prstGeom prst="rect">
            <a:avLst/>
          </a:prstGeom>
          <a:solidFill>
            <a:srgbClr val="0041C0"/>
          </a:solidFill>
          <a:ln>
            <a:noFill/>
          </a:ln>
          <a:extLst/>
        </p:spPr>
        <p:txBody>
          <a:bodyPr wrap="none" lIns="68653" tIns="34327" rIns="68653" bIns="34327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13" Type="http://schemas.openxmlformats.org/officeDocument/2006/relationships/image" Target="../media/image13.png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emf"/><Relationship Id="rId11" Type="http://schemas.openxmlformats.org/officeDocument/2006/relationships/image" Target="../media/image11.png"/><Relationship Id="rId5" Type="http://schemas.openxmlformats.org/officeDocument/2006/relationships/image" Target="../media/image5.emf"/><Relationship Id="rId10" Type="http://schemas.openxmlformats.org/officeDocument/2006/relationships/image" Target="../media/image10.emf"/><Relationship Id="rId4" Type="http://schemas.openxmlformats.org/officeDocument/2006/relationships/image" Target="../media/image4.emf"/><Relationship Id="rId9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4" y="1356615"/>
            <a:ext cx="8612064" cy="1689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800" kern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JVET-M0085</a:t>
            </a:r>
            <a:endParaRPr kumimoji="0" lang="en-US" altLang="ja-JP" sz="2800" kern="0" dirty="0" smtClean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ja-JP" sz="2800" kern="0" dirty="0" smtClean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800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CE6-related</a:t>
            </a:r>
            <a:r>
              <a:rPr kumimoji="0" lang="en-US" altLang="ja-JP" sz="28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: Fast algorithm for DCT-4/DST-4 </a:t>
            </a:r>
            <a:r>
              <a:rPr kumimoji="0" lang="en-US" altLang="ja-JP" sz="2800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/>
            </a:r>
            <a:br>
              <a:rPr kumimoji="0" lang="en-US" altLang="ja-JP" sz="2800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</a:br>
            <a:r>
              <a:rPr kumimoji="0" lang="en-US" altLang="ja-JP" sz="2800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as </a:t>
            </a:r>
            <a:r>
              <a:rPr kumimoji="0" lang="en-US" altLang="ja-JP" sz="28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alternative transforms for MTS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="" xmlns:a16="http://schemas.microsoft.com/office/drawing/2014/main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591" y="3183818"/>
            <a:ext cx="6057673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000" u="sng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T. </a:t>
            </a:r>
            <a:r>
              <a:rPr kumimoji="0" lang="en-US" altLang="ja-JP" sz="2000" u="sng" kern="0" dirty="0" err="1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Toma</a:t>
            </a:r>
            <a:r>
              <a:rPr kumimoji="0" lang="en-US" altLang="ja-JP" sz="2000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, K. Abe </a:t>
            </a:r>
            <a:r>
              <a:rPr kumimoji="0" lang="ja-JP" altLang="en-US" sz="2000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            </a:t>
            </a:r>
            <a:r>
              <a:rPr kumimoji="0" lang="en-US" altLang="ja-JP" sz="2000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Panasonic Corporation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000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M. Ikeda, T. Tsukuba     </a:t>
            </a:r>
            <a:r>
              <a:rPr kumimoji="0" lang="ja-JP" altLang="en-US" sz="2000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 </a:t>
            </a:r>
            <a:r>
              <a:rPr kumimoji="0" lang="en-US" altLang="ja-JP" sz="2000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SONY Corporation</a:t>
            </a:r>
            <a:endParaRPr kumimoji="0" lang="en-US" altLang="ja-JP" sz="2000" kern="0" dirty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10</a:t>
            </a:fld>
            <a:endParaRPr lang="en-US" altLang="ja-JP" sz="800" dirty="0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1880775"/>
            <a:ext cx="8895014" cy="500212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altLang="ja-JP" sz="2800" dirty="0" smtClean="0"/>
              <a:t>Thank Technicolor for cross-checking this proposal !</a:t>
            </a:r>
            <a:endParaRPr lang="en-US" altLang="ja-JP" sz="2800" dirty="0"/>
          </a:p>
        </p:txBody>
      </p:sp>
    </p:spTree>
    <p:extLst>
      <p:ext uri="{BB962C8B-B14F-4D97-AF65-F5344CB8AC3E}">
        <p14:creationId xmlns:p14="http://schemas.microsoft.com/office/powerpoint/2010/main" val="2043302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2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=""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Introduction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791885"/>
            <a:ext cx="8559951" cy="4224308"/>
          </a:xfrm>
        </p:spPr>
        <p:txBody>
          <a:bodyPr wrap="square">
            <a:spAutoFit/>
          </a:bodyPr>
          <a:lstStyle/>
          <a:p>
            <a:r>
              <a:rPr lang="en-US" altLang="ja-JP" sz="1800" dirty="0"/>
              <a:t>A new set of MTS transforms, i.e. replacing DST-7 /</a:t>
            </a:r>
            <a:r>
              <a:rPr lang="en-US" altLang="ja-JP" sz="1800" dirty="0" smtClean="0"/>
              <a:t> </a:t>
            </a:r>
            <a:r>
              <a:rPr lang="en-US" altLang="ja-JP" sz="1800" dirty="0"/>
              <a:t>DCT-8 by DST-4 </a:t>
            </a:r>
            <a:r>
              <a:rPr lang="en-US" altLang="ja-JP" sz="1800" dirty="0" smtClean="0"/>
              <a:t>/ </a:t>
            </a:r>
            <a:r>
              <a:rPr lang="en-US" altLang="ja-JP" sz="1800" dirty="0"/>
              <a:t>DCT-4, was proposed in JVET-L0262 </a:t>
            </a:r>
            <a:r>
              <a:rPr lang="en-US" altLang="ja-JP" sz="1800" dirty="0" smtClean="0"/>
              <a:t>in </a:t>
            </a:r>
            <a:r>
              <a:rPr lang="en-US" altLang="ja-JP" sz="1800" dirty="0"/>
              <a:t>Macao meeting</a:t>
            </a:r>
            <a:r>
              <a:rPr lang="en-US" altLang="ja-JP" sz="1800" dirty="0" smtClean="0"/>
              <a:t>.</a:t>
            </a:r>
          </a:p>
          <a:p>
            <a:r>
              <a:rPr lang="en-US" altLang="ja-JP" sz="1800" dirty="0" smtClean="0"/>
              <a:t>It </a:t>
            </a:r>
            <a:r>
              <a:rPr lang="en-US" altLang="ja-JP" sz="1800" dirty="0"/>
              <a:t>was discussed </a:t>
            </a:r>
            <a:r>
              <a:rPr lang="en-US" altLang="ja-JP" sz="1800" dirty="0" smtClean="0"/>
              <a:t>if </a:t>
            </a:r>
            <a:r>
              <a:rPr lang="en-US" altLang="ja-JP" sz="1800" dirty="0"/>
              <a:t>fast algorithm is also available for non-DCT-2 transform basis functions that are used in MTS</a:t>
            </a:r>
            <a:r>
              <a:rPr lang="en-US" altLang="ja-JP" sz="1800" dirty="0" smtClean="0"/>
              <a:t>.</a:t>
            </a:r>
          </a:p>
          <a:p>
            <a:pPr marL="0" indent="0">
              <a:buNone/>
            </a:pPr>
            <a:r>
              <a:rPr lang="en-US" sz="600" dirty="0" smtClean="0"/>
              <a:t> 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</a:t>
            </a:r>
            <a:r>
              <a:rPr lang="en-US" sz="2000" dirty="0" smtClean="0">
                <a:sym typeface="Wingdings" panose="05000000000000000000" pitchFamily="2" charset="2"/>
              </a:rPr>
              <a:t> </a:t>
            </a:r>
            <a:r>
              <a:rPr lang="en-US" altLang="ja-JP" sz="2000" dirty="0" smtClean="0"/>
              <a:t>This </a:t>
            </a:r>
            <a:r>
              <a:rPr lang="en-US" altLang="ja-JP" sz="2000" dirty="0"/>
              <a:t>contribution proposes fast algorithm for DST-4 and </a:t>
            </a:r>
            <a:r>
              <a:rPr lang="en-US" altLang="ja-JP" sz="2000" dirty="0" smtClean="0"/>
              <a:t>DCT-4</a:t>
            </a:r>
            <a:endParaRPr lang="en-US" altLang="ja-JP" sz="2000" dirty="0"/>
          </a:p>
          <a:p>
            <a:pPr marL="0" indent="0">
              <a:buNone/>
            </a:pPr>
            <a:endParaRPr lang="en-US" altLang="ja-JP" sz="2000" dirty="0" smtClean="0"/>
          </a:p>
          <a:p>
            <a:r>
              <a:rPr lang="en-US" altLang="ja-JP" sz="1800" dirty="0"/>
              <a:t>Also, </a:t>
            </a:r>
            <a:r>
              <a:rPr lang="en-US" altLang="ja-JP" sz="1800" dirty="0" smtClean="0"/>
              <a:t>additional </a:t>
            </a:r>
            <a:r>
              <a:rPr lang="en-US" altLang="ja-JP" sz="1800" dirty="0" smtClean="0"/>
              <a:t>combination tests are conducted mainly to see how DST-4 / DCT-4 work with maximum MTS size restricted to 16..</a:t>
            </a:r>
            <a:endParaRPr lang="en-US" altLang="ja-JP" sz="1800" dirty="0" smtClean="0"/>
          </a:p>
          <a:p>
            <a:pPr lvl="1"/>
            <a:r>
              <a:rPr lang="en-US" altLang="ja-JP" sz="1500" dirty="0" smtClean="0"/>
              <a:t>Combination </a:t>
            </a:r>
            <a:r>
              <a:rPr lang="en-US" altLang="ja-JP" sz="1500" dirty="0"/>
              <a:t>with CE6-3.2b and </a:t>
            </a:r>
            <a:r>
              <a:rPr lang="en-US" altLang="ja-JP" sz="1500" dirty="0" smtClean="0"/>
              <a:t>CE6-3.2c</a:t>
            </a:r>
          </a:p>
          <a:p>
            <a:pPr lvl="1"/>
            <a:r>
              <a:rPr lang="en-US" altLang="ja-JP" sz="1500" dirty="0" smtClean="0"/>
              <a:t>Combination </a:t>
            </a:r>
            <a:r>
              <a:rPr lang="en-US" altLang="ja-JP" sz="1500" dirty="0"/>
              <a:t>with </a:t>
            </a:r>
            <a:r>
              <a:rPr lang="en-US" altLang="ja-JP" sz="1500" dirty="0" smtClean="0"/>
              <a:t>CE6-4.1d</a:t>
            </a:r>
            <a:endParaRPr lang="en-US" altLang="ja-JP" sz="1500" dirty="0"/>
          </a:p>
          <a:p>
            <a:pPr lvl="1"/>
            <a:r>
              <a:rPr lang="en-US" altLang="ja-JP" sz="1500" dirty="0" smtClean="0"/>
              <a:t>Combination </a:t>
            </a:r>
            <a:r>
              <a:rPr lang="en-US" altLang="ja-JP" sz="1500" dirty="0"/>
              <a:t>with </a:t>
            </a:r>
            <a:r>
              <a:rPr lang="en-US" altLang="ja-JP" sz="1500" dirty="0" smtClean="0"/>
              <a:t>JVET-M0046</a:t>
            </a:r>
          </a:p>
          <a:p>
            <a:endParaRPr lang="en-US" sz="2000" dirty="0"/>
          </a:p>
          <a:p>
            <a:endParaRPr lang="en-US" sz="18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3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=""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Proposed fast algorithm for DST-4 and DCT-4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546525"/>
            <a:ext cx="8895014" cy="1041898"/>
          </a:xfrm>
        </p:spPr>
        <p:txBody>
          <a:bodyPr wrap="square">
            <a:spAutoFit/>
          </a:bodyPr>
          <a:lstStyle/>
          <a:p>
            <a:r>
              <a:rPr lang="en-US" altLang="ja-JP" sz="2000" dirty="0" smtClean="0"/>
              <a:t>Utilize </a:t>
            </a:r>
            <a:r>
              <a:rPr lang="en-US" altLang="ja-JP" sz="2000" dirty="0"/>
              <a:t>symmetric property of matrix </a:t>
            </a:r>
            <a:r>
              <a:rPr lang="en-US" altLang="ja-JP" sz="2000" dirty="0" smtClean="0"/>
              <a:t>coefficients</a:t>
            </a:r>
          </a:p>
          <a:p>
            <a:r>
              <a:rPr lang="en-US" altLang="ja-JP" sz="2000" dirty="0"/>
              <a:t>S</a:t>
            </a:r>
            <a:r>
              <a:rPr lang="en-US" altLang="ja-JP" sz="2000" dirty="0" smtClean="0"/>
              <a:t>ame </a:t>
            </a:r>
            <a:r>
              <a:rPr lang="en-US" altLang="ja-JP" sz="2000" dirty="0"/>
              <a:t>algorithm can be </a:t>
            </a:r>
            <a:r>
              <a:rPr lang="en-US" altLang="ja-JP" sz="2000" dirty="0" smtClean="0"/>
              <a:t>used for both </a:t>
            </a:r>
            <a:r>
              <a:rPr lang="en-US" altLang="ja-JP" sz="2000" dirty="0"/>
              <a:t>DST-4 and </a:t>
            </a:r>
            <a:r>
              <a:rPr lang="en-US" altLang="ja-JP" sz="2000" dirty="0" smtClean="0"/>
              <a:t>DCT-4</a:t>
            </a:r>
          </a:p>
          <a:p>
            <a:pPr lvl="1"/>
            <a:r>
              <a:rPr lang="en-US" altLang="ja-JP" sz="1600" dirty="0"/>
              <a:t>DST-4 can be derived by flipping and sign changing of DCT-4</a:t>
            </a:r>
            <a:endParaRPr lang="en-US" sz="1500" dirty="0" smtClean="0"/>
          </a:p>
        </p:txBody>
      </p:sp>
      <p:pic>
        <p:nvPicPr>
          <p:cNvPr id="6" name="図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98" y="2031690"/>
            <a:ext cx="4419217" cy="2361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図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051990"/>
            <a:ext cx="3181886" cy="18249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2304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4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=""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824669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Fast algorithm in detail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546525"/>
            <a:ext cx="8694966" cy="377101"/>
          </a:xfrm>
        </p:spPr>
        <p:txBody>
          <a:bodyPr wrap="square">
            <a:spAutoFit/>
          </a:bodyPr>
          <a:lstStyle/>
          <a:p>
            <a:r>
              <a:rPr lang="en-US" sz="2000" dirty="0" smtClean="0"/>
              <a:t>DCT4 matrix can be decomposed using the following 2x2 matrices.</a:t>
            </a: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229" y="996575"/>
            <a:ext cx="935655" cy="468168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1070" y="1923562"/>
            <a:ext cx="935655" cy="468168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4565" y="996575"/>
            <a:ext cx="935655" cy="468168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5126" y="1923562"/>
            <a:ext cx="935655" cy="468168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98901" y="996575"/>
            <a:ext cx="935655" cy="468168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09182" y="1923562"/>
            <a:ext cx="935655" cy="468168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33238" y="996575"/>
            <a:ext cx="935655" cy="468168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33238" y="1923562"/>
            <a:ext cx="935655" cy="468168"/>
          </a:xfrm>
          <a:prstGeom prst="rect">
            <a:avLst/>
          </a:prstGeom>
        </p:spPr>
      </p:pic>
      <p:sp>
        <p:nvSpPr>
          <p:cNvPr id="23" name="正方形/長方形 22"/>
          <p:cNvSpPr/>
          <p:nvPr/>
        </p:nvSpPr>
        <p:spPr>
          <a:xfrm>
            <a:off x="1237348" y="1464743"/>
            <a:ext cx="72141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1400" dirty="0" smtClean="0"/>
              <a:t>Type 1</a:t>
            </a:r>
            <a:endParaRPr lang="ja-JP" altLang="en-US" sz="1400" dirty="0"/>
          </a:p>
        </p:txBody>
      </p:sp>
      <p:sp>
        <p:nvSpPr>
          <p:cNvPr id="24" name="正方形/長方形 23"/>
          <p:cNvSpPr/>
          <p:nvPr/>
        </p:nvSpPr>
        <p:spPr>
          <a:xfrm>
            <a:off x="3071684" y="1453161"/>
            <a:ext cx="72141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1400" dirty="0" smtClean="0"/>
              <a:t>Type 2</a:t>
            </a:r>
            <a:endParaRPr lang="ja-JP" altLang="en-US" sz="1400" dirty="0"/>
          </a:p>
        </p:txBody>
      </p:sp>
      <p:sp>
        <p:nvSpPr>
          <p:cNvPr id="25" name="正方形/長方形 24"/>
          <p:cNvSpPr/>
          <p:nvPr/>
        </p:nvSpPr>
        <p:spPr>
          <a:xfrm>
            <a:off x="4906020" y="1443692"/>
            <a:ext cx="72141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1400" dirty="0" smtClean="0"/>
              <a:t>Type 3</a:t>
            </a:r>
            <a:endParaRPr lang="ja-JP" altLang="en-US" sz="1400" dirty="0"/>
          </a:p>
        </p:txBody>
      </p:sp>
      <p:sp>
        <p:nvSpPr>
          <p:cNvPr id="26" name="正方形/長方形 25"/>
          <p:cNvSpPr/>
          <p:nvPr/>
        </p:nvSpPr>
        <p:spPr>
          <a:xfrm>
            <a:off x="6740357" y="1453161"/>
            <a:ext cx="72141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1400" dirty="0" smtClean="0"/>
              <a:t>Type 4</a:t>
            </a:r>
            <a:endParaRPr lang="ja-JP" altLang="en-US" sz="1400" dirty="0"/>
          </a:p>
        </p:txBody>
      </p:sp>
      <p:sp>
        <p:nvSpPr>
          <p:cNvPr id="27" name="正方形/長方形 26"/>
          <p:cNvSpPr/>
          <p:nvPr/>
        </p:nvSpPr>
        <p:spPr>
          <a:xfrm>
            <a:off x="1268189" y="2391730"/>
            <a:ext cx="72141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1400" dirty="0" smtClean="0"/>
              <a:t>Type 5</a:t>
            </a:r>
            <a:endParaRPr lang="ja-JP" altLang="en-US" sz="1400" dirty="0"/>
          </a:p>
        </p:txBody>
      </p:sp>
      <p:sp>
        <p:nvSpPr>
          <p:cNvPr id="28" name="正方形/長方形 27"/>
          <p:cNvSpPr/>
          <p:nvPr/>
        </p:nvSpPr>
        <p:spPr>
          <a:xfrm>
            <a:off x="3085499" y="2391730"/>
            <a:ext cx="72141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1400" dirty="0" smtClean="0"/>
              <a:t>Type 6</a:t>
            </a:r>
            <a:endParaRPr lang="ja-JP" altLang="en-US" sz="1400" dirty="0"/>
          </a:p>
        </p:txBody>
      </p:sp>
      <p:sp>
        <p:nvSpPr>
          <p:cNvPr id="29" name="正方形/長方形 28"/>
          <p:cNvSpPr/>
          <p:nvPr/>
        </p:nvSpPr>
        <p:spPr>
          <a:xfrm>
            <a:off x="4906020" y="2376511"/>
            <a:ext cx="72141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1400" dirty="0" smtClean="0"/>
              <a:t>Type 7</a:t>
            </a:r>
            <a:endParaRPr lang="ja-JP" altLang="en-US" sz="1400" dirty="0"/>
          </a:p>
        </p:txBody>
      </p:sp>
      <p:sp>
        <p:nvSpPr>
          <p:cNvPr id="30" name="正方形/長方形 29"/>
          <p:cNvSpPr/>
          <p:nvPr/>
        </p:nvSpPr>
        <p:spPr>
          <a:xfrm>
            <a:off x="6729048" y="2376510"/>
            <a:ext cx="72141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1400" dirty="0" smtClean="0"/>
              <a:t>Type 8</a:t>
            </a:r>
            <a:endParaRPr lang="ja-JP" altLang="en-US" sz="1400" dirty="0"/>
          </a:p>
        </p:txBody>
      </p:sp>
      <p:sp>
        <p:nvSpPr>
          <p:cNvPr id="31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 txBox="1">
            <a:spLocks/>
          </p:cNvSpPr>
          <p:nvPr/>
        </p:nvSpPr>
        <p:spPr>
          <a:xfrm>
            <a:off x="116505" y="2796775"/>
            <a:ext cx="8694966" cy="377101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altLang="ja-JP" sz="2000" dirty="0"/>
              <a:t>T</a:t>
            </a:r>
            <a:r>
              <a:rPr lang="en-US" altLang="ja-JP" sz="2000" dirty="0" smtClean="0"/>
              <a:t>he number of multiplications is reduced from 4 to 3 as follows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294127" y="3381840"/>
            <a:ext cx="12660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 smtClean="0"/>
              <a:t>[Ex. Type 1]</a:t>
            </a:r>
            <a:endParaRPr lang="ja-JP" altLang="en-US" sz="1600" dirty="0"/>
          </a:p>
        </p:txBody>
      </p:sp>
      <p:pic>
        <p:nvPicPr>
          <p:cNvPr id="33" name="図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153" y="3876895"/>
            <a:ext cx="1259223" cy="63007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正方形/長方形 3"/>
              <p:cNvSpPr/>
              <p:nvPr/>
            </p:nvSpPr>
            <p:spPr>
              <a:xfrm>
                <a:off x="2906815" y="3516855"/>
                <a:ext cx="18877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ja-JP">
                          <a:latin typeface="Cambria Math"/>
                        </a:rPr>
                        <m:t>t</m:t>
                      </m:r>
                      <m:r>
                        <a:rPr lang="en-US" altLang="ja-JP">
                          <a:latin typeface="Cambria Math"/>
                        </a:rPr>
                        <m:t>=</m:t>
                      </m:r>
                      <m:r>
                        <a:rPr lang="en-US" altLang="ja-JP" i="1">
                          <a:latin typeface="Cambria Math"/>
                        </a:rPr>
                        <m:t>𝑏</m:t>
                      </m:r>
                      <m:r>
                        <a:rPr lang="en-US" altLang="ja-JP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∗</m:t>
                      </m:r>
                      <m:d>
                        <m:dPr>
                          <m:ctrlPr>
                            <a:rPr lang="ja-JP" altLang="ja-JP" i="1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ja-JP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ja-JP" i="1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ja-JP">
                                  <a:latin typeface="Cambria Math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altLang="ja-JP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ja-JP" altLang="ja-JP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ja-JP" i="1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ja-JP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4" name="正方形/長方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6815" y="3516855"/>
                <a:ext cx="1887760" cy="369332"/>
              </a:xfrm>
              <a:prstGeom prst="rect">
                <a:avLst/>
              </a:prstGeom>
              <a:blipFill rotWithShape="1">
                <a:blip r:embed="rId11"/>
                <a:stretch>
                  <a:fillRect b="-1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正方形/長方形 4"/>
              <p:cNvSpPr/>
              <p:nvPr/>
            </p:nvSpPr>
            <p:spPr>
              <a:xfrm>
                <a:off x="2780544" y="3876895"/>
                <a:ext cx="4176721" cy="3982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ja-JP" altLang="ja-JP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ja-JP" i="1">
                              <a:latin typeface="Cambria Math"/>
                            </a:rPr>
                            <m:t>𝑦</m:t>
                          </m:r>
                        </m:e>
                        <m:sub>
                          <m:r>
                            <a:rPr lang="en-US" altLang="ja-JP" i="1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en-US" altLang="ja-JP" i="1">
                          <a:latin typeface="Cambria Math"/>
                        </a:rPr>
                        <m:t>=</m:t>
                      </m:r>
                      <m:r>
                        <a:rPr lang="en-US" altLang="ja-JP" i="1">
                          <a:latin typeface="Cambria Math"/>
                        </a:rPr>
                        <m:t>𝑡</m:t>
                      </m:r>
                      <m:r>
                        <a:rPr lang="en-US" altLang="ja-JP" i="1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ja-JP" altLang="ja-JP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ja-JP" i="1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altLang="ja-JP" i="1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en-US" altLang="ja-JP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∗</m:t>
                      </m:r>
                      <m:r>
                        <a:rPr lang="en-US" altLang="ja-JP" i="1">
                          <a:latin typeface="Cambria Math"/>
                        </a:rPr>
                        <m:t> </m:t>
                      </m:r>
                      <m:d>
                        <m:dPr>
                          <m:ctrlPr>
                            <a:rPr lang="ja-JP" altLang="ja-JP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ja-JP" i="1">
                              <a:latin typeface="Cambria Math"/>
                            </a:rPr>
                            <m:t>𝑏</m:t>
                          </m:r>
                          <m:r>
                            <a:rPr lang="en-US" altLang="ja-JP" i="1">
                              <a:latin typeface="Cambria Math"/>
                            </a:rPr>
                            <m:t>−</m:t>
                          </m:r>
                          <m:r>
                            <a:rPr lang="en-US" altLang="ja-JP" i="1">
                              <a:latin typeface="Cambria Math"/>
                            </a:rPr>
                            <m:t>𝑎</m:t>
                          </m:r>
                        </m:e>
                      </m:d>
                      <m:r>
                        <a:rPr lang="en-US" altLang="ja-JP" i="1">
                          <a:latin typeface="Cambria Math"/>
                        </a:rPr>
                        <m:t> =</m:t>
                      </m:r>
                      <m:r>
                        <a:rPr lang="en-US" altLang="ja-JP" i="1">
                          <a:latin typeface="Cambria Math"/>
                        </a:rPr>
                        <m:t>𝑎</m:t>
                      </m:r>
                      <m:r>
                        <a:rPr lang="en-US" altLang="ja-JP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∗</m:t>
                      </m:r>
                      <m:sSub>
                        <m:sSubPr>
                          <m:ctrlPr>
                            <a:rPr lang="ja-JP" altLang="ja-JP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ja-JP" i="1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altLang="ja-JP" i="1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en-US" altLang="ja-JP" i="1">
                          <a:latin typeface="Cambria Math"/>
                        </a:rPr>
                        <m:t>+ </m:t>
                      </m:r>
                      <m:r>
                        <a:rPr lang="en-US" altLang="ja-JP" i="1">
                          <a:latin typeface="Cambria Math"/>
                        </a:rPr>
                        <m:t>𝑏</m:t>
                      </m:r>
                      <m:r>
                        <a:rPr lang="en-US" altLang="ja-JP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∗</m:t>
                      </m:r>
                      <m:sSub>
                        <m:sSubPr>
                          <m:ctrlPr>
                            <a:rPr lang="ja-JP" altLang="ja-JP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ja-JP" i="1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altLang="ja-JP" i="1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5" name="正方形/長方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0544" y="3876895"/>
                <a:ext cx="4176721" cy="398251"/>
              </a:xfrm>
              <a:prstGeom prst="rect">
                <a:avLst/>
              </a:prstGeom>
              <a:blipFill rotWithShape="1">
                <a:blip r:embed="rId12"/>
                <a:stretch>
                  <a:fillRect b="-307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正方形/長方形 31"/>
              <p:cNvSpPr/>
              <p:nvPr/>
            </p:nvSpPr>
            <p:spPr>
              <a:xfrm>
                <a:off x="2825549" y="4236935"/>
                <a:ext cx="4176721" cy="3969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ja-JP" altLang="ja-JP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ja-JP" i="1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en-US" altLang="ja-JP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ja-JP" i="1">
                        <a:latin typeface="Cambria Math"/>
                      </a:rPr>
                      <m:t>=</m:t>
                    </m:r>
                    <m:r>
                      <a:rPr lang="en-US" altLang="ja-JP" i="1">
                        <a:latin typeface="Cambria Math"/>
                      </a:rPr>
                      <m:t>𝑡</m:t>
                    </m:r>
                    <m:r>
                      <a:rPr lang="en-US" altLang="ja-JP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ja-JP" altLang="ja-JP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ja-JP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altLang="ja-JP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ja-JP" i="1" smtClean="0">
                        <a:solidFill>
                          <a:srgbClr val="FF0000"/>
                        </a:solidFill>
                        <a:latin typeface="Cambria Math"/>
                      </a:rPr>
                      <m:t>∗</m:t>
                    </m:r>
                    <m:r>
                      <a:rPr lang="en-US" altLang="ja-JP" i="1">
                        <a:latin typeface="Cambria Math"/>
                      </a:rPr>
                      <m:t> </m:t>
                    </m:r>
                    <m:d>
                      <m:dPr>
                        <m:ctrlPr>
                          <a:rPr lang="ja-JP" altLang="ja-JP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ja-JP" i="1">
                            <a:latin typeface="Cambria Math"/>
                          </a:rPr>
                          <m:t>𝑏</m:t>
                        </m:r>
                        <m:r>
                          <a:rPr lang="en-US" altLang="ja-JP" i="1">
                            <a:latin typeface="Cambria Math"/>
                          </a:rPr>
                          <m:t>+</m:t>
                        </m:r>
                        <m:r>
                          <a:rPr lang="en-US" altLang="ja-JP" i="1">
                            <a:latin typeface="Cambria Math"/>
                          </a:rPr>
                          <m:t>𝑎</m:t>
                        </m:r>
                      </m:e>
                    </m:d>
                    <m:r>
                      <a:rPr lang="en-US" altLang="ja-JP" i="1">
                        <a:latin typeface="Cambria Math"/>
                      </a:rPr>
                      <m:t> =</m:t>
                    </m:r>
                    <m:r>
                      <a:rPr lang="en-US" altLang="ja-JP" i="1">
                        <a:latin typeface="Cambria Math"/>
                      </a:rPr>
                      <m:t>𝑏</m:t>
                    </m:r>
                    <m:r>
                      <a:rPr lang="en-US" altLang="ja-JP" i="1" smtClean="0">
                        <a:solidFill>
                          <a:srgbClr val="00B050"/>
                        </a:solidFill>
                        <a:latin typeface="Cambria Math"/>
                      </a:rPr>
                      <m:t>∗</m:t>
                    </m:r>
                    <m:sSub>
                      <m:sSubPr>
                        <m:ctrlPr>
                          <a:rPr lang="ja-JP" altLang="ja-JP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ja-JP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altLang="ja-JP" i="1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altLang="ja-JP" i="1">
                        <a:latin typeface="Cambria Math"/>
                      </a:rPr>
                      <m:t>− </m:t>
                    </m:r>
                    <m:r>
                      <a:rPr lang="en-US" altLang="ja-JP" i="1">
                        <a:latin typeface="Cambria Math"/>
                      </a:rPr>
                      <m:t>𝑎</m:t>
                    </m:r>
                    <m:r>
                      <a:rPr lang="en-US" altLang="ja-JP" i="1" smtClean="0">
                        <a:solidFill>
                          <a:srgbClr val="00B050"/>
                        </a:solidFill>
                        <a:latin typeface="Cambria Math"/>
                      </a:rPr>
                      <m:t>∗</m:t>
                    </m:r>
                    <m:sSub>
                      <m:sSubPr>
                        <m:ctrlPr>
                          <a:rPr lang="ja-JP" altLang="ja-JP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ja-JP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altLang="ja-JP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ja-JP" dirty="0"/>
                  <a:t> </a:t>
                </a:r>
                <a:endParaRPr lang="ja-JP" altLang="en-US" dirty="0"/>
              </a:p>
            </p:txBody>
          </p:sp>
        </mc:Choice>
        <mc:Fallback xmlns="">
          <p:sp>
            <p:nvSpPr>
              <p:cNvPr id="32" name="正方形/長方形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5549" y="4236935"/>
                <a:ext cx="4176721" cy="396904"/>
              </a:xfrm>
              <a:prstGeom prst="rect">
                <a:avLst/>
              </a:prstGeom>
              <a:blipFill rotWithShape="1">
                <a:blip r:embed="rId13"/>
                <a:stretch>
                  <a:fillRect b="-307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角丸四角形 33"/>
          <p:cNvSpPr/>
          <p:nvPr/>
        </p:nvSpPr>
        <p:spPr>
          <a:xfrm>
            <a:off x="3358218" y="3516855"/>
            <a:ext cx="1708837" cy="1116984"/>
          </a:xfrm>
          <a:prstGeom prst="roundRect">
            <a:avLst>
              <a:gd name="adj" fmla="val 10706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角丸四角形 37"/>
          <p:cNvSpPr/>
          <p:nvPr/>
        </p:nvSpPr>
        <p:spPr>
          <a:xfrm>
            <a:off x="5337085" y="3875594"/>
            <a:ext cx="1530170" cy="811391"/>
          </a:xfrm>
          <a:prstGeom prst="roundRect">
            <a:avLst>
              <a:gd name="adj" fmla="val 10706"/>
            </a:avLst>
          </a:prstGeom>
          <a:noFill/>
          <a:ln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正方形/長方形 34"/>
          <p:cNvSpPr/>
          <p:nvPr/>
        </p:nvSpPr>
        <p:spPr>
          <a:xfrm>
            <a:off x="3748406" y="3147523"/>
            <a:ext cx="9284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3 times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40" name="正方形/長方形 39"/>
          <p:cNvSpPr/>
          <p:nvPr/>
        </p:nvSpPr>
        <p:spPr>
          <a:xfrm>
            <a:off x="5578756" y="3506262"/>
            <a:ext cx="9284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dirty="0" smtClean="0">
                <a:solidFill>
                  <a:srgbClr val="00B050"/>
                </a:solidFill>
              </a:rPr>
              <a:t>4 times</a:t>
            </a:r>
            <a:endParaRPr lang="ja-JP" alt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748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Line 14">
            <a:extLst>
              <a:ext uri="{FF2B5EF4-FFF2-40B4-BE49-F238E27FC236}">
                <a16:creationId xmlns=""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7560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824669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Number of multiplication and adding operations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546525"/>
            <a:ext cx="8694966" cy="377101"/>
          </a:xfrm>
        </p:spPr>
        <p:txBody>
          <a:bodyPr wrap="square">
            <a:spAutoFit/>
          </a:bodyPr>
          <a:lstStyle/>
          <a:p>
            <a:r>
              <a:rPr lang="en-US" sz="2000" dirty="0" smtClean="0"/>
              <a:t>The number of multiplication operations is reduced to 75%</a:t>
            </a:r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118870"/>
              </p:ext>
            </p:extLst>
          </p:nvPr>
        </p:nvGraphicFramePr>
        <p:xfrm>
          <a:off x="1170203" y="1536635"/>
          <a:ext cx="5916835" cy="1684794"/>
        </p:xfrm>
        <a:graphic>
          <a:graphicData uri="http://schemas.openxmlformats.org/drawingml/2006/table">
            <a:tbl>
              <a:tblPr firstRow="1" firstCol="1" bandRow="1"/>
              <a:tblGrid>
                <a:gridCol w="1183367"/>
                <a:gridCol w="1183367"/>
                <a:gridCol w="1183367"/>
                <a:gridCol w="1183367"/>
                <a:gridCol w="1183367"/>
              </a:tblGrid>
              <a:tr h="28079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/>
                          <a:ea typeface="游明朝"/>
                        </a:rPr>
                        <a:t> </a:t>
                      </a:r>
                      <a:endParaRPr lang="ja-JP" sz="19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120342" marR="120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/>
                          <a:ea typeface="游明朝"/>
                        </a:rPr>
                        <a:t>Matrix multiplication</a:t>
                      </a:r>
                      <a:endParaRPr lang="ja-JP" sz="19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120342" marR="120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/>
                          <a:ea typeface="游明朝"/>
                        </a:rPr>
                        <a:t>Fast algorithm</a:t>
                      </a:r>
                      <a:endParaRPr lang="ja-JP" sz="19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120342" marR="120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8079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/>
                          <a:ea typeface="游明朝"/>
                        </a:rPr>
                        <a:t>N-points</a:t>
                      </a:r>
                      <a:endParaRPr lang="ja-JP" sz="19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120342" marR="120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/>
                          <a:ea typeface="游明朝"/>
                        </a:rPr>
                        <a:t>Mul</a:t>
                      </a:r>
                      <a:endParaRPr lang="ja-JP" sz="19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120342" marR="120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/>
                          <a:ea typeface="游明朝"/>
                        </a:rPr>
                        <a:t>Add</a:t>
                      </a:r>
                      <a:endParaRPr lang="ja-JP" sz="19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120342" marR="120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/>
                          <a:ea typeface="游明朝"/>
                        </a:rPr>
                        <a:t>Mul</a:t>
                      </a:r>
                      <a:endParaRPr lang="ja-JP" sz="19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120342" marR="120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/>
                          <a:ea typeface="游明朝"/>
                        </a:rPr>
                        <a:t>Add</a:t>
                      </a:r>
                      <a:endParaRPr lang="ja-JP" sz="19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120342" marR="120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8079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/>
                          <a:ea typeface="游明朝"/>
                        </a:rPr>
                        <a:t>4</a:t>
                      </a:r>
                      <a:endParaRPr lang="ja-JP" sz="19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120342" marR="120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/>
                          <a:ea typeface="游明朝"/>
                        </a:rPr>
                        <a:t>16</a:t>
                      </a:r>
                      <a:endParaRPr lang="ja-JP" sz="19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120342" marR="120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/>
                          <a:ea typeface="游明朝"/>
                        </a:rPr>
                        <a:t>12</a:t>
                      </a:r>
                      <a:endParaRPr lang="ja-JP" sz="19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120342" marR="120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/>
                          <a:ea typeface="游明朝"/>
                        </a:rPr>
                        <a:t>12</a:t>
                      </a:r>
                      <a:endParaRPr lang="ja-JP" sz="19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120342" marR="120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/>
                          <a:ea typeface="游明朝"/>
                        </a:rPr>
                        <a:t>14</a:t>
                      </a:r>
                      <a:endParaRPr lang="ja-JP" sz="19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120342" marR="120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79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/>
                          <a:ea typeface="游明朝"/>
                        </a:rPr>
                        <a:t>8</a:t>
                      </a:r>
                      <a:endParaRPr lang="ja-JP" sz="19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120342" marR="120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/>
                          <a:ea typeface="游明朝"/>
                        </a:rPr>
                        <a:t>64</a:t>
                      </a:r>
                      <a:endParaRPr lang="ja-JP" sz="19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120342" marR="120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/>
                          <a:ea typeface="游明朝"/>
                        </a:rPr>
                        <a:t>56</a:t>
                      </a:r>
                      <a:endParaRPr lang="ja-JP" sz="19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120342" marR="120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/>
                          <a:ea typeface="游明朝"/>
                        </a:rPr>
                        <a:t>48</a:t>
                      </a:r>
                      <a:endParaRPr lang="ja-JP" sz="19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120342" marR="120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/>
                          <a:ea typeface="游明朝"/>
                        </a:rPr>
                        <a:t>60</a:t>
                      </a:r>
                      <a:endParaRPr lang="ja-JP" sz="19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120342" marR="120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79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/>
                          <a:ea typeface="游明朝"/>
                        </a:rPr>
                        <a:t>16</a:t>
                      </a:r>
                      <a:endParaRPr lang="ja-JP" sz="19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120342" marR="120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/>
                          <a:ea typeface="游明朝"/>
                        </a:rPr>
                        <a:t>256</a:t>
                      </a:r>
                      <a:endParaRPr lang="ja-JP" sz="19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120342" marR="120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/>
                          <a:ea typeface="游明朝"/>
                        </a:rPr>
                        <a:t>240</a:t>
                      </a:r>
                      <a:endParaRPr lang="ja-JP" sz="19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120342" marR="120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/>
                          <a:ea typeface="游明朝"/>
                        </a:rPr>
                        <a:t>192</a:t>
                      </a:r>
                      <a:endParaRPr lang="ja-JP" sz="19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120342" marR="120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/>
                          <a:ea typeface="游明朝"/>
                        </a:rPr>
                        <a:t>248</a:t>
                      </a:r>
                      <a:endParaRPr lang="ja-JP" sz="19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120342" marR="120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79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/>
                          <a:ea typeface="游明朝"/>
                        </a:rPr>
                        <a:t>32</a:t>
                      </a:r>
                      <a:endParaRPr lang="ja-JP" sz="19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120342" marR="120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/>
                          <a:ea typeface="游明朝"/>
                        </a:rPr>
                        <a:t>1024</a:t>
                      </a:r>
                      <a:endParaRPr lang="ja-JP" sz="19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120342" marR="120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/>
                          <a:ea typeface="游明朝"/>
                        </a:rPr>
                        <a:t>992</a:t>
                      </a:r>
                      <a:endParaRPr lang="ja-JP" sz="19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120342" marR="120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/>
                          <a:ea typeface="游明朝"/>
                        </a:rPr>
                        <a:t>768</a:t>
                      </a:r>
                      <a:endParaRPr lang="ja-JP" sz="19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120342" marR="120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/>
                          <a:ea typeface="游明朝"/>
                        </a:rPr>
                        <a:t>1008</a:t>
                      </a:r>
                      <a:endParaRPr lang="ja-JP" sz="19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120342" marR="1203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26382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6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=""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824669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Simulation results 1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546525"/>
            <a:ext cx="8694966" cy="1343519"/>
          </a:xfrm>
        </p:spPr>
        <p:txBody>
          <a:bodyPr wrap="square">
            <a:spAutoFit/>
          </a:bodyPr>
          <a:lstStyle/>
          <a:p>
            <a:r>
              <a:rPr lang="en-US" altLang="ja-JP" sz="1800" dirty="0" smtClean="0"/>
              <a:t>Anchor: </a:t>
            </a:r>
            <a:r>
              <a:rPr lang="en-US" altLang="ja-JP" sz="1800" dirty="0"/>
              <a:t>modified VTM 3.0 </a:t>
            </a:r>
            <a:r>
              <a:rPr lang="en-US" altLang="ja-JP" sz="1800" dirty="0" smtClean="0"/>
              <a:t>replacing </a:t>
            </a:r>
            <a:r>
              <a:rPr lang="en-US" altLang="ja-JP" sz="1800" dirty="0"/>
              <a:t>MTS transform </a:t>
            </a:r>
            <a:r>
              <a:rPr lang="en-US" altLang="ja-JP" sz="1800" dirty="0" smtClean="0"/>
              <a:t>to </a:t>
            </a:r>
            <a:r>
              <a:rPr lang="en-US" altLang="ja-JP" sz="1800" dirty="0"/>
              <a:t>DST-4 /</a:t>
            </a:r>
            <a:r>
              <a:rPr lang="en-US" altLang="ja-JP" sz="1800" dirty="0" smtClean="0"/>
              <a:t> DCT-4</a:t>
            </a:r>
          </a:p>
          <a:p>
            <a:r>
              <a:rPr lang="en-US" altLang="ja-JP" sz="1800" dirty="0" smtClean="0"/>
              <a:t>Test: anchor with the fast algorithm </a:t>
            </a:r>
          </a:p>
          <a:p>
            <a:endParaRPr lang="en-US" altLang="ja-JP" sz="1800" dirty="0"/>
          </a:p>
          <a:p>
            <a:r>
              <a:rPr lang="en-US" altLang="ja-JP" sz="1800" dirty="0" err="1"/>
              <a:t>DecT</a:t>
            </a:r>
            <a:r>
              <a:rPr lang="en-US" altLang="ja-JP" sz="1800" dirty="0"/>
              <a:t> is reduced by 5 % in AI, 2 % in RA and 3 % in LDB</a:t>
            </a:r>
          </a:p>
        </p:txBody>
      </p:sp>
      <p:graphicFrame>
        <p:nvGraphicFramePr>
          <p:cNvPr id="18" name="表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7483751"/>
              </p:ext>
            </p:extLst>
          </p:nvPr>
        </p:nvGraphicFramePr>
        <p:xfrm>
          <a:off x="116505" y="2346725"/>
          <a:ext cx="2869944" cy="1794510"/>
        </p:xfrm>
        <a:graphic>
          <a:graphicData uri="http://schemas.openxmlformats.org/drawingml/2006/table">
            <a:tbl>
              <a:tblPr/>
              <a:tblGrid>
                <a:gridCol w="678199"/>
                <a:gridCol w="438349"/>
                <a:gridCol w="438349"/>
                <a:gridCol w="438349"/>
                <a:gridCol w="438349"/>
                <a:gridCol w="438349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</a:t>
                      </a: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Intra Main10 </a:t>
                      </a:r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VTM-3.0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96%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92%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97%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94%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97%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97%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98%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95%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97%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95%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97%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95%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97%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91%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97%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100%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2" name="表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760925"/>
              </p:ext>
            </p:extLst>
          </p:nvPr>
        </p:nvGraphicFramePr>
        <p:xfrm>
          <a:off x="6147176" y="2346725"/>
          <a:ext cx="2893461" cy="1794510"/>
        </p:xfrm>
        <a:graphic>
          <a:graphicData uri="http://schemas.openxmlformats.org/drawingml/2006/table">
            <a:tbl>
              <a:tblPr/>
              <a:tblGrid>
                <a:gridCol w="683756"/>
                <a:gridCol w="441941"/>
                <a:gridCol w="441941"/>
                <a:gridCol w="441941"/>
                <a:gridCol w="441941"/>
                <a:gridCol w="441941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</a:t>
                      </a: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delay B Main10 </a:t>
                      </a:r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VTM-3.0</a:t>
                      </a:r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98%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97%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98%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97%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99%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97%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98%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97%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98%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97%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99%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102%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3" name="表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1666271"/>
              </p:ext>
            </p:extLst>
          </p:nvPr>
        </p:nvGraphicFramePr>
        <p:xfrm>
          <a:off x="3131841" y="2346725"/>
          <a:ext cx="2869944" cy="1794510"/>
        </p:xfrm>
        <a:graphic>
          <a:graphicData uri="http://schemas.openxmlformats.org/drawingml/2006/table">
            <a:tbl>
              <a:tblPr/>
              <a:tblGrid>
                <a:gridCol w="678199"/>
                <a:gridCol w="438349"/>
                <a:gridCol w="438349"/>
                <a:gridCol w="438349"/>
                <a:gridCol w="438349"/>
                <a:gridCol w="438349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  <a:r>
                        <a:rPr lang="en-US" altLang="ja-JP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Random access Main10 </a:t>
                      </a:r>
                      <a:r>
                        <a:rPr lang="ja-JP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  <a:endParaRPr lang="ja-JP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VTM-3.0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98%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98%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98%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99%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98%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99%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98%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97%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游明朝"/>
                          <a:ea typeface="游明朝"/>
                          <a:cs typeface="Arial"/>
                        </a:rPr>
                        <a:t>　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游明朝"/>
                          <a:ea typeface="游明朝"/>
                          <a:cs typeface="Arial"/>
                        </a:rPr>
                        <a:t>　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游明朝"/>
                          <a:ea typeface="游明朝"/>
                          <a:cs typeface="Arial"/>
                        </a:rPr>
                        <a:t>　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游明朝"/>
                          <a:ea typeface="游明朝"/>
                          <a:cs typeface="Arial"/>
                        </a:rPr>
                        <a:t>　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98%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98%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98%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96%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98%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99%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93375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7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=""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824669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Simulation results 2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546525"/>
            <a:ext cx="8694966" cy="1343519"/>
          </a:xfrm>
        </p:spPr>
        <p:txBody>
          <a:bodyPr wrap="square">
            <a:spAutoFit/>
          </a:bodyPr>
          <a:lstStyle/>
          <a:p>
            <a:r>
              <a:rPr lang="en-US" altLang="ja-JP" sz="1800" dirty="0" smtClean="0"/>
              <a:t>Anchor: VTM 3.0</a:t>
            </a:r>
          </a:p>
          <a:p>
            <a:r>
              <a:rPr lang="en-US" altLang="ja-JP" sz="1800" dirty="0" smtClean="0"/>
              <a:t>Test</a:t>
            </a:r>
            <a:r>
              <a:rPr lang="en-US" altLang="ja-JP" sz="1800" dirty="0"/>
              <a:t>: modified VTM 3.0 </a:t>
            </a:r>
            <a:r>
              <a:rPr lang="en-US" altLang="ja-JP" sz="1800" dirty="0" smtClean="0"/>
              <a:t>with the fast algorithm </a:t>
            </a:r>
          </a:p>
          <a:p>
            <a:endParaRPr lang="en-US" altLang="ja-JP" sz="1800" dirty="0"/>
          </a:p>
          <a:p>
            <a:r>
              <a:rPr lang="en-US" altLang="ja-JP" sz="1800" dirty="0" err="1"/>
              <a:t>DecT</a:t>
            </a:r>
            <a:r>
              <a:rPr lang="en-US" altLang="ja-JP" sz="1800" dirty="0"/>
              <a:t> is reduced by </a:t>
            </a:r>
            <a:r>
              <a:rPr lang="en-US" altLang="ja-JP" sz="1800" dirty="0" smtClean="0"/>
              <a:t>7 </a:t>
            </a:r>
            <a:r>
              <a:rPr lang="en-US" altLang="ja-JP" sz="1800" dirty="0"/>
              <a:t>% in AI, 2 % in RA and 3 % in LDB</a:t>
            </a:r>
          </a:p>
        </p:txBody>
      </p:sp>
      <p:graphicFrame>
        <p:nvGraphicFramePr>
          <p:cNvPr id="18" name="表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253242"/>
              </p:ext>
            </p:extLst>
          </p:nvPr>
        </p:nvGraphicFramePr>
        <p:xfrm>
          <a:off x="116505" y="2352415"/>
          <a:ext cx="2925325" cy="1794510"/>
        </p:xfrm>
        <a:graphic>
          <a:graphicData uri="http://schemas.openxmlformats.org/drawingml/2006/table">
            <a:tbl>
              <a:tblPr/>
              <a:tblGrid>
                <a:gridCol w="567940"/>
                <a:gridCol w="471477"/>
                <a:gridCol w="471477"/>
                <a:gridCol w="471477"/>
                <a:gridCol w="471477"/>
                <a:gridCol w="471477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</a:t>
                      </a: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Intra Main10 </a:t>
                      </a:r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VTM-3.0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0.66%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0.55%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0.71%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101%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89%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0.50%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0.23%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0.21%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99%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91%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0.33%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-0.01%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0.04%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100%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95%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-0.24%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-0.27%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-0.32%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100%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95%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-0.01%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-0.24%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-0.17%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100%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94%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0.23%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0.03%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0.07%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100%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93%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-0.27%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-0.42%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-0.35%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100%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95%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-0.12%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-0.21%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-0.04%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100%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99%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2" name="表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1383330"/>
              </p:ext>
            </p:extLst>
          </p:nvPr>
        </p:nvGraphicFramePr>
        <p:xfrm>
          <a:off x="6102170" y="2352415"/>
          <a:ext cx="2906815" cy="1794510"/>
        </p:xfrm>
        <a:graphic>
          <a:graphicData uri="http://schemas.openxmlformats.org/drawingml/2006/table">
            <a:tbl>
              <a:tblPr/>
              <a:tblGrid>
                <a:gridCol w="594000"/>
                <a:gridCol w="462563"/>
                <a:gridCol w="462563"/>
                <a:gridCol w="462563"/>
                <a:gridCol w="462563"/>
                <a:gridCol w="462563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</a:t>
                      </a: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delay B Main10 </a:t>
                      </a:r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VTM-3.0</a:t>
                      </a:r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-0.06%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-0.02%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-0.49%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100%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97%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-0.29%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-0.45%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-0.09%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100%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97%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-0.14%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-0.19%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-1.03%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100%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99%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-0.16%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-0.20%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-0.49%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100%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97%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-0.29%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-0.68%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-1.02%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100%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97%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-0.39%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-0.13%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-0.78%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100%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101%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3" name="表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8612802"/>
              </p:ext>
            </p:extLst>
          </p:nvPr>
        </p:nvGraphicFramePr>
        <p:xfrm>
          <a:off x="3131839" y="2352415"/>
          <a:ext cx="2869945" cy="1794510"/>
        </p:xfrm>
        <a:graphic>
          <a:graphicData uri="http://schemas.openxmlformats.org/drawingml/2006/table">
            <a:tbl>
              <a:tblPr/>
              <a:tblGrid>
                <a:gridCol w="540720"/>
                <a:gridCol w="465845"/>
                <a:gridCol w="465845"/>
                <a:gridCol w="465845"/>
                <a:gridCol w="465845"/>
                <a:gridCol w="465845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  <a:r>
                        <a:rPr lang="en-US" altLang="ja-JP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Random access Main10 </a:t>
                      </a:r>
                      <a:r>
                        <a:rPr lang="ja-JP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  <a:endParaRPr lang="ja-JP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VTM-3.0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0.32%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0.27%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0.44%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101%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98%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0.29%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0.24%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0.16%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100%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99%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0.18%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0.14%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0.01%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100%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98%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-0.18%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0.01%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-0.05%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100%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98%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游明朝"/>
                          <a:ea typeface="游明朝"/>
                          <a:cs typeface="Arial"/>
                        </a:rPr>
                        <a:t>　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9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游明朝"/>
                          <a:ea typeface="游明朝"/>
                          <a:cs typeface="Arial"/>
                        </a:rPr>
                        <a:t>　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游明朝"/>
                          <a:ea typeface="游明朝"/>
                          <a:cs typeface="Arial"/>
                        </a:rPr>
                        <a:t>　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游明朝"/>
                          <a:ea typeface="游明朝"/>
                          <a:cs typeface="Arial"/>
                        </a:rPr>
                        <a:t>　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0.13%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0.15%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0.11%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100%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98%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-0.24%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-0.48%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-0.36%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100%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96%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-0.03%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-0.12%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-0.05%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100%</a:t>
                      </a:r>
                      <a:endParaRPr lang="ja-JP" sz="105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游明朝"/>
                        </a:rPr>
                        <a:t>99%</a:t>
                      </a:r>
                      <a:endParaRPr lang="ja-JP" sz="105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1888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8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=""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824669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Summary of additional combination tests </a:t>
            </a:r>
            <a:r>
              <a:rPr lang="en-US" altLang="ja-JP" dirty="0" smtClean="0">
                <a:solidFill>
                  <a:schemeClr val="bg1"/>
                </a:solidFill>
              </a:rPr>
              <a:t>(with inter MTS enabled)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456515"/>
            <a:ext cx="8694966" cy="1417386"/>
          </a:xfrm>
        </p:spPr>
        <p:txBody>
          <a:bodyPr wrap="square">
            <a:spAutoFit/>
          </a:bodyPr>
          <a:lstStyle/>
          <a:p>
            <a:r>
              <a:rPr lang="en-US" altLang="ja-JP" sz="1800" dirty="0"/>
              <a:t>It is generally observed that BD-rate loss of DST-4 / DCT-4 approach compared to DST-7 / DCT-8 gets smaller if the maximum MTS size is </a:t>
            </a:r>
            <a:r>
              <a:rPr lang="en-US" altLang="ja-JP" sz="1800" dirty="0" smtClean="0"/>
              <a:t>restricted to 16.</a:t>
            </a:r>
          </a:p>
          <a:p>
            <a:pPr marL="342900" lvl="1" indent="0">
              <a:buNone/>
            </a:pPr>
            <a:r>
              <a:rPr lang="en-US" altLang="ja-JP" sz="1500" dirty="0" smtClean="0"/>
              <a:t>[Example]</a:t>
            </a:r>
          </a:p>
          <a:p>
            <a:pPr lvl="1"/>
            <a:r>
              <a:rPr lang="en-US" altLang="ja-JP" sz="1400" dirty="0" smtClean="0"/>
              <a:t>No MTS size restriction:                     0.23%, 0.13% loss for AI, RA, and 0.16% gain for LDB</a:t>
            </a:r>
          </a:p>
          <a:p>
            <a:pPr lvl="1"/>
            <a:r>
              <a:rPr lang="en-US" altLang="ja-JP" sz="1400" dirty="0" smtClean="0"/>
              <a:t>With CE6-3.2.b (max. MTS size: 16): 0.11%, 0.07% </a:t>
            </a:r>
            <a:r>
              <a:rPr lang="en-US" altLang="ja-JP" sz="1400" dirty="0"/>
              <a:t>loss for AI, RA, and </a:t>
            </a:r>
            <a:r>
              <a:rPr lang="en-US" altLang="ja-JP" sz="1400" dirty="0" smtClean="0"/>
              <a:t>0.18% </a:t>
            </a:r>
            <a:r>
              <a:rPr lang="en-US" altLang="ja-JP" sz="1400" dirty="0"/>
              <a:t>gain for LDB</a:t>
            </a:r>
            <a:endParaRPr lang="en-US" altLang="ja-JP" sz="1400" dirty="0" smtClean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8754067"/>
              </p:ext>
            </p:extLst>
          </p:nvPr>
        </p:nvGraphicFramePr>
        <p:xfrm>
          <a:off x="251512" y="2301720"/>
          <a:ext cx="8685973" cy="2299320"/>
        </p:xfrm>
        <a:graphic>
          <a:graphicData uri="http://schemas.openxmlformats.org/drawingml/2006/table">
            <a:tbl>
              <a:tblPr firstRow="1" firstCol="1" bandRow="1"/>
              <a:tblGrid>
                <a:gridCol w="315039"/>
                <a:gridCol w="1935215"/>
                <a:gridCol w="629590"/>
                <a:gridCol w="765565"/>
                <a:gridCol w="627905"/>
                <a:gridCol w="696737"/>
                <a:gridCol w="789633"/>
                <a:gridCol w="696735"/>
                <a:gridCol w="789634"/>
                <a:gridCol w="743185"/>
                <a:gridCol w="696735"/>
              </a:tblGrid>
              <a:tr h="1365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ＭＳ Ｐゴシック"/>
                          <a:cs typeface="ＭＳ Ｐゴシック"/>
                        </a:rPr>
                        <a:t>　</a:t>
                      </a:r>
                      <a:endParaRPr lang="ja-JP" sz="11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ＭＳ Ｐゴシック"/>
                          <a:cs typeface="ＭＳ Ｐゴシック"/>
                        </a:rPr>
                        <a:t>　</a:t>
                      </a:r>
                      <a:endParaRPr lang="ja-JP" sz="11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ＭＳ Ｐゴシック"/>
                          <a:ea typeface="游明朝"/>
                          <a:cs typeface="ＭＳ Ｐゴシック"/>
                        </a:rPr>
                        <a:t>AI, w/ InterMTS</a:t>
                      </a:r>
                      <a:endParaRPr lang="ja-JP" sz="11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ＭＳ Ｐゴシック"/>
                          <a:ea typeface="游明朝"/>
                          <a:cs typeface="ＭＳ Ｐゴシック"/>
                        </a:rPr>
                        <a:t>RA, w/ InterMTS</a:t>
                      </a:r>
                      <a:endParaRPr lang="ja-JP" sz="11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ＭＳ Ｐゴシック"/>
                          <a:ea typeface="游明朝"/>
                          <a:cs typeface="ＭＳ Ｐゴシック"/>
                        </a:rPr>
                        <a:t>LDB, w/ InterMTS</a:t>
                      </a:r>
                      <a:endParaRPr lang="ja-JP" sz="11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365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ＭＳ Ｐゴシック"/>
                          <a:ea typeface="游明朝"/>
                          <a:cs typeface="ＭＳ Ｐゴシック"/>
                        </a:rPr>
                        <a:t>No.</a:t>
                      </a:r>
                      <a:r>
                        <a:rPr lang="ja-JP" sz="10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ＭＳ Ｐゴシック"/>
                          <a:cs typeface="ＭＳ Ｐゴシック"/>
                        </a:rPr>
                        <a:t>　</a:t>
                      </a:r>
                      <a:endParaRPr lang="ja-JP" sz="11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  <a:ea typeface="游明朝"/>
                          <a:cs typeface="ＭＳ Ｐゴシック"/>
                        </a:rPr>
                        <a:t>Test</a:t>
                      </a:r>
                      <a:endParaRPr lang="ja-JP" sz="11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  <a:ea typeface="游明朝"/>
                          <a:cs typeface="ＭＳ Ｐゴシック"/>
                        </a:rPr>
                        <a:t>Y</a:t>
                      </a:r>
                      <a:endParaRPr lang="ja-JP" sz="11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ＭＳ Ｐゴシック"/>
                          <a:ea typeface="游明朝"/>
                          <a:cs typeface="ＭＳ Ｐゴシック"/>
                        </a:rPr>
                        <a:t>U</a:t>
                      </a:r>
                      <a:endParaRPr lang="ja-JP" sz="11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ＭＳ Ｐゴシック"/>
                          <a:ea typeface="游明朝"/>
                          <a:cs typeface="ＭＳ Ｐゴシック"/>
                        </a:rPr>
                        <a:t>V</a:t>
                      </a:r>
                      <a:endParaRPr lang="ja-JP" sz="11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ＭＳ Ｐゴシック"/>
                          <a:ea typeface="游明朝"/>
                          <a:cs typeface="ＭＳ Ｐゴシック"/>
                        </a:rPr>
                        <a:t>Y</a:t>
                      </a:r>
                      <a:endParaRPr lang="ja-JP" sz="11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ＭＳ Ｐゴシック"/>
                          <a:ea typeface="游明朝"/>
                          <a:cs typeface="ＭＳ Ｐゴシック"/>
                        </a:rPr>
                        <a:t>U</a:t>
                      </a:r>
                      <a:endParaRPr lang="ja-JP" sz="11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ＭＳ Ｐゴシック"/>
                          <a:ea typeface="游明朝"/>
                          <a:cs typeface="ＭＳ Ｐゴシック"/>
                        </a:rPr>
                        <a:t>V</a:t>
                      </a:r>
                      <a:endParaRPr lang="ja-JP" sz="11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ＭＳ Ｐゴシック"/>
                          <a:ea typeface="游明朝"/>
                          <a:cs typeface="ＭＳ Ｐゴシック"/>
                        </a:rPr>
                        <a:t>Y</a:t>
                      </a:r>
                      <a:endParaRPr lang="ja-JP" sz="11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ＭＳ Ｐゴシック"/>
                          <a:ea typeface="游明朝"/>
                          <a:cs typeface="ＭＳ Ｐゴシック"/>
                        </a:rPr>
                        <a:t>U</a:t>
                      </a:r>
                      <a:endParaRPr lang="ja-JP" sz="11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ＭＳ Ｐゴシック"/>
                          <a:ea typeface="游明朝"/>
                          <a:cs typeface="ＭＳ Ｐゴシック"/>
                        </a:rPr>
                        <a:t>V</a:t>
                      </a:r>
                      <a:endParaRPr lang="ja-JP" sz="11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1308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  <a:ea typeface="游明朝"/>
                          <a:cs typeface="ＭＳ Ｐゴシック"/>
                        </a:rPr>
                        <a:t>1</a:t>
                      </a:r>
                      <a:endParaRPr lang="ja-JP" sz="11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b="1" dirty="0" smtClean="0">
                          <a:solidFill>
                            <a:srgbClr val="000000"/>
                          </a:solidFill>
                          <a:effectLst/>
                          <a:latin typeface="ＭＳ Ｐゴシック"/>
                          <a:ea typeface="游明朝"/>
                        </a:rPr>
                        <a:t>DST4</a:t>
                      </a:r>
                      <a:r>
                        <a:rPr lang="en-US" altLang="ja-JP" sz="1000" b="1" baseline="0" dirty="0" smtClean="0">
                          <a:solidFill>
                            <a:srgbClr val="000000"/>
                          </a:solidFill>
                          <a:effectLst/>
                          <a:latin typeface="ＭＳ Ｐゴシック"/>
                          <a:ea typeface="游明朝"/>
                        </a:rPr>
                        <a:t> / DCT4: w/o combination</a:t>
                      </a:r>
                      <a:endParaRPr lang="ja-JP" sz="1000" b="1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0.23%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0.03%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0.07%</a:t>
                      </a:r>
                      <a:endParaRPr lang="ja-JP" sz="14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0.13%</a:t>
                      </a:r>
                      <a:endParaRPr lang="ja-JP" sz="14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0.15%</a:t>
                      </a:r>
                      <a:endParaRPr lang="ja-JP" sz="14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0.11%</a:t>
                      </a:r>
                      <a:endParaRPr lang="ja-JP" sz="14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-0.16%</a:t>
                      </a:r>
                      <a:endParaRPr lang="ja-JP" sz="14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-0.20%</a:t>
                      </a:r>
                      <a:endParaRPr lang="ja-JP" sz="14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-0.49%</a:t>
                      </a:r>
                      <a:endParaRPr lang="ja-JP" sz="14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</a:tr>
              <a:tr h="1308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  <a:ea typeface="游明朝"/>
                          <a:cs typeface="ＭＳ Ｐゴシック"/>
                        </a:rPr>
                        <a:t>2</a:t>
                      </a:r>
                      <a:endParaRPr lang="ja-JP" sz="11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b="1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With CE6-3.2.b (max. MTS = 16)</a:t>
                      </a:r>
                      <a:r>
                        <a:rPr lang="en-US" altLang="ja-JP" sz="1000" b="1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ja-JP" sz="1000" b="1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lang="en-US" altLang="ja-JP" sz="1000" b="1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- Nx32 and 32xN for N &lt; 32</a:t>
                      </a:r>
                      <a:endParaRPr lang="en-US" altLang="ja-JP" sz="1000" b="1" baseline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0.44%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0.37%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0.42%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0.35%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0.40%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0.34%</a:t>
                      </a:r>
                      <a:endParaRPr lang="ja-JP" sz="14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0.08%</a:t>
                      </a:r>
                      <a:endParaRPr lang="ja-JP" sz="14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0.01%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-0.54%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</a:tr>
              <a:tr h="3181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  <a:ea typeface="游明朝"/>
                          <a:cs typeface="ＭＳ Ｐゴシック"/>
                        </a:rPr>
                        <a:t>3</a:t>
                      </a:r>
                      <a:endParaRPr lang="ja-JP" sz="11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b="1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With CE6-3.2.c (max. MTS = 16)</a:t>
                      </a:r>
                      <a:r>
                        <a:rPr lang="en-US" altLang="ja-JP" sz="1000" b="1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/>
                      </a:r>
                      <a:br>
                        <a:rPr lang="en-US" altLang="ja-JP" sz="1000" b="1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lang="en-US" altLang="ja-JP" sz="1000" b="1" baseline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- Nx16 and 16xN for N &lt;= 16</a:t>
                      </a:r>
                      <a:endParaRPr lang="en-US" altLang="ja-JP" sz="1000" b="1" baseline="0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0.64%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0.54%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0.57%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0.49%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0.43%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0.48%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0.20%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0.12%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-0.22%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FF99"/>
                    </a:solidFill>
                  </a:tcPr>
                </a:tc>
              </a:tr>
              <a:tr h="1308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  <a:ea typeface="游明朝"/>
                          <a:cs typeface="ＭＳ Ｐゴシック"/>
                        </a:rPr>
                        <a:t>4</a:t>
                      </a:r>
                      <a:endParaRPr lang="ja-JP" sz="11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b="1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With CE6-4.1.d + max MTS </a:t>
                      </a:r>
                      <a:r>
                        <a:rPr lang="en-US" altLang="ja-JP" sz="1000" b="1" baseline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= 16</a:t>
                      </a:r>
                      <a:br>
                        <a:rPr lang="en-US" altLang="ja-JP" sz="1000" b="1" baseline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lang="en-US" altLang="ja-JP" sz="1000" b="1" baseline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 - SBT with max MTS =16</a:t>
                      </a:r>
                      <a:endParaRPr lang="ja-JP" sz="1000" b="1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ja-JP" altLang="en-US" dirty="0"/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ja-JP" altLang="en-US"/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ja-JP" altLang="en-US" dirty="0"/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0.13%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0.27%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0.49%</a:t>
                      </a:r>
                      <a:endParaRPr lang="ja-JP" sz="14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-0.46%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-0.82%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-0.23%</a:t>
                      </a:r>
                      <a:r>
                        <a:rPr lang="ja-JP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  <a:cs typeface="Arial"/>
                        </a:rPr>
                        <a:t>　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</a:tr>
              <a:tr h="1308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ＭＳ Ｐゴシック"/>
                          <a:ea typeface="游明朝"/>
                          <a:cs typeface="ＭＳ Ｐゴシック"/>
                        </a:rPr>
                        <a:t>5</a:t>
                      </a:r>
                      <a:endParaRPr lang="ja-JP" sz="11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b="1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With</a:t>
                      </a:r>
                      <a:r>
                        <a:rPr lang="en-US" altLang="ja-JP" sz="1000" b="1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JVET-M0046</a:t>
                      </a:r>
                      <a:endParaRPr lang="ja-JP" sz="1000" b="1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0.31%</a:t>
                      </a:r>
                      <a:endParaRPr lang="ja-JP" sz="14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0.04%</a:t>
                      </a:r>
                      <a:endParaRPr lang="ja-JP" sz="14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0.12%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0.18%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0.07%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0.16%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-0.17%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-0.18%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-0.33%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08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  <a:ea typeface="游明朝"/>
                          <a:cs typeface="ＭＳ Ｐゴシック"/>
                        </a:rPr>
                        <a:t> </a:t>
                      </a:r>
                      <a:endParaRPr lang="ja-JP" sz="11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000" b="1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 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 </a:t>
                      </a:r>
                      <a:endParaRPr lang="ja-JP" sz="14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 </a:t>
                      </a:r>
                      <a:endParaRPr lang="ja-JP" sz="14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 </a:t>
                      </a:r>
                      <a:endParaRPr lang="ja-JP" sz="14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 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 </a:t>
                      </a:r>
                      <a:endParaRPr lang="ja-JP" sz="14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 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 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 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8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  <a:ea typeface="游明朝"/>
                          <a:cs typeface="ＭＳ Ｐゴシック"/>
                        </a:rPr>
                        <a:t>6</a:t>
                      </a:r>
                      <a:endParaRPr lang="ja-JP" sz="11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ＭＳ Ｐゴシック"/>
                        </a:rPr>
                        <a:t>CE6-3.2b</a:t>
                      </a:r>
                      <a:endParaRPr lang="ja-JP" sz="1000" b="1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0.33%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0.40%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0.38%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0.28%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0.30%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0.38%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0.26%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0.20%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-0.01%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</a:tr>
              <a:tr h="1308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  <a:ea typeface="游明朝"/>
                          <a:cs typeface="ＭＳ Ｐゴシック"/>
                        </a:rPr>
                        <a:t>7</a:t>
                      </a:r>
                      <a:endParaRPr lang="ja-JP" sz="11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ＭＳ Ｐゴシック"/>
                        </a:rPr>
                        <a:t>CE6-3.2c</a:t>
                      </a:r>
                      <a:endParaRPr lang="ja-JP" sz="1000" b="1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0.55%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0.62%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0.63%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0.45%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0.43%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0.43%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0.35%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0.15%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-0.10%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FF99"/>
                    </a:solidFill>
                  </a:tcPr>
                </a:tc>
              </a:tr>
              <a:tr h="1308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  <a:ea typeface="游明朝"/>
                          <a:cs typeface="ＭＳ Ｐゴシック"/>
                        </a:rPr>
                        <a:t>8</a:t>
                      </a:r>
                      <a:endParaRPr lang="ja-JP" sz="11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ＭＳ Ｐゴシック"/>
                        </a:rPr>
                        <a:t>CE6-4.1d</a:t>
                      </a:r>
                      <a:endParaRPr lang="ja-JP" sz="1000" b="1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  <a:cs typeface="Arial"/>
                        </a:rPr>
                        <a:t>　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  <a:cs typeface="Arial"/>
                        </a:rPr>
                        <a:t>　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  <a:cs typeface="Arial"/>
                        </a:rPr>
                        <a:t>　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-0.29%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-0.14%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0.03%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-0.47%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-0.64%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-0.06%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99"/>
                    </a:solidFill>
                  </a:tcPr>
                </a:tc>
              </a:tr>
              <a:tr h="1308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ＭＳ Ｐゴシック"/>
                          <a:ea typeface="游明朝"/>
                          <a:cs typeface="ＭＳ Ｐゴシック"/>
                        </a:rPr>
                        <a:t>9</a:t>
                      </a:r>
                      <a:endParaRPr lang="ja-JP" sz="11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b="1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ＭＳ Ｐゴシック"/>
                        </a:rPr>
                        <a:t>JVET-M0046</a:t>
                      </a:r>
                      <a:r>
                        <a:rPr lang="en-US" altLang="ja-JP" sz="1000" b="1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ＭＳ Ｐゴシック"/>
                        </a:rPr>
                        <a:t> (</a:t>
                      </a:r>
                      <a:r>
                        <a:rPr lang="en-US" sz="1000" b="1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ＭＳ Ｐゴシック"/>
                        </a:rPr>
                        <a:t>Test 5)</a:t>
                      </a:r>
                      <a:endParaRPr lang="ja-JP" sz="1000" b="1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0.12%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0.05%</a:t>
                      </a:r>
                      <a:endParaRPr lang="ja-JP" sz="14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0.02%</a:t>
                      </a:r>
                      <a:endParaRPr lang="ja-JP" sz="14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0.05%</a:t>
                      </a:r>
                      <a:endParaRPr lang="ja-JP" sz="14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0.01%</a:t>
                      </a:r>
                      <a:endParaRPr lang="ja-JP" sz="14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0.10%</a:t>
                      </a:r>
                      <a:endParaRPr lang="ja-JP" sz="140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0.14%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0.10%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ＭＳ Ｐゴシック"/>
                        </a:rPr>
                        <a:t>-0.05%</a:t>
                      </a:r>
                      <a:endParaRPr lang="ja-JP" sz="1400" dirty="0">
                        <a:effectLst/>
                        <a:latin typeface="Times New Roman"/>
                        <a:ea typeface="游明朝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20731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9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=""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Conclusion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791885"/>
            <a:ext cx="8559951" cy="3577977"/>
          </a:xfrm>
        </p:spPr>
        <p:txBody>
          <a:bodyPr wrap="square">
            <a:spAutoFit/>
          </a:bodyPr>
          <a:lstStyle/>
          <a:p>
            <a:r>
              <a:rPr lang="en-US" altLang="ja-JP" sz="1800" dirty="0"/>
              <a:t>This contribution proposes fast algorithm for DST-4 and </a:t>
            </a:r>
            <a:r>
              <a:rPr lang="en-US" altLang="ja-JP" sz="1800" dirty="0" smtClean="0"/>
              <a:t>DCT-4.</a:t>
            </a:r>
          </a:p>
          <a:p>
            <a:r>
              <a:rPr lang="en-US" altLang="ja-JP" sz="1800" dirty="0" smtClean="0"/>
              <a:t>By </a:t>
            </a:r>
            <a:r>
              <a:rPr lang="en-US" altLang="ja-JP" sz="1800" dirty="0"/>
              <a:t>utilizing symmetric property of matrix coefficient, the number of multiplication operations is reduced to 75 % as compared to matrix </a:t>
            </a:r>
            <a:r>
              <a:rPr lang="en-US" altLang="ja-JP" sz="1800" dirty="0" smtClean="0"/>
              <a:t>multiplication.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Several combination tests with DST-4 / DCT-4 method related to restricting maximum MTS size to 16 are conducted.</a:t>
            </a:r>
          </a:p>
          <a:p>
            <a:r>
              <a:rPr lang="en-US" sz="1800" dirty="0" smtClean="0"/>
              <a:t>It is generally o</a:t>
            </a:r>
            <a:r>
              <a:rPr lang="en-US" altLang="ja-JP" sz="1800" dirty="0" smtClean="0"/>
              <a:t>bserved </a:t>
            </a:r>
            <a:r>
              <a:rPr lang="en-US" altLang="ja-JP" sz="1800" dirty="0"/>
              <a:t>that BD-rate loss of DST-4 / DCT-4 approach compared to DST-7 / DCT-8 gets smaller if the maximum MTS size is restricted.</a:t>
            </a:r>
            <a:r>
              <a:rPr lang="en-US" sz="1800" dirty="0" smtClean="0"/>
              <a:t> </a:t>
            </a: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  <a:p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4139402919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1396</Words>
  <Application>Microsoft Office PowerPoint</Application>
  <PresentationFormat>画面に合わせる (16:9)</PresentationFormat>
  <Paragraphs>555</Paragraphs>
  <Slides>10</Slides>
  <Notes>10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10</vt:i4>
      </vt:variant>
    </vt:vector>
  </HeadingPairs>
  <TitlesOfParts>
    <vt:vector size="12" baseType="lpstr">
      <vt:lpstr>top_blue_16_9</vt:lpstr>
      <vt:lpstr>inside_blue_16_9_14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2019-01-11T09:17:00Z</dcterms:modified>
</cp:coreProperties>
</file>