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82" r:id="rId3"/>
    <p:sldId id="287" r:id="rId4"/>
    <p:sldId id="289" r:id="rId5"/>
    <p:sldId id="292" r:id="rId6"/>
    <p:sldId id="293" r:id="rId7"/>
    <p:sldId id="294" r:id="rId8"/>
    <p:sldId id="290" r:id="rId9"/>
    <p:sldId id="284" r:id="rId10"/>
    <p:sldId id="285" r:id="rId11"/>
    <p:sldId id="295" r:id="rId12"/>
    <p:sldId id="296" r:id="rId13"/>
    <p:sldId id="297" r:id="rId14"/>
    <p:sldId id="268" r:id="rId15"/>
    <p:sldId id="288" r:id="rId1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FF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56" autoAdjust="0"/>
    <p:restoredTop sz="94761" autoAdjust="0"/>
  </p:normalViewPr>
  <p:slideViewPr>
    <p:cSldViewPr snapToGrid="0">
      <p:cViewPr varScale="1">
        <p:scale>
          <a:sx n="92" d="100"/>
          <a:sy n="92" d="100"/>
        </p:scale>
        <p:origin x="176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85004F20-F7A7-4AED-9900-638B3E58FEAA}" type="datetimeFigureOut">
              <a:rPr kumimoji="1" lang="ja-JP" altLang="en-US" smtClean="0"/>
              <a:t>2019/1/2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94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85004F20-F7A7-4AED-9900-638B3E58FEAA}" type="datetimeFigureOut">
              <a:rPr kumimoji="1" lang="ja-JP" altLang="en-US" smtClean="0"/>
              <a:t>2019/1/2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90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85004F20-F7A7-4AED-9900-638B3E58FEAA}" type="datetimeFigureOut">
              <a:rPr kumimoji="1" lang="ja-JP" altLang="en-US" smtClean="0"/>
              <a:t>2019/1/2</a:t>
            </a:fld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3" name="グループ化 2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3674705" y="1843200"/>
            <a:ext cx="3891223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342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>
            <a:lvl1pPr>
              <a:defRPr>
                <a:latin typeface="+mn-lt"/>
                <a:ea typeface="Arial Unicode MS" panose="020B0604020202020204" pitchFamily="50" charset="-128"/>
                <a:cs typeface="Arial" panose="020B0604020202020204" pitchFamily="34" charset="0"/>
              </a:defRPr>
            </a:lvl1pPr>
            <a:lvl2pPr>
              <a:defRPr>
                <a:latin typeface="+mn-lt"/>
                <a:ea typeface="Arial Unicode MS" panose="020B0604020202020204" pitchFamily="50" charset="-128"/>
                <a:cs typeface="Arial" panose="020B0604020202020204" pitchFamily="34" charset="0"/>
              </a:defRPr>
            </a:lvl2pPr>
            <a:lvl3pPr>
              <a:defRPr>
                <a:latin typeface="+mn-lt"/>
                <a:ea typeface="Arial Unicode MS" panose="020B0604020202020204" pitchFamily="50" charset="-128"/>
                <a:cs typeface="Arial" panose="020B0604020202020204" pitchFamily="34" charset="0"/>
              </a:defRPr>
            </a:lvl3pPr>
            <a:lvl4pPr>
              <a:defRPr>
                <a:latin typeface="+mn-lt"/>
                <a:ea typeface="Arial Unicode MS" panose="020B0604020202020204" pitchFamily="50" charset="-128"/>
                <a:cs typeface="Arial" panose="020B0604020202020204" pitchFamily="34" charset="0"/>
              </a:defRPr>
            </a:lvl4pPr>
            <a:lvl5pPr>
              <a:defRPr>
                <a:latin typeface="+mn-lt"/>
                <a:ea typeface="Arial Unicode MS" panose="020B0604020202020204" pitchFamily="50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85004F20-F7A7-4AED-9900-638B3E58FEAA}" type="datetimeFigureOut">
              <a:rPr kumimoji="1" lang="ja-JP" altLang="en-US" smtClean="0"/>
              <a:t>2019/1/2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43019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2400" b="0">
                <a:solidFill>
                  <a:srgbClr val="59574C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521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F20-F7A7-4AED-9900-638B3E58FEAA}" type="datetimeFigureOut">
              <a:rPr kumimoji="1" lang="ja-JP" altLang="en-US" smtClean="0"/>
              <a:t>2019/1/2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436822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2400" b="0">
                <a:solidFill>
                  <a:srgbClr val="59574C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0" name="グループ化 9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9934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422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02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252000" y="6603444"/>
            <a:ext cx="2057400" cy="252000"/>
          </a:xfrm>
        </p:spPr>
        <p:txBody>
          <a:bodyPr/>
          <a:lstStyle/>
          <a:p>
            <a:fld id="{85004F20-F7A7-4AED-9900-638B3E58FEAA}" type="datetimeFigureOut">
              <a:rPr kumimoji="1" lang="ja-JP" altLang="en-US" smtClean="0"/>
              <a:t>2019/1/2</a:t>
            </a:fld>
            <a:endParaRPr kumimoji="1" lang="ja-JP" alt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44740" y="6598751"/>
            <a:ext cx="540000" cy="252000"/>
          </a:xfrm>
        </p:spPr>
        <p:txBody>
          <a:bodyPr/>
          <a:lstStyle>
            <a:lvl1pPr>
              <a:defRPr baseline="0"/>
            </a:lvl1pPr>
          </a:lstStyle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3962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077200" cy="787532"/>
          </a:xfrm>
        </p:spPr>
        <p:txBody>
          <a:bodyPr tIns="0" bIns="0" anchor="t"/>
          <a:lstStyle>
            <a:lvl1pPr algn="ctr">
              <a:defRPr sz="3600" b="1">
                <a:solidFill>
                  <a:schemeClr val="tx1"/>
                </a:solidFill>
                <a:latin typeface="源ノ角ゴシック JP Heavy" panose="020B0A00000000000000" pitchFamily="34" charset="-128"/>
                <a:ea typeface="源ノ角ゴシック JP Heavy" panose="020B0A00000000000000" pitchFamily="34" charset="-128"/>
              </a:defRPr>
            </a:lvl1pPr>
            <a:extLst/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1" y="3143248"/>
            <a:ext cx="8077200" cy="1113862"/>
          </a:xfrm>
        </p:spPr>
        <p:txBody>
          <a:bodyPr lIns="118872" tIns="0" rIns="45720" bIns="0" anchor="b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15" name="コンテンツ プレースホルダ 14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2428875" cy="285750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731253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85004F20-F7A7-4AED-9900-638B3E58FEAA}" type="datetimeFigureOut">
              <a:rPr kumimoji="1" lang="ja-JP" altLang="en-US" smtClean="0"/>
              <a:t>2019/1/2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フッター プレースホルダー 4"/>
          <p:cNvSpPr txBox="1">
            <a:spLocks/>
          </p:cNvSpPr>
          <p:nvPr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639078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0" y="2425700"/>
            <a:ext cx="9144000" cy="1228300"/>
          </a:xfrm>
        </p:spPr>
        <p:txBody>
          <a:bodyPr>
            <a:normAutofit fontScale="90000"/>
          </a:bodyPr>
          <a:lstStyle/>
          <a:p>
            <a:r>
              <a:rPr kumimoji="1" lang="en-US" altLang="ja-JP" sz="3600" dirty="0">
                <a:latin typeface="源ノ角ゴシック JP Heavy" panose="020B0A00000000000000" pitchFamily="34" charset="-128"/>
                <a:ea typeface="源ノ角ゴシック JP Heavy" panose="020B0A00000000000000" pitchFamily="34" charset="-128"/>
              </a:rPr>
              <a:t>(JVET-M0064)</a:t>
            </a:r>
            <a:br>
              <a:rPr kumimoji="1" lang="en-US" altLang="ja-JP" sz="3600" dirty="0">
                <a:latin typeface="源ノ角ゴシック JP Heavy" panose="020B0A00000000000000" pitchFamily="34" charset="-128"/>
                <a:ea typeface="源ノ角ゴシック JP Heavy" panose="020B0A00000000000000" pitchFamily="34" charset="-128"/>
              </a:rPr>
            </a:br>
            <a:r>
              <a:rPr lang="en-CA" altLang="ja-JP" b="1" dirty="0">
                <a:latin typeface="源ノ角ゴシック JP Medium" panose="020B0600000000000000" pitchFamily="34" charset="-128"/>
              </a:rPr>
              <a:t>Non-CE3: </a:t>
            </a:r>
            <a:br>
              <a:rPr lang="en-CA" altLang="ja-JP" b="1" dirty="0">
                <a:latin typeface="源ノ角ゴシック JP Medium" panose="020B0600000000000000" pitchFamily="34" charset="-128"/>
              </a:rPr>
            </a:br>
            <a:r>
              <a:rPr lang="en-CA" altLang="ja-JP" b="1" dirty="0">
                <a:latin typeface="源ノ角ゴシック JP Medium" panose="020B0600000000000000" pitchFamily="34" charset="-128"/>
              </a:rPr>
              <a:t>CCLM table reduction and bit range control</a:t>
            </a:r>
            <a:endParaRPr kumimoji="1" lang="ja-JP" altLang="en-US" dirty="0">
              <a:latin typeface="源ノ角ゴシック JP Heavy" panose="020B0A00000000000000" pitchFamily="34" charset="-128"/>
              <a:ea typeface="源ノ角ゴシック JP Heavy" panose="020B0A00000000000000" pitchFamily="34" charset="-128"/>
            </a:endParaRPr>
          </a:p>
        </p:txBody>
      </p:sp>
      <p:sp>
        <p:nvSpPr>
          <p:cNvPr id="5" name="サブタイトル 4"/>
          <p:cNvSpPr>
            <a:spLocks noGrp="1"/>
          </p:cNvSpPr>
          <p:nvPr>
            <p:ph type="body" sz="quarter" idx="11"/>
          </p:nvPr>
        </p:nvSpPr>
        <p:spPr>
          <a:xfrm>
            <a:off x="889000" y="5017600"/>
            <a:ext cx="7365999" cy="418400"/>
          </a:xfrm>
        </p:spPr>
        <p:txBody>
          <a:bodyPr/>
          <a:lstStyle/>
          <a:p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Yukinobu Yasugi,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 Frank </a:t>
            </a:r>
            <a:r>
              <a:rPr lang="en-US" altLang="ja-JP" sz="2000" dirty="0" err="1">
                <a:latin typeface="Arial" panose="020B0604020202020204" pitchFamily="34" charset="0"/>
                <a:cs typeface="Arial" panose="020B0604020202020204" pitchFamily="34" charset="0"/>
              </a:rPr>
              <a:t>Bossen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 and</a:t>
            </a: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Eiichi Sasaki</a:t>
            </a: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Sharp</a:t>
            </a:r>
            <a:endParaRPr lang="ja-JP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A method is proposed to reduce the table size and bit width of multiplication for LM Chroma.</a:t>
            </a:r>
          </a:p>
          <a:p>
            <a:pPr lvl="1"/>
            <a:r>
              <a:rPr lang="en-US" altLang="ja-JP" dirty="0"/>
              <a:t>3  bit * 16 element = </a:t>
            </a:r>
            <a:r>
              <a:rPr lang="en-US" altLang="ja-JP" sz="3200" dirty="0"/>
              <a:t>48</a:t>
            </a:r>
            <a:r>
              <a:rPr lang="en-US" altLang="ja-JP" dirty="0"/>
              <a:t> bits</a:t>
            </a:r>
            <a:br>
              <a:rPr lang="en-US" altLang="ja-JP" dirty="0"/>
            </a:br>
            <a:r>
              <a:rPr lang="en-US" altLang="ja-JP" dirty="0"/>
              <a:t>		{ 0, 7, 6, 5, 5, 4, 4, 3, 3, 2, 2, 1, 1, 1, 1, 0 }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Maximum bit width of multiplication = </a:t>
            </a:r>
            <a:r>
              <a:rPr lang="en-US" altLang="ja-JP" sz="3200" dirty="0"/>
              <a:t>5 </a:t>
            </a:r>
            <a:r>
              <a:rPr lang="en-US" altLang="ja-JP" dirty="0"/>
              <a:t>bits</a:t>
            </a:r>
            <a:r>
              <a:rPr lang="en-US" altLang="ja-JP" sz="3200" dirty="0"/>
              <a:t> * 10</a:t>
            </a:r>
            <a:r>
              <a:rPr kumimoji="1" lang="en-US" altLang="ja-JP" dirty="0"/>
              <a:t> bits</a:t>
            </a:r>
          </a:p>
          <a:p>
            <a:pPr marL="457200" lvl="1" indent="0">
              <a:buNone/>
            </a:pPr>
            <a:endParaRPr lang="en-US" altLang="ja-JP" dirty="0"/>
          </a:p>
          <a:p>
            <a:r>
              <a:rPr lang="en-US" altLang="ja-JP" dirty="0"/>
              <a:t>The proposed method has no impact on BD-rate performance and processing time</a:t>
            </a:r>
          </a:p>
          <a:p>
            <a:endParaRPr lang="en-US" altLang="ja-JP" dirty="0"/>
          </a:p>
          <a:p>
            <a:r>
              <a:rPr lang="en-US" altLang="ja-JP" dirty="0"/>
              <a:t>We recommend to include the proposed method to the next version of WD and VTM.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44647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This is just a fix</a:t>
            </a:r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Proposed working draft (1)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1198880" y="1459797"/>
            <a:ext cx="68986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85800" algn="l"/>
                <a:tab pos="914400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The variables a, b, and k are derived as follows: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1143000" lvl="2" indent="-2286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14400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ja-JP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numSampL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</a:t>
            </a:r>
            <a:r>
              <a:rPr lang="en-CA" altLang="ja-JP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greater </a:t>
            </a:r>
            <a:r>
              <a:rPr lang="en-CA" altLang="ja-JP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than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equal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to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 0, and </a:t>
            </a:r>
            <a:r>
              <a:rPr lang="en-CA" altLang="ja-JP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numSampT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</a:t>
            </a:r>
            <a:r>
              <a:rPr lang="en-CA" altLang="ja-JP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greater </a:t>
            </a:r>
            <a:r>
              <a:rPr lang="en-CA" altLang="ja-JP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than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equal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to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 0, the following applies:</a:t>
            </a:r>
            <a:endParaRPr lang="ja-JP" altLang="ja-JP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265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3079115" algn="ctr"/>
                <a:tab pos="6156960" algn="r"/>
              </a:tabLst>
            </a:pPr>
            <a:r>
              <a:rPr lang="en-CA" altLang="ja-JP" dirty="0">
                <a:latin typeface="Times New Roman" panose="02020603050405020304" pitchFamily="18" charset="0"/>
                <a:ea typeface="SimSun" panose="02010600030101010101" pitchFamily="2" charset="-122"/>
              </a:rPr>
              <a:t>k = 0			(8‑150)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265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3079115" algn="ctr"/>
                <a:tab pos="6156960" algn="r"/>
              </a:tabLst>
            </a:pPr>
            <a:r>
              <a:rPr lang="en-CA" altLang="ja-JP" dirty="0">
                <a:latin typeface="Times New Roman" panose="02020603050405020304" pitchFamily="18" charset="0"/>
                <a:ea typeface="SimSun" panose="02010600030101010101" pitchFamily="2" charset="-122"/>
              </a:rPr>
              <a:t>a = 0			(8‑151)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265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3079115" algn="ctr"/>
                <a:tab pos="6156960" algn="r"/>
              </a:tabLst>
            </a:pPr>
            <a:r>
              <a:rPr lang="en-CA" altLang="ja-JP" dirty="0">
                <a:latin typeface="Times New Roman" panose="02020603050405020304" pitchFamily="18" charset="0"/>
                <a:ea typeface="SimSun" panose="02010600030101010101" pitchFamily="2" charset="-122"/>
              </a:rPr>
              <a:t>b = 1 &lt;&lt; ( </a:t>
            </a:r>
            <a:r>
              <a:rPr lang="en-CA" altLang="ja-JP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CA" altLang="ja-JP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CA" altLang="ja-JP" dirty="0">
                <a:latin typeface="Times New Roman" panose="02020603050405020304" pitchFamily="18" charset="0"/>
                <a:ea typeface="SimSun" panose="02010600030101010101" pitchFamily="2" charset="-122"/>
              </a:rPr>
              <a:t> − 1) 		(8‑152)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43000" lvl="2" indent="-2286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14400" algn="l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Otherwise, the following applies:</a:t>
            </a:r>
            <a:endParaRPr lang="ja-JP" altLang="ja-JP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7465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70510" algn="l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if ( diff == 0 ) {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7465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a = 0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7465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b = 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minC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7465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70510" algn="l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} else {</a:t>
            </a:r>
            <a:endParaRPr lang="ja-JP" altLang="ja-JP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2515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Derivation part</a:t>
            </a:r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working draft (2)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101600" y="1219865"/>
            <a:ext cx="9042400" cy="5534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771525" algn="l"/>
                <a:tab pos="3079115" algn="ctr"/>
                <a:tab pos="6156960" algn="r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diff = 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maxY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− 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minY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, 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diffC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= 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maxC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 − 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minC</a:t>
            </a:r>
            <a:endParaRPr lang="ja-JP" altLang="ja-JP" dirty="0">
              <a:highlight>
                <a:srgbClr val="00FFFF"/>
              </a:highlight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641350" algn="l"/>
                <a:tab pos="3079115" algn="ctr"/>
                <a:tab pos="6156960" algn="r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x = Floor( Log2( diff ) )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641350" algn="l"/>
                <a:tab pos="3079115" algn="ctr"/>
                <a:tab pos="6156960" algn="r"/>
              </a:tabLst>
            </a:pP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normDiff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= (diff &lt;&lt; 4 &gt;&gt; x ) &amp; 15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641350" algn="l"/>
                <a:tab pos="3079115" algn="ctr"/>
                <a:tab pos="6156960" algn="r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x += ( 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normDiff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!= 0 ) ? 1 : 0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641350" algn="l"/>
                <a:tab pos="3079115" algn="ctr"/>
                <a:tab pos="6156960" algn="r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y = Floor( Log2( Abs( 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diffC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) ) ) + 1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641350" algn="l"/>
                <a:tab pos="3079115" algn="ctr"/>
                <a:tab pos="6156960" algn="r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a = ( 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diffC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* (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DivSigTable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[ 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normDiff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] | 8 ) + 2</a:t>
            </a:r>
            <a:r>
              <a:rPr lang="en-CA" altLang="ja-JP" baseline="30000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y-1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) &gt;&gt; y</a:t>
            </a:r>
          </a:p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641350" algn="l"/>
                <a:tab pos="3079115" algn="ctr"/>
                <a:tab pos="6156960" algn="r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k = 3 + x - y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641350" algn="l"/>
                <a:tab pos="3079115" algn="ctr"/>
                <a:tab pos="6156960" algn="r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if ( k &lt; 1 ) {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641350" algn="l"/>
                <a:tab pos="3079115" algn="ctr"/>
                <a:tab pos="6156960" algn="r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	k = 1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641350" algn="l"/>
                <a:tab pos="3079115" algn="ctr"/>
                <a:tab pos="6156960" algn="r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	a = Sign(a) * 15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3079115" algn="ctr"/>
                <a:tab pos="6156960" algn="r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}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3079115" algn="ctr"/>
                <a:tab pos="6156960" algn="r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b = 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minC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- ( ( a * 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minY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) &gt;&gt; k )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3079115" algn="ctr"/>
                <a:tab pos="6156960" algn="r"/>
              </a:tabLst>
            </a:pPr>
            <a:endParaRPr lang="en-CA" altLang="ja-JP" sz="2000" dirty="0">
              <a:highlight>
                <a:srgbClr val="00FFFF"/>
              </a:highlight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265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3079115" algn="ctr"/>
                <a:tab pos="6156960" algn="r"/>
              </a:tabLst>
            </a:pP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array 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DivSigTable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[ ] is specified as follows:</a:t>
            </a:r>
            <a:endParaRPr lang="ja-JP" altLang="ja-JP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472565" indent="-1016000" hangingPunct="0">
              <a:spcBef>
                <a:spcPts val="400"/>
              </a:spcBef>
              <a:spcAft>
                <a:spcPts val="3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3079115" algn="ctr"/>
                <a:tab pos="6156960" algn="r"/>
              </a:tabLst>
            </a:pPr>
            <a:r>
              <a:rPr lang="en-GB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DivSigTable</a:t>
            </a:r>
            <a:r>
              <a:rPr lang="en-GB" altLang="ja-JP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[ ] = { 0, 7, 6, 5, 5, 4, 4, 3, 3, 2, 2, 1, 1, 1, 1, 0 }	(8-xxx)</a:t>
            </a:r>
            <a:endParaRPr lang="ja-JP" altLang="ja-JP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991984" y="2508434"/>
            <a:ext cx="26108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4-</a:t>
            </a:r>
            <a:r>
              <a:rPr kumimoji="1"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 significand ( Proposal 2)</a:t>
            </a:r>
          </a:p>
          <a:p>
            <a:r>
              <a:rPr lang="en-US" altLang="ja-JP" sz="14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DivSigTable</a:t>
            </a:r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| 8 is 4 bits</a:t>
            </a:r>
            <a:endParaRPr kumimoji="1" lang="ja-JP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818738" y="4363686"/>
            <a:ext cx="2958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k is restricted to be greater than 0</a:t>
            </a:r>
          </a:p>
          <a:p>
            <a:pPr algn="ctr"/>
            <a:r>
              <a:rPr kumimoji="1"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 Proposal 5)</a:t>
            </a:r>
            <a:endParaRPr kumimoji="1" lang="ja-JP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H="1">
            <a:off x="4413258" y="2772339"/>
            <a:ext cx="653451" cy="6572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4212510" y="1668700"/>
            <a:ext cx="2862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16 entry significand</a:t>
            </a:r>
            <a:r>
              <a:rPr kumimoji="1"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 Proposal </a:t>
            </a:r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3</a:t>
            </a:r>
            <a:r>
              <a:rPr kumimoji="1"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)</a:t>
            </a:r>
          </a:p>
          <a:p>
            <a:r>
              <a:rPr lang="en-US" altLang="ja-JP" sz="14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normDIff</a:t>
            </a:r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= 0..15</a:t>
            </a:r>
          </a:p>
        </p:txBody>
      </p:sp>
      <p:cxnSp>
        <p:nvCxnSpPr>
          <p:cNvPr id="14" name="直線矢印コネクタ 13"/>
          <p:cNvCxnSpPr/>
          <p:nvPr/>
        </p:nvCxnSpPr>
        <p:spPr>
          <a:xfrm flipH="1">
            <a:off x="3694145" y="1837775"/>
            <a:ext cx="518365" cy="2925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H="1" flipV="1">
            <a:off x="1889768" y="3626641"/>
            <a:ext cx="928970" cy="993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右中かっこ 17"/>
          <p:cNvSpPr/>
          <p:nvPr/>
        </p:nvSpPr>
        <p:spPr>
          <a:xfrm>
            <a:off x="2429578" y="3913915"/>
            <a:ext cx="274320" cy="125644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818738" y="3639218"/>
            <a:ext cx="48401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k is derived from diff (i.e. x) and </a:t>
            </a:r>
            <a:r>
              <a:rPr lang="en-US" altLang="ja-JP" sz="14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diffC</a:t>
            </a:r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(i.e. y)  (Proposal 4)</a:t>
            </a:r>
            <a:endParaRPr kumimoji="1" lang="ja-JP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277086" y="5794929"/>
            <a:ext cx="2311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48bit table</a:t>
            </a:r>
            <a:r>
              <a:rPr kumimoji="1"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 Proposal 2, 3)</a:t>
            </a:r>
            <a:endParaRPr kumimoji="1" lang="ja-JP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24" name="直線矢印コネクタ 23"/>
          <p:cNvCxnSpPr/>
          <p:nvPr/>
        </p:nvCxnSpPr>
        <p:spPr>
          <a:xfrm flipH="1">
            <a:off x="5609297" y="6020415"/>
            <a:ext cx="667789" cy="2925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右中かっこ 24"/>
          <p:cNvSpPr/>
          <p:nvPr/>
        </p:nvSpPr>
        <p:spPr>
          <a:xfrm rot="5400000">
            <a:off x="2885465" y="2136729"/>
            <a:ext cx="285603" cy="261958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0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P</a:t>
            </a:r>
            <a:r>
              <a:rPr kumimoji="1" lang="en-US" altLang="ja-JP" dirty="0"/>
              <a:t>rediction part</a:t>
            </a:r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Proposed working draft (3)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401320" y="2101056"/>
            <a:ext cx="8341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85800" algn="l"/>
                <a:tab pos="914400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The prediction samples 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predSamples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[ x ][ y ] with x = 0..nTbW − 1, y = 0.. 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nTbH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 − 1 are derived as follows: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	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predSamples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[ x ][ y ] = 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Clip1C( ( ( 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pDsY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[ x ][ y ] * a ) &gt;&gt; k ) + b )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	(8‑161)</a:t>
            </a:r>
            <a:endParaRPr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928474" y="3301234"/>
            <a:ext cx="1524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5-</a:t>
            </a:r>
            <a:r>
              <a:rPr kumimoji="1"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 significand</a:t>
            </a:r>
            <a:endParaRPr kumimoji="1" lang="ja-JP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6" name="直線矢印コネクタ 5"/>
          <p:cNvCxnSpPr/>
          <p:nvPr/>
        </p:nvCxnSpPr>
        <p:spPr>
          <a:xfrm flipV="1">
            <a:off x="6217920" y="3071755"/>
            <a:ext cx="0" cy="2404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0259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55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(example)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252001" y="2798996"/>
            <a:ext cx="88194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/>
            <a:r>
              <a:rPr lang="en-US" altLang="ja-JP" dirty="0">
                <a:latin typeface="Consolas" panose="020B0609020204030204" pitchFamily="49" charset="0"/>
              </a:rPr>
              <a:t>table[</a:t>
            </a:r>
            <a:r>
              <a:rPr lang="en-US" altLang="ja-JP" dirty="0" err="1">
                <a:latin typeface="Consolas" panose="020B0609020204030204" pitchFamily="49" charset="0"/>
              </a:rPr>
              <a:t>normDiff</a:t>
            </a:r>
            <a:r>
              <a:rPr lang="en-US" altLang="ja-JP" dirty="0">
                <a:latin typeface="Consolas" panose="020B0609020204030204" pitchFamily="49" charset="0"/>
              </a:rPr>
              <a:t>] = { 0, 7, 6, 5, 5, 4, 4, 3, 3, 2, 2, 1, 1, 1, 1, 0 }</a:t>
            </a:r>
          </a:p>
        </p:txBody>
      </p:sp>
      <p:sp>
        <p:nvSpPr>
          <p:cNvPr id="6" name="円/楕円 5"/>
          <p:cNvSpPr/>
          <p:nvPr/>
        </p:nvSpPr>
        <p:spPr>
          <a:xfrm>
            <a:off x="3490999" y="2825500"/>
            <a:ext cx="291548" cy="304800"/>
          </a:xfrm>
          <a:prstGeom prst="ellipse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800" dirty="0">
              <a:solidFill>
                <a:srgbClr val="59574C"/>
              </a:solidFill>
              <a:ea typeface="源ノ角ゴシック JP Regular" panose="020B0500000000000000" pitchFamily="34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>
            <a:off x="3650023" y="3146650"/>
            <a:ext cx="0" cy="9939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3636772" y="3641948"/>
            <a:ext cx="11352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ea typeface="源ノ角ゴシック JP Regular" panose="020B0500000000000000" pitchFamily="34" charset="-128"/>
              </a:rPr>
              <a:t>+8 (MSB)</a:t>
            </a:r>
            <a:endParaRPr kumimoji="1" lang="ja-JP" altLang="en-US" sz="2000" dirty="0">
              <a:ea typeface="源ノ角ゴシック JP Regular" panose="020B0500000000000000" pitchFamily="34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245296" y="4140561"/>
            <a:ext cx="67417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ea typeface="源ノ角ゴシック JP Regular" panose="020B0500000000000000" pitchFamily="34" charset="-128"/>
              </a:rPr>
              <a:t>a = (</a:t>
            </a:r>
            <a:r>
              <a:rPr kumimoji="1" lang="en-US" altLang="ja-JP" sz="2000" u="sng" dirty="0" err="1">
                <a:ea typeface="源ノ角ゴシック JP Regular" panose="020B0500000000000000" pitchFamily="34" charset="-128"/>
              </a:rPr>
              <a:t>diffC</a:t>
            </a:r>
            <a:r>
              <a:rPr kumimoji="1" lang="en-US" altLang="ja-JP" sz="2000" u="sng" dirty="0">
                <a:ea typeface="源ノ角ゴシック JP Regular" panose="020B0500000000000000" pitchFamily="34" charset="-128"/>
              </a:rPr>
              <a:t> * 14</a:t>
            </a:r>
            <a:r>
              <a:rPr kumimoji="1" lang="en-US" altLang="ja-JP" sz="2000" dirty="0">
                <a:ea typeface="源ノ角ゴシック JP Regular" panose="020B0500000000000000" pitchFamily="34" charset="-128"/>
              </a:rPr>
              <a:t> + round) &gt;&gt; shift,       shift: bit width of Abs(</a:t>
            </a:r>
            <a:r>
              <a:rPr kumimoji="1" lang="en-US" altLang="ja-JP" sz="2000" dirty="0" err="1">
                <a:ea typeface="源ノ角ゴシック JP Regular" panose="020B0500000000000000" pitchFamily="34" charset="-128"/>
              </a:rPr>
              <a:t>diffC</a:t>
            </a:r>
            <a:r>
              <a:rPr kumimoji="1" lang="en-US" altLang="ja-JP" sz="2000" dirty="0">
                <a:ea typeface="源ノ角ゴシック JP Regular" panose="020B0500000000000000" pitchFamily="34" charset="-128"/>
              </a:rPr>
              <a:t>)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2250925" y="5313569"/>
            <a:ext cx="6729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源ノ角ゴシック JP Regular" panose="020B0500000000000000" pitchFamily="34" charset="-128"/>
              </a:rPr>
              <a:t>b = </a:t>
            </a:r>
            <a:r>
              <a:rPr lang="en-US" altLang="ja-JP" sz="2000" dirty="0" err="1">
                <a:ea typeface="源ノ角ゴシック JP Regular" panose="020B0500000000000000" pitchFamily="34" charset="-128"/>
              </a:rPr>
              <a:t>minC</a:t>
            </a:r>
            <a:r>
              <a:rPr lang="en-US" altLang="ja-JP" sz="2000" dirty="0">
                <a:ea typeface="源ノ角ゴシック JP Regular" panose="020B0500000000000000" pitchFamily="34" charset="-128"/>
              </a:rPr>
              <a:t> – (( </a:t>
            </a:r>
            <a:r>
              <a:rPr lang="en-US" altLang="ja-JP" sz="2000" u="sng" dirty="0">
                <a:ea typeface="源ノ角ゴシック JP Regular" panose="020B0500000000000000" pitchFamily="34" charset="-128"/>
              </a:rPr>
              <a:t>a * </a:t>
            </a:r>
            <a:r>
              <a:rPr lang="en-US" altLang="ja-JP" sz="2000" u="sng" dirty="0" err="1">
                <a:ea typeface="源ノ角ゴシック JP Regular" panose="020B0500000000000000" pitchFamily="34" charset="-128"/>
              </a:rPr>
              <a:t>minY</a:t>
            </a:r>
            <a:r>
              <a:rPr lang="en-US" altLang="ja-JP" sz="2000" dirty="0">
                <a:ea typeface="源ノ角ゴシック JP Regular" panose="020B0500000000000000" pitchFamily="34" charset="-128"/>
              </a:rPr>
              <a:t> ) &gt;&gt; k ),    k: exponent of a</a:t>
            </a:r>
            <a:endParaRPr lang="ja-JP" altLang="en-US" sz="2000" dirty="0">
              <a:ea typeface="源ノ角ゴシック JP Regular" panose="020B0500000000000000" pitchFamily="34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550098" y="4751217"/>
            <a:ext cx="15154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11 bits * 4 bits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32" name="直線コネクタ 31"/>
          <p:cNvCxnSpPr>
            <a:stCxn id="30" idx="0"/>
          </p:cNvCxnSpPr>
          <p:nvPr/>
        </p:nvCxnSpPr>
        <p:spPr>
          <a:xfrm flipH="1" flipV="1">
            <a:off x="3239210" y="4470449"/>
            <a:ext cx="68628" cy="2807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3422297" y="5924225"/>
            <a:ext cx="15154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5 </a:t>
            </a:r>
            <a:r>
              <a:rPr kumimoji="1"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bits * 10 bits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35" name="直線コネクタ 34"/>
          <p:cNvCxnSpPr>
            <a:stCxn id="34" idx="0"/>
          </p:cNvCxnSpPr>
          <p:nvPr/>
        </p:nvCxnSpPr>
        <p:spPr>
          <a:xfrm flipH="1" flipV="1">
            <a:off x="4111409" y="5643457"/>
            <a:ext cx="68628" cy="2807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テキスト ボックス 40"/>
          <p:cNvSpPr txBox="1"/>
          <p:nvPr/>
        </p:nvSpPr>
        <p:spPr>
          <a:xfrm>
            <a:off x="5625427" y="5663816"/>
            <a:ext cx="2569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(with restriction k&gt;=1</a:t>
            </a:r>
            <a:br>
              <a:rPr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</a:br>
            <a:r>
              <a:rPr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to reduce the range of b)</a:t>
            </a: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555538" y="1288754"/>
            <a:ext cx="73232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ea typeface="源ノ角ゴシック JP Regular" panose="020B0500000000000000" pitchFamily="34" charset="-128"/>
              </a:rPr>
              <a:t>diff = </a:t>
            </a:r>
            <a:r>
              <a:rPr kumimoji="1" lang="en-US" altLang="ja-JP" sz="2000" dirty="0" err="1">
                <a:ea typeface="源ノ角ゴシック JP Regular" panose="020B0500000000000000" pitchFamily="34" charset="-128"/>
              </a:rPr>
              <a:t>maxY</a:t>
            </a:r>
            <a:r>
              <a:rPr kumimoji="1" lang="en-US" altLang="ja-JP" sz="2000" dirty="0">
                <a:ea typeface="源ノ角ゴシック JP Regular" panose="020B0500000000000000" pitchFamily="34" charset="-128"/>
              </a:rPr>
              <a:t> – </a:t>
            </a:r>
            <a:r>
              <a:rPr kumimoji="1" lang="en-US" altLang="ja-JP" sz="2000" dirty="0" err="1">
                <a:ea typeface="源ノ角ゴシック JP Regular" panose="020B0500000000000000" pitchFamily="34" charset="-128"/>
              </a:rPr>
              <a:t>minY</a:t>
            </a:r>
            <a:r>
              <a:rPr kumimoji="1" lang="en-US" altLang="ja-JP" sz="2000" dirty="0">
                <a:ea typeface="源ノ角ゴシック JP Regular" panose="020B0500000000000000" pitchFamily="34" charset="-128"/>
              </a:rPr>
              <a:t> = 9</a:t>
            </a:r>
          </a:p>
          <a:p>
            <a:endParaRPr lang="en-US" altLang="ja-JP" sz="2000" dirty="0">
              <a:ea typeface="源ノ角ゴシック JP Regular" panose="020B0500000000000000" pitchFamily="34" charset="-128"/>
            </a:endParaRPr>
          </a:p>
          <a:p>
            <a:r>
              <a:rPr lang="en-US" altLang="ja-JP" sz="2000" u="sng" dirty="0" err="1">
                <a:ea typeface="源ノ角ゴシック JP Regular" panose="020B0500000000000000" pitchFamily="34" charset="-128"/>
              </a:rPr>
              <a:t>normDiff</a:t>
            </a:r>
            <a:r>
              <a:rPr lang="en-US" altLang="ja-JP" sz="2000" dirty="0">
                <a:ea typeface="源ノ角ゴシック JP Regular" panose="020B0500000000000000" pitchFamily="34" charset="-128"/>
              </a:rPr>
              <a:t> = (9 &lt;&lt; 4 &gt;&gt; x) &amp;15 = 18 &amp;15 = 2       x = Floor(Log2(diff)) = 3</a:t>
            </a:r>
            <a:endParaRPr kumimoji="1" lang="en-US" altLang="ja-JP" sz="2000" dirty="0">
              <a:ea typeface="源ノ角ゴシック JP Regular" panose="020B0500000000000000" pitchFamily="34" charset="-128"/>
            </a:endParaRPr>
          </a:p>
        </p:txBody>
      </p:sp>
      <p:cxnSp>
        <p:nvCxnSpPr>
          <p:cNvPr id="46" name="直線矢印コネクタ 45"/>
          <p:cNvCxnSpPr>
            <a:endCxn id="6" idx="7"/>
          </p:cNvCxnSpPr>
          <p:nvPr/>
        </p:nvCxnSpPr>
        <p:spPr>
          <a:xfrm flipH="1">
            <a:off x="3739851" y="2265729"/>
            <a:ext cx="921865" cy="6044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1129589" y="2258177"/>
            <a:ext cx="25616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ea typeface="源ノ角ゴシック JP Regular" panose="020B0500000000000000" pitchFamily="34" charset="-128"/>
              </a:rPr>
              <a:t>normalized Diff (4 bits)</a:t>
            </a:r>
            <a:endParaRPr kumimoji="1" lang="ja-JP" altLang="en-US" sz="2000" dirty="0">
              <a:ea typeface="源ノ角ゴシック JP Regular" panose="020B0500000000000000" pitchFamily="34" charset="-128"/>
            </a:endParaRPr>
          </a:p>
        </p:txBody>
      </p:sp>
      <p:cxnSp>
        <p:nvCxnSpPr>
          <p:cNvPr id="60" name="直線コネクタ 59"/>
          <p:cNvCxnSpPr/>
          <p:nvPr/>
        </p:nvCxnSpPr>
        <p:spPr>
          <a:xfrm flipH="1" flipV="1">
            <a:off x="1098353" y="2196439"/>
            <a:ext cx="68628" cy="2807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0" y="3330069"/>
            <a:ext cx="34373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ea typeface="源ノ角ゴシック JP Regular" panose="020B0500000000000000" pitchFamily="34" charset="-128"/>
              </a:rPr>
              <a:t>4-bit </a:t>
            </a:r>
            <a:r>
              <a:rPr lang="en-US" altLang="ja-JP" sz="2000" dirty="0" err="1">
                <a:ea typeface="源ノ角ゴシック JP Regular" panose="020B0500000000000000" pitchFamily="34" charset="-128"/>
              </a:rPr>
              <a:t>s</a:t>
            </a:r>
            <a:r>
              <a:rPr kumimoji="1" lang="en-US" altLang="ja-JP" sz="2000" dirty="0" err="1">
                <a:ea typeface="源ノ角ゴシック JP Regular" panose="020B0500000000000000" pitchFamily="34" charset="-128"/>
              </a:rPr>
              <a:t>ignificands</a:t>
            </a:r>
            <a:r>
              <a:rPr kumimoji="1" lang="en-US" altLang="ja-JP" sz="2000" dirty="0">
                <a:ea typeface="源ノ角ゴシック JP Regular" panose="020B0500000000000000" pitchFamily="34" charset="-128"/>
              </a:rPr>
              <a:t> of 1/</a:t>
            </a:r>
            <a:r>
              <a:rPr kumimoji="1" lang="en-US" altLang="ja-JP" sz="2000" dirty="0" err="1">
                <a:ea typeface="源ノ角ゴシック JP Regular" panose="020B0500000000000000" pitchFamily="34" charset="-128"/>
              </a:rPr>
              <a:t>normDiff</a:t>
            </a:r>
            <a:endParaRPr kumimoji="1" lang="en-US" altLang="ja-JP" sz="2000" dirty="0">
              <a:ea typeface="源ノ角ゴシック JP Regular" panose="020B0500000000000000" pitchFamily="34" charset="-128"/>
            </a:endParaRPr>
          </a:p>
          <a:p>
            <a:r>
              <a:rPr lang="en-US" altLang="ja-JP" sz="2000" dirty="0">
                <a:ea typeface="源ノ角ゴシック JP Regular" panose="020B0500000000000000" pitchFamily="34" charset="-128"/>
              </a:rPr>
              <a:t>without MSB</a:t>
            </a:r>
            <a:endParaRPr kumimoji="1" lang="en-US" altLang="ja-JP" sz="2000" dirty="0">
              <a:ea typeface="源ノ角ゴシック JP Regular" panose="020B0500000000000000" pitchFamily="34" charset="-128"/>
            </a:endParaRPr>
          </a:p>
        </p:txBody>
      </p:sp>
      <p:cxnSp>
        <p:nvCxnSpPr>
          <p:cNvPr id="20" name="直線コネクタ 19"/>
          <p:cNvCxnSpPr/>
          <p:nvPr/>
        </p:nvCxnSpPr>
        <p:spPr>
          <a:xfrm flipV="1">
            <a:off x="662609" y="3101873"/>
            <a:ext cx="44872" cy="2281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4370152" y="2375245"/>
            <a:ext cx="8345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ea typeface="源ノ角ゴシック JP Regular" panose="020B0500000000000000" pitchFamily="34" charset="-128"/>
              </a:rPr>
              <a:t>table[2]</a:t>
            </a:r>
            <a:endParaRPr kumimoji="1" lang="ja-JP" altLang="en-US" sz="1600" dirty="0"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2446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820684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VTM3.0 CCLM uses simplified min-max method. However two kind of </a:t>
            </a:r>
            <a:r>
              <a:rPr lang="en-US" altLang="ja-JP" dirty="0"/>
              <a:t>complexity</a:t>
            </a:r>
            <a:r>
              <a:rPr kumimoji="1" lang="en-US" altLang="ja-JP" dirty="0"/>
              <a:t> still exists in </a:t>
            </a:r>
            <a:r>
              <a:rPr kumimoji="1" lang="en-US" altLang="ja-JP" dirty="0" err="1"/>
              <a:t>deviration</a:t>
            </a:r>
            <a:r>
              <a:rPr kumimoji="1" lang="en-US" altLang="ja-JP" dirty="0"/>
              <a:t>.</a:t>
            </a:r>
            <a:endParaRPr lang="en-US" altLang="ja-JP" dirty="0"/>
          </a:p>
          <a:p>
            <a:pPr lvl="1"/>
            <a:r>
              <a:rPr lang="en-US" altLang="ja-JP" dirty="0"/>
              <a:t>Size of division tables:</a:t>
            </a:r>
          </a:p>
          <a:p>
            <a:pPr lvl="2"/>
            <a:r>
              <a:rPr lang="en-US" altLang="ja-JP" dirty="0" err="1"/>
              <a:t>g_aucLMDivTableLow</a:t>
            </a:r>
            <a:r>
              <a:rPr lang="en-US" altLang="ja-JP" dirty="0"/>
              <a:t>[512]: Floor( 2</a:t>
            </a:r>
            <a:r>
              <a:rPr lang="en-US" altLang="ja-JP" baseline="30000" dirty="0"/>
              <a:t>32 </a:t>
            </a:r>
            <a:r>
              <a:rPr lang="en-US" altLang="ja-JP" dirty="0"/>
              <a:t>/ diff ) – Floor( 2</a:t>
            </a:r>
            <a:r>
              <a:rPr lang="en-US" altLang="ja-JP" baseline="30000" dirty="0"/>
              <a:t>16 </a:t>
            </a:r>
            <a:r>
              <a:rPr lang="en-US" altLang="ja-JP" dirty="0"/>
              <a:t>/ diff ) * 2</a:t>
            </a:r>
            <a:r>
              <a:rPr lang="en-US" altLang="ja-JP" baseline="30000" dirty="0"/>
              <a:t>16</a:t>
            </a:r>
            <a:endParaRPr lang="en-US" altLang="ja-JP" dirty="0"/>
          </a:p>
          <a:p>
            <a:pPr lvl="2"/>
            <a:r>
              <a:rPr lang="en-US" altLang="ja-JP" dirty="0" err="1"/>
              <a:t>g_aucLMDivTableHigh</a:t>
            </a:r>
            <a:r>
              <a:rPr lang="en-US" altLang="ja-JP" dirty="0"/>
              <a:t>[512]: Floor( 2</a:t>
            </a:r>
            <a:r>
              <a:rPr lang="en-US" altLang="ja-JP" baseline="30000" dirty="0"/>
              <a:t>16</a:t>
            </a:r>
            <a:r>
              <a:rPr lang="en-US" altLang="ja-JP" dirty="0"/>
              <a:t> / diff )</a:t>
            </a:r>
          </a:p>
          <a:p>
            <a:pPr lvl="2"/>
            <a:r>
              <a:rPr lang="en-US" altLang="ja-JP" dirty="0"/>
              <a:t>Total table size </a:t>
            </a:r>
            <a:r>
              <a:rPr lang="en-US" altLang="ja-JP"/>
              <a:t>&gt;= </a:t>
            </a:r>
            <a:r>
              <a:rPr lang="en-US" altLang="ja-JP" sz="3200">
                <a:solidFill>
                  <a:srgbClr val="FF0000"/>
                </a:solidFill>
              </a:rPr>
              <a:t>16896 </a:t>
            </a:r>
            <a:r>
              <a:rPr lang="en-US" altLang="ja-JP" sz="3200" dirty="0">
                <a:solidFill>
                  <a:srgbClr val="FF0000"/>
                </a:solidFill>
              </a:rPr>
              <a:t>bits</a:t>
            </a:r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Maximum bit width in multiplication:</a:t>
            </a:r>
          </a:p>
          <a:p>
            <a:pPr lvl="2"/>
            <a:r>
              <a:rPr lang="en-US" altLang="ja-JP" dirty="0"/>
              <a:t>Gradient (a): </a:t>
            </a:r>
            <a:r>
              <a:rPr lang="en-US" altLang="ja-JP" sz="3200" dirty="0">
                <a:solidFill>
                  <a:srgbClr val="FF0000"/>
                </a:solidFill>
              </a:rPr>
              <a:t>27 bits</a:t>
            </a:r>
            <a:r>
              <a:rPr lang="en-US" altLang="ja-JP" dirty="0"/>
              <a:t>   (</a:t>
            </a:r>
            <a:r>
              <a:rPr lang="en-US" altLang="ja-JP" dirty="0" err="1"/>
              <a:t>internalBitDepth</a:t>
            </a:r>
            <a:r>
              <a:rPr lang="en-US" altLang="ja-JP" dirty="0"/>
              <a:t> = 10 bits)</a:t>
            </a:r>
          </a:p>
          <a:p>
            <a:pPr lvl="3"/>
            <a:r>
              <a:rPr lang="en-US" altLang="ja-JP" dirty="0"/>
              <a:t>Worst case:  -1023 * 65536 = </a:t>
            </a:r>
            <a:r>
              <a:rPr lang="en-US" altLang="ja-JP" sz="2800" dirty="0"/>
              <a:t>-67043328</a:t>
            </a:r>
            <a:endParaRPr lang="en-US" altLang="ja-JP" sz="2400" dirty="0"/>
          </a:p>
          <a:p>
            <a:pPr lvl="3"/>
            <a:r>
              <a:rPr lang="en-US" altLang="ja-JP" dirty="0"/>
              <a:t>Note – ‘a’ is shifted by 1 bit to right after multiplication for 10-bit data</a:t>
            </a:r>
          </a:p>
          <a:p>
            <a:pPr lvl="2"/>
            <a:r>
              <a:rPr lang="en-US" altLang="ja-JP" dirty="0"/>
              <a:t>Intercept (b): </a:t>
            </a:r>
            <a:r>
              <a:rPr lang="en-US" altLang="ja-JP" sz="3200" dirty="0">
                <a:solidFill>
                  <a:srgbClr val="FF0000"/>
                </a:solidFill>
              </a:rPr>
              <a:t>36 bits</a:t>
            </a:r>
            <a:endParaRPr lang="en-US" altLang="ja-JP" dirty="0"/>
          </a:p>
          <a:p>
            <a:pPr lvl="3"/>
            <a:r>
              <a:rPr lang="en-US" altLang="ja-JP" dirty="0"/>
              <a:t>Worst case:  1023 * (-67043328&gt;&gt;1) </a:t>
            </a:r>
            <a:r>
              <a:rPr lang="en-US" altLang="ja-JP" sz="2800" dirty="0"/>
              <a:t>= -34292662272</a:t>
            </a:r>
          </a:p>
          <a:p>
            <a:pPr lvl="2"/>
            <a:endParaRPr lang="en-US" altLang="ja-JP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 Black" panose="020B0A04020102020204" pitchFamily="34" charset="0"/>
              </a:rPr>
              <a:t>Problem statement</a:t>
            </a:r>
            <a:endParaRPr kumimoji="1" lang="ja-JP" altLang="en-US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668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9418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Remove </a:t>
            </a:r>
            <a:r>
              <a:rPr kumimoji="1" lang="en-US" altLang="ja-JP" dirty="0" err="1"/>
              <a:t>DivTableLow</a:t>
            </a:r>
            <a:endParaRPr lang="en-US" altLang="ja-JP" dirty="0"/>
          </a:p>
          <a:p>
            <a:pPr lvl="1"/>
            <a:r>
              <a:rPr lang="en-US" altLang="ja-JP" dirty="0"/>
              <a:t>Table size: 512 * 16 = </a:t>
            </a:r>
            <a:r>
              <a:rPr lang="en-US" altLang="ja-JP" sz="4000" dirty="0">
                <a:solidFill>
                  <a:srgbClr val="FF0000"/>
                </a:solidFill>
              </a:rPr>
              <a:t>8192 bits</a:t>
            </a:r>
            <a:endParaRPr kumimoji="1" lang="en-US" altLang="ja-JP" dirty="0"/>
          </a:p>
          <a:p>
            <a:pPr lvl="1"/>
            <a:endParaRPr lang="en-US" altLang="ja-JP" u="sng" dirty="0"/>
          </a:p>
          <a:p>
            <a:pPr lvl="1"/>
            <a:r>
              <a:rPr lang="en-US" altLang="ja-JP" u="sng" dirty="0"/>
              <a:t>No impact on performance</a:t>
            </a:r>
          </a:p>
          <a:p>
            <a:pPr marL="457200" lvl="1" indent="0">
              <a:buNone/>
            </a:pPr>
            <a:endParaRPr lang="en-US" altLang="ja-JP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26593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94180"/>
          </a:xfrm>
        </p:spPr>
        <p:txBody>
          <a:bodyPr>
            <a:normAutofit/>
          </a:bodyPr>
          <a:lstStyle/>
          <a:p>
            <a:r>
              <a:rPr lang="en-US" altLang="ja-JP" dirty="0"/>
              <a:t>Replace </a:t>
            </a:r>
            <a:r>
              <a:rPr lang="en-US" altLang="ja-JP" dirty="0" err="1"/>
              <a:t>DivTableHigh</a:t>
            </a:r>
            <a:r>
              <a:rPr lang="en-US" altLang="ja-JP" dirty="0"/>
              <a:t> (65536/diff) with </a:t>
            </a:r>
            <a:r>
              <a:rPr lang="en-US" altLang="ja-JP" dirty="0" err="1"/>
              <a:t>significand</a:t>
            </a:r>
            <a:r>
              <a:rPr lang="en-US" altLang="ja-JP" dirty="0"/>
              <a:t> table</a:t>
            </a:r>
          </a:p>
          <a:p>
            <a:pPr lvl="1"/>
            <a:endParaRPr kumimoji="1" lang="en-US" altLang="ja-JP" dirty="0"/>
          </a:p>
          <a:p>
            <a:pPr lvl="1"/>
            <a:endParaRPr lang="en-US" altLang="ja-JP" dirty="0"/>
          </a:p>
          <a:p>
            <a:pPr lvl="1"/>
            <a:endParaRPr kumimoji="1" lang="en-US" altLang="ja-JP" dirty="0"/>
          </a:p>
          <a:p>
            <a:pPr lvl="1"/>
            <a:r>
              <a:rPr kumimoji="1" lang="en-US" altLang="ja-JP" dirty="0"/>
              <a:t>Exponents (</a:t>
            </a:r>
            <a:r>
              <a:rPr kumimoji="1" lang="en-US" altLang="ja-JP" dirty="0" err="1"/>
              <a:t>exp</a:t>
            </a:r>
            <a:r>
              <a:rPr kumimoji="1" lang="en-US" altLang="ja-JP" dirty="0"/>
              <a:t>) are easily derived from diff values</a:t>
            </a:r>
            <a:endParaRPr lang="en-US" altLang="ja-JP" dirty="0"/>
          </a:p>
          <a:p>
            <a:pPr lvl="1"/>
            <a:r>
              <a:rPr lang="en-US" altLang="ja-JP" dirty="0"/>
              <a:t>Use only 4 </a:t>
            </a:r>
            <a:r>
              <a:rPr kumimoji="1" lang="en-US" altLang="ja-JP" dirty="0"/>
              <a:t>most significant digits </a:t>
            </a:r>
          </a:p>
          <a:p>
            <a:pPr lvl="2"/>
            <a:r>
              <a:rPr kumimoji="1" lang="en-US" altLang="ja-JP" dirty="0"/>
              <a:t>3bits per entry since MSB is always equal to 1</a:t>
            </a:r>
          </a:p>
          <a:p>
            <a:pPr lvl="2"/>
            <a:r>
              <a:rPr lang="en-US" altLang="ja-JP" dirty="0"/>
              <a:t>Table size: 512 * 3 = </a:t>
            </a:r>
            <a:r>
              <a:rPr lang="en-US" altLang="ja-JP" sz="3400" dirty="0">
                <a:solidFill>
                  <a:srgbClr val="FF0000"/>
                </a:solidFill>
              </a:rPr>
              <a:t>1536 bits</a:t>
            </a:r>
          </a:p>
          <a:p>
            <a:pPr lvl="1"/>
            <a:endParaRPr lang="en-US" altLang="ja-JP" u="sng" dirty="0"/>
          </a:p>
          <a:p>
            <a:pPr lvl="1"/>
            <a:r>
              <a:rPr lang="en-US" altLang="ja-JP" u="sng" dirty="0"/>
              <a:t>No impact on performance</a:t>
            </a:r>
          </a:p>
          <a:p>
            <a:pPr lvl="3"/>
            <a:endParaRPr lang="en-US" altLang="ja-JP" sz="3200" dirty="0">
              <a:solidFill>
                <a:srgbClr val="FF0000"/>
              </a:solidFill>
            </a:endParaRPr>
          </a:p>
          <a:p>
            <a:pPr lvl="1"/>
            <a:endParaRPr lang="en-US" altLang="ja-JP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Proposal2</a:t>
            </a:r>
            <a:endParaRPr kumimoji="1" lang="ja-JP" altLang="en-US" dirty="0"/>
          </a:p>
        </p:txBody>
      </p:sp>
      <p:grpSp>
        <p:nvGrpSpPr>
          <p:cNvPr id="17" name="グループ化 16"/>
          <p:cNvGrpSpPr/>
          <p:nvPr/>
        </p:nvGrpSpPr>
        <p:grpSpPr>
          <a:xfrm>
            <a:off x="4517606" y="1780463"/>
            <a:ext cx="1294904" cy="371060"/>
            <a:chOff x="7094176" y="3233531"/>
            <a:chExt cx="1294904" cy="371060"/>
          </a:xfrm>
        </p:grpSpPr>
        <p:sp>
          <p:nvSpPr>
            <p:cNvPr id="4" name="正方形/長方形 3"/>
            <p:cNvSpPr/>
            <p:nvPr/>
          </p:nvSpPr>
          <p:spPr>
            <a:xfrm>
              <a:off x="7094176" y="3233531"/>
              <a:ext cx="313787" cy="371060"/>
            </a:xfrm>
            <a:prstGeom prst="rect">
              <a:avLst/>
            </a:prstGeom>
            <a:noFill/>
            <a:ln>
              <a:solidFill>
                <a:srgbClr val="5957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dirty="0">
                  <a:solidFill>
                    <a:schemeClr val="tx1"/>
                  </a:solidFill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1</a:t>
              </a:r>
            </a:p>
          </p:txBody>
        </p:sp>
        <p:sp>
          <p:nvSpPr>
            <p:cNvPr id="14" name="正方形/長方形 13"/>
            <p:cNvSpPr/>
            <p:nvPr/>
          </p:nvSpPr>
          <p:spPr>
            <a:xfrm>
              <a:off x="7421215" y="3233531"/>
              <a:ext cx="313787" cy="371060"/>
            </a:xfrm>
            <a:prstGeom prst="rect">
              <a:avLst/>
            </a:prstGeom>
            <a:noFill/>
            <a:ln>
              <a:solidFill>
                <a:srgbClr val="5957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dirty="0">
                  <a:solidFill>
                    <a:srgbClr val="59574C"/>
                  </a:solidFill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?</a:t>
              </a:r>
              <a:endParaRPr kumimoji="1" lang="ja-JP" altLang="en-US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7748254" y="3233531"/>
              <a:ext cx="313787" cy="371060"/>
            </a:xfrm>
            <a:prstGeom prst="rect">
              <a:avLst/>
            </a:prstGeom>
            <a:noFill/>
            <a:ln>
              <a:solidFill>
                <a:srgbClr val="5957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dirty="0">
                  <a:solidFill>
                    <a:srgbClr val="59574C"/>
                  </a:solidFill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?</a:t>
              </a:r>
              <a:endParaRPr kumimoji="1" lang="ja-JP" altLang="en-US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16" name="正方形/長方形 15"/>
            <p:cNvSpPr/>
            <p:nvPr/>
          </p:nvSpPr>
          <p:spPr>
            <a:xfrm>
              <a:off x="8075293" y="3233531"/>
              <a:ext cx="313787" cy="371060"/>
            </a:xfrm>
            <a:prstGeom prst="rect">
              <a:avLst/>
            </a:prstGeom>
            <a:noFill/>
            <a:ln>
              <a:solidFill>
                <a:srgbClr val="5957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dirty="0">
                  <a:solidFill>
                    <a:srgbClr val="59574C"/>
                  </a:solidFill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?</a:t>
              </a:r>
              <a:endParaRPr kumimoji="1" lang="ja-JP" altLang="en-US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</p:grpSp>
      <p:sp>
        <p:nvSpPr>
          <p:cNvPr id="22" name="テキスト ボックス 21"/>
          <p:cNvSpPr txBox="1"/>
          <p:nvPr/>
        </p:nvSpPr>
        <p:spPr>
          <a:xfrm>
            <a:off x="4437649" y="2169207"/>
            <a:ext cx="5020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MSB</a:t>
            </a:r>
            <a:endParaRPr kumimoji="1" lang="ja-JP" altLang="en-US" sz="12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396235" y="1443516"/>
            <a:ext cx="1524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4-bit </a:t>
            </a:r>
            <a:r>
              <a:rPr kumimoji="1" lang="en-US" altLang="ja-JP" sz="14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significand</a:t>
            </a:r>
            <a:endParaRPr kumimoji="1" lang="ja-JP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370398" y="1680623"/>
            <a:ext cx="6583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65536 / diff = 0b                </a:t>
            </a:r>
            <a:r>
              <a:rPr lang="ja-JP" altLang="en-US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＊</a:t>
            </a:r>
            <a:r>
              <a:rPr kumimoji="1" lang="en-US" altLang="ja-JP" sz="32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2</a:t>
            </a:r>
            <a:r>
              <a:rPr kumimoji="1" lang="en-US" altLang="ja-JP" sz="3200" baseline="300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exp</a:t>
            </a:r>
            <a:r>
              <a:rPr kumimoji="1" lang="en-US" altLang="ja-JP" sz="32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</a:t>
            </a:r>
            <a:endParaRPr kumimoji="1" lang="ja-JP" altLang="en-US" sz="32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9085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94180"/>
          </a:xfrm>
        </p:spPr>
        <p:txBody>
          <a:bodyPr>
            <a:normAutofit/>
          </a:bodyPr>
          <a:lstStyle/>
          <a:p>
            <a:r>
              <a:rPr lang="en-US" altLang="ja-JP" dirty="0"/>
              <a:t>Use part of significand table instead of full table</a:t>
            </a:r>
            <a:endParaRPr kumimoji="1" lang="en-US" altLang="ja-JP" dirty="0"/>
          </a:p>
          <a:p>
            <a:pPr lvl="1"/>
            <a:r>
              <a:rPr lang="en-US" altLang="ja-JP" dirty="0"/>
              <a:t>We found </a:t>
            </a:r>
            <a:r>
              <a:rPr lang="en-US" altLang="ja-JP" u="sng" dirty="0"/>
              <a:t>significands of inverted numbers can be derived from other part of the table</a:t>
            </a:r>
          </a:p>
          <a:p>
            <a:pPr lvl="2"/>
            <a:r>
              <a:rPr lang="en-US" altLang="ja-JP" dirty="0"/>
              <a:t>it has </a:t>
            </a:r>
            <a:r>
              <a:rPr lang="en-US" altLang="ja-JP" b="1" i="1" dirty="0"/>
              <a:t>kind of repeating structure; 1/(2*diff) = 1/diff * 1/2</a:t>
            </a:r>
          </a:p>
          <a:p>
            <a:pPr lvl="2"/>
            <a:endParaRPr lang="en-US" altLang="ja-JP" dirty="0"/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Use only 16 entries of </a:t>
            </a:r>
            <a:r>
              <a:rPr lang="en-US" altLang="ja-JP" dirty="0" err="1"/>
              <a:t>significand</a:t>
            </a:r>
            <a:r>
              <a:rPr lang="en-US" altLang="ja-JP" dirty="0"/>
              <a:t> table</a:t>
            </a:r>
          </a:p>
          <a:p>
            <a:pPr lvl="2"/>
            <a:r>
              <a:rPr lang="en-US" altLang="ja-JP" dirty="0"/>
              <a:t>Table size: 16 * 3 = </a:t>
            </a:r>
            <a:r>
              <a:rPr lang="en-US" altLang="ja-JP" sz="3600" dirty="0">
                <a:solidFill>
                  <a:srgbClr val="FF0000"/>
                </a:solidFill>
              </a:rPr>
              <a:t>48 bits</a:t>
            </a:r>
          </a:p>
          <a:p>
            <a:pPr marL="457200" lvl="1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pPr lvl="1"/>
            <a:r>
              <a:rPr lang="en-US" altLang="ja-JP" u="sng" dirty="0"/>
              <a:t>No impact on performance</a:t>
            </a:r>
          </a:p>
          <a:p>
            <a:pPr marL="457200" lvl="1" indent="0">
              <a:buNone/>
            </a:pPr>
            <a:endParaRPr lang="en-US" altLang="ja-JP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Proposal3 (related to Proposal2)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52000" y="4147518"/>
            <a:ext cx="9057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latin typeface="Consolas" panose="020B0609020204030204" pitchFamily="49" charset="0"/>
              </a:rPr>
              <a:t>{ 0, 7, 6, 5, 5, 4, 4, 3, 3, 2, 2, 1, 1, 1, 1, 0 }</a:t>
            </a:r>
          </a:p>
        </p:txBody>
      </p:sp>
      <p:sp>
        <p:nvSpPr>
          <p:cNvPr id="8" name="下矢印 7"/>
          <p:cNvSpPr/>
          <p:nvPr/>
        </p:nvSpPr>
        <p:spPr>
          <a:xfrm>
            <a:off x="3783330" y="2423160"/>
            <a:ext cx="594360" cy="377190"/>
          </a:xfrm>
          <a:prstGeom prst="downArrow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9540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94180"/>
          </a:xfrm>
        </p:spPr>
        <p:txBody>
          <a:bodyPr>
            <a:normAutofit/>
          </a:bodyPr>
          <a:lstStyle/>
          <a:p>
            <a:r>
              <a:rPr lang="en-US" altLang="ja-JP" dirty="0"/>
              <a:t>Using only </a:t>
            </a:r>
            <a:r>
              <a:rPr lang="en-US" altLang="ja-JP" dirty="0" err="1"/>
              <a:t>significand</a:t>
            </a:r>
            <a:r>
              <a:rPr lang="en-US" altLang="ja-JP" dirty="0"/>
              <a:t> also reduces multiplication complexity</a:t>
            </a:r>
            <a:endParaRPr lang="en-US" altLang="ja-JP" u="sng" dirty="0"/>
          </a:p>
          <a:p>
            <a:pPr lvl="2"/>
            <a:endParaRPr lang="en-US" altLang="ja-JP" dirty="0"/>
          </a:p>
          <a:p>
            <a:pPr marL="457200" lvl="1" indent="0">
              <a:buNone/>
            </a:pPr>
            <a:r>
              <a:rPr lang="en-US" altLang="ja-JP" dirty="0"/>
              <a:t>a = </a:t>
            </a:r>
            <a:r>
              <a:rPr lang="en-US" altLang="ja-JP" dirty="0" err="1"/>
              <a:t>DivTable</a:t>
            </a:r>
            <a:r>
              <a:rPr lang="en-US" altLang="ja-JP" dirty="0"/>
              <a:t> * (</a:t>
            </a:r>
            <a:r>
              <a:rPr lang="en-US" altLang="ja-JP" dirty="0" err="1"/>
              <a:t>maxC</a:t>
            </a:r>
            <a:r>
              <a:rPr lang="en-US" altLang="ja-JP" dirty="0"/>
              <a:t> - </a:t>
            </a:r>
            <a:r>
              <a:rPr lang="en-US" altLang="ja-JP" dirty="0" err="1"/>
              <a:t>minC</a:t>
            </a:r>
            <a:r>
              <a:rPr lang="en-US" altLang="ja-JP" dirty="0"/>
              <a:t>)   &gt;&gt; shift</a:t>
            </a:r>
          </a:p>
          <a:p>
            <a:pPr marL="457200" lvl="1" indent="0">
              <a:buNone/>
            </a:pPr>
            <a:endParaRPr lang="en-US" altLang="ja-JP" dirty="0"/>
          </a:p>
          <a:p>
            <a:pPr marL="457200" lvl="1" indent="0">
              <a:buNone/>
            </a:pPr>
            <a:endParaRPr lang="en-US" altLang="ja-JP" dirty="0"/>
          </a:p>
          <a:p>
            <a:pPr marL="457200" lvl="1" indent="0">
              <a:buNone/>
            </a:pPr>
            <a:endParaRPr lang="en-US" altLang="ja-JP" dirty="0"/>
          </a:p>
          <a:p>
            <a:pPr marL="457200" lvl="1" indent="0">
              <a:buNone/>
            </a:pPr>
            <a:endParaRPr lang="en-US" altLang="ja-JP" dirty="0"/>
          </a:p>
          <a:p>
            <a:pPr marL="457200" lvl="1" indent="0">
              <a:buNone/>
            </a:pPr>
            <a:r>
              <a:rPr lang="en-US" altLang="ja-JP" dirty="0"/>
              <a:t>a = </a:t>
            </a:r>
            <a:r>
              <a:rPr lang="en-US" altLang="ja-JP" dirty="0" err="1"/>
              <a:t>significand</a:t>
            </a:r>
            <a:r>
              <a:rPr lang="en-US" altLang="ja-JP" dirty="0"/>
              <a:t> * (</a:t>
            </a:r>
            <a:r>
              <a:rPr lang="en-US" altLang="ja-JP" dirty="0" err="1"/>
              <a:t>maxC</a:t>
            </a:r>
            <a:r>
              <a:rPr lang="en-US" altLang="ja-JP" dirty="0"/>
              <a:t> - </a:t>
            </a:r>
            <a:r>
              <a:rPr lang="en-US" altLang="ja-JP" dirty="0" err="1"/>
              <a:t>minC</a:t>
            </a:r>
            <a:r>
              <a:rPr lang="en-US" altLang="ja-JP" dirty="0"/>
              <a:t>)   &gt;&gt; shift</a:t>
            </a:r>
          </a:p>
          <a:p>
            <a:pPr marL="457200" lvl="1" indent="0">
              <a:buNone/>
            </a:pPr>
            <a:endParaRPr lang="en-US" altLang="ja-JP" dirty="0"/>
          </a:p>
          <a:p>
            <a:pPr marL="457200" lvl="1" indent="0">
              <a:buNone/>
            </a:pPr>
            <a:endParaRPr lang="en-US" altLang="ja-JP" dirty="0"/>
          </a:p>
          <a:p>
            <a:pPr marL="457200" lvl="1" indent="0">
              <a:buNone/>
            </a:pPr>
            <a:r>
              <a:rPr lang="en-US" altLang="ja-JP" dirty="0"/>
              <a:t> </a:t>
            </a:r>
          </a:p>
          <a:p>
            <a:pPr lvl="1"/>
            <a:endParaRPr lang="en-US" altLang="ja-JP" dirty="0"/>
          </a:p>
          <a:p>
            <a:pPr marL="457200" lvl="1" indent="0">
              <a:buNone/>
            </a:pPr>
            <a:endParaRPr lang="en-US" altLang="ja-JP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Othe</a:t>
            </a:r>
            <a:r>
              <a:rPr lang="en-US" altLang="ja-JP" dirty="0"/>
              <a:t>r benefit of Proposal3</a:t>
            </a:r>
            <a:endParaRPr kumimoji="1" lang="ja-JP" altLang="en-US" dirty="0"/>
          </a:p>
        </p:txBody>
      </p:sp>
      <p:sp>
        <p:nvSpPr>
          <p:cNvPr id="4" name="下矢印 3"/>
          <p:cNvSpPr/>
          <p:nvPr/>
        </p:nvSpPr>
        <p:spPr>
          <a:xfrm>
            <a:off x="2240280" y="2866943"/>
            <a:ext cx="548640" cy="720090"/>
          </a:xfrm>
          <a:prstGeom prst="downArrow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571989" y="4323077"/>
            <a:ext cx="762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4 bits</a:t>
            </a:r>
            <a:endParaRPr kumimoji="1" lang="ja-JP" altLang="en-US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005687" y="2408863"/>
            <a:ext cx="1462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max. 17 </a:t>
            </a:r>
            <a:r>
              <a:rPr kumimoji="1" lang="en-US" altLang="ja-JP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bits</a:t>
            </a:r>
            <a:br>
              <a:rPr kumimoji="1" lang="en-US" altLang="ja-JP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</a:br>
            <a:r>
              <a:rPr kumimoji="1" lang="en-US" altLang="ja-JP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(65536)</a:t>
            </a:r>
            <a:endParaRPr kumimoji="1" lang="ja-JP" altLang="en-US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054994" y="2408863"/>
            <a:ext cx="890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11 </a:t>
            </a:r>
            <a:r>
              <a:rPr kumimoji="1" lang="en-US" altLang="ja-JP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bits</a:t>
            </a:r>
            <a:endParaRPr kumimoji="1" lang="ja-JP" altLang="en-US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094750" y="4323077"/>
            <a:ext cx="890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11 </a:t>
            </a:r>
            <a:r>
              <a:rPr kumimoji="1" lang="en-US" altLang="ja-JP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bits</a:t>
            </a:r>
            <a:endParaRPr kumimoji="1" lang="ja-JP" altLang="en-US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386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1999" y="845159"/>
            <a:ext cx="9052729" cy="5753592"/>
          </a:xfrm>
        </p:spPr>
        <p:txBody>
          <a:bodyPr>
            <a:normAutofit/>
          </a:bodyPr>
          <a:lstStyle/>
          <a:p>
            <a:r>
              <a:rPr lang="en-US" altLang="ja-JP" dirty="0"/>
              <a:t>‘a’ will be represented with </a:t>
            </a:r>
            <a:r>
              <a:rPr lang="en-US" altLang="ja-JP" dirty="0">
                <a:solidFill>
                  <a:schemeClr val="bg1">
                    <a:lumMod val="65000"/>
                  </a:schemeClr>
                </a:solidFill>
              </a:rPr>
              <a:t>smaller</a:t>
            </a:r>
            <a:r>
              <a:rPr lang="en-US" altLang="ja-JP" dirty="0"/>
              <a:t> 5-bit significand and exponent as a consequences of Proposal2</a:t>
            </a:r>
            <a:endParaRPr kumimoji="1" lang="en-US" altLang="ja-JP" dirty="0"/>
          </a:p>
          <a:p>
            <a:pPr lvl="1"/>
            <a:r>
              <a:rPr lang="en-US" altLang="ja-JP" dirty="0"/>
              <a:t>a = a</a:t>
            </a:r>
            <a:r>
              <a:rPr lang="en-US" altLang="ja-JP" baseline="-25000" dirty="0"/>
              <a:t>s</a:t>
            </a:r>
            <a:r>
              <a:rPr lang="en-US" altLang="ja-JP" dirty="0"/>
              <a:t> &lt;&lt; k</a:t>
            </a:r>
          </a:p>
          <a:p>
            <a:pPr marL="457200" lvl="1" indent="0">
              <a:buNone/>
            </a:pPr>
            <a:endParaRPr kumimoji="1" lang="en-US" altLang="ja-JP" dirty="0"/>
          </a:p>
          <a:p>
            <a:endParaRPr lang="en-US" altLang="ja-JP" dirty="0"/>
          </a:p>
          <a:p>
            <a:r>
              <a:rPr lang="en-US" altLang="ja-JP" dirty="0"/>
              <a:t>Small significand </a:t>
            </a:r>
            <a:r>
              <a:rPr lang="en-US" altLang="ja-JP" u="sng" dirty="0"/>
              <a:t>reduces multiply complexity</a:t>
            </a:r>
          </a:p>
          <a:p>
            <a:endParaRPr lang="en-US" altLang="ja-JP" u="sng" dirty="0"/>
          </a:p>
          <a:p>
            <a:endParaRPr lang="en-US" altLang="ja-JP" u="sng" dirty="0"/>
          </a:p>
          <a:p>
            <a:endParaRPr lang="en-US" altLang="ja-JP" u="sng" dirty="0"/>
          </a:p>
          <a:p>
            <a:endParaRPr lang="en-US" altLang="ja-JP" u="sng" dirty="0"/>
          </a:p>
          <a:p>
            <a:endParaRPr lang="en-US" altLang="ja-JP" u="sng" dirty="0"/>
          </a:p>
          <a:p>
            <a:r>
              <a:rPr lang="en-US" altLang="ja-JP" dirty="0"/>
              <a:t>We use diff and </a:t>
            </a:r>
            <a:r>
              <a:rPr lang="en-US" altLang="ja-JP" dirty="0" err="1"/>
              <a:t>diffC</a:t>
            </a:r>
            <a:r>
              <a:rPr lang="en-US" altLang="ja-JP" dirty="0"/>
              <a:t> to derive exponent k</a:t>
            </a:r>
          </a:p>
          <a:p>
            <a:pPr marL="0" indent="0">
              <a:buNone/>
            </a:pPr>
            <a:endParaRPr lang="en-US" altLang="ja-JP" u="sng" dirty="0"/>
          </a:p>
          <a:p>
            <a:endParaRPr lang="en-US" altLang="ja-JP" u="sng" dirty="0"/>
          </a:p>
          <a:p>
            <a:endParaRPr lang="en-US" altLang="ja-JP" u="sng" dirty="0"/>
          </a:p>
          <a:p>
            <a:endParaRPr lang="en-US" altLang="ja-JP" u="sng" dirty="0"/>
          </a:p>
          <a:p>
            <a:endParaRPr lang="en-US" altLang="ja-JP" u="sng" dirty="0"/>
          </a:p>
          <a:p>
            <a:endParaRPr lang="en-US" altLang="ja-JP" u="sng" dirty="0"/>
          </a:p>
          <a:p>
            <a:endParaRPr lang="en-US" altLang="ja-JP" u="sng" dirty="0"/>
          </a:p>
          <a:p>
            <a:endParaRPr lang="en-US" altLang="ja-JP" u="sng" dirty="0"/>
          </a:p>
          <a:p>
            <a:pPr lvl="1"/>
            <a:endParaRPr lang="en-US" altLang="ja-JP" dirty="0"/>
          </a:p>
          <a:p>
            <a:pPr lvl="2"/>
            <a:endParaRPr lang="en-US" altLang="ja-JP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Proposal4</a:t>
            </a:r>
            <a:endParaRPr kumimoji="1" lang="ja-JP" altLang="en-US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900078" y="5582343"/>
            <a:ext cx="6331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5 </a:t>
            </a:r>
            <a:r>
              <a:rPr kumimoji="1"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bits</a:t>
            </a:r>
            <a:endParaRPr kumimoji="1" lang="ja-JP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683448" y="5582343"/>
            <a:ext cx="732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10 </a:t>
            </a:r>
            <a:r>
              <a:rPr kumimoji="1"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bits</a:t>
            </a:r>
            <a:endParaRPr kumimoji="1" lang="ja-JP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850386" y="4035640"/>
            <a:ext cx="7325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27 </a:t>
            </a:r>
            <a:r>
              <a:rPr kumimoji="1"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bits</a:t>
            </a:r>
            <a:endParaRPr kumimoji="1" lang="ja-JP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683448" y="4035639"/>
            <a:ext cx="732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10 </a:t>
            </a:r>
            <a:r>
              <a:rPr kumimoji="1"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bits</a:t>
            </a:r>
            <a:endParaRPr kumimoji="1" lang="ja-JP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25" name="下矢印 24"/>
          <p:cNvSpPr/>
          <p:nvPr/>
        </p:nvSpPr>
        <p:spPr>
          <a:xfrm>
            <a:off x="3020194" y="4440772"/>
            <a:ext cx="548640" cy="720090"/>
          </a:xfrm>
          <a:prstGeom prst="downArrow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594950" y="5582343"/>
            <a:ext cx="6331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bg1">
                    <a:lumMod val="6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5 </a:t>
            </a:r>
            <a:r>
              <a:rPr kumimoji="1" lang="en-US" altLang="ja-JP" sz="1400" i="1" dirty="0">
                <a:solidFill>
                  <a:schemeClr val="bg1">
                    <a:lumMod val="6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bits</a:t>
            </a:r>
            <a:endParaRPr kumimoji="1" lang="ja-JP" altLang="en-US" sz="1400" i="1" dirty="0">
              <a:solidFill>
                <a:schemeClr val="bg1">
                  <a:lumMod val="6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7378319" y="5582343"/>
            <a:ext cx="7325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bg1">
                    <a:lumMod val="6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10 </a:t>
            </a:r>
            <a:r>
              <a:rPr kumimoji="1" lang="en-US" altLang="ja-JP" sz="1400" i="1" dirty="0">
                <a:solidFill>
                  <a:schemeClr val="bg1">
                    <a:lumMod val="6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bits</a:t>
            </a:r>
            <a:endParaRPr kumimoji="1" lang="ja-JP" altLang="en-US" sz="1400" i="1" dirty="0">
              <a:solidFill>
                <a:schemeClr val="bg1">
                  <a:lumMod val="6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6545257" y="4008643"/>
            <a:ext cx="732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bg1">
                    <a:lumMod val="6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27 </a:t>
            </a:r>
            <a:r>
              <a:rPr kumimoji="1" lang="en-US" altLang="ja-JP" sz="1400" i="1" dirty="0">
                <a:solidFill>
                  <a:schemeClr val="bg1">
                    <a:lumMod val="6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bits</a:t>
            </a:r>
            <a:endParaRPr kumimoji="1" lang="ja-JP" altLang="en-US" sz="1400" i="1" dirty="0">
              <a:solidFill>
                <a:schemeClr val="bg1">
                  <a:lumMod val="6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7378319" y="4008642"/>
            <a:ext cx="732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bg1">
                    <a:lumMod val="6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10 </a:t>
            </a:r>
            <a:r>
              <a:rPr kumimoji="1" lang="en-US" altLang="ja-JP" sz="1400" i="1" dirty="0">
                <a:solidFill>
                  <a:schemeClr val="bg1">
                    <a:lumMod val="6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bits</a:t>
            </a:r>
            <a:endParaRPr kumimoji="1" lang="ja-JP" altLang="en-US" sz="1400" i="1" dirty="0">
              <a:solidFill>
                <a:schemeClr val="bg1">
                  <a:lumMod val="6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9" name="下矢印 38"/>
          <p:cNvSpPr/>
          <p:nvPr/>
        </p:nvSpPr>
        <p:spPr>
          <a:xfrm>
            <a:off x="6715065" y="4413775"/>
            <a:ext cx="548640" cy="720090"/>
          </a:xfrm>
          <a:prstGeom prst="downArrow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>
                  <a:lumMod val="6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994410" y="3574128"/>
            <a:ext cx="441334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ja-JP" sz="2400" dirty="0" err="1">
                <a:ea typeface="Arial Unicode MS" panose="020B0604020202020204" pitchFamily="50" charset="-128"/>
                <a:cs typeface="Arial" panose="020B0604020202020204" pitchFamily="34" charset="0"/>
              </a:rPr>
              <a:t>PredC</a:t>
            </a:r>
            <a:r>
              <a:rPr lang="en-US" altLang="ja-JP" sz="2400" dirty="0">
                <a:ea typeface="Arial Unicode MS" panose="020B0604020202020204" pitchFamily="50" charset="-128"/>
                <a:cs typeface="Arial" panose="020B0604020202020204" pitchFamily="34" charset="0"/>
              </a:rPr>
              <a:t>[][] = (a * Y[][] )  &gt;&gt; 16</a:t>
            </a: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1013378" y="5133865"/>
            <a:ext cx="464447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ja-JP" sz="2400" dirty="0" err="1">
                <a:ea typeface="Arial Unicode MS" panose="020B0604020202020204" pitchFamily="50" charset="-128"/>
                <a:cs typeface="Arial" panose="020B0604020202020204" pitchFamily="34" charset="0"/>
              </a:rPr>
              <a:t>PredC</a:t>
            </a:r>
            <a:r>
              <a:rPr lang="en-US" altLang="ja-JP" sz="2400" dirty="0">
                <a:ea typeface="Arial Unicode MS" panose="020B0604020202020204" pitchFamily="50" charset="-128"/>
                <a:cs typeface="Arial" panose="020B0604020202020204" pitchFamily="34" charset="0"/>
              </a:rPr>
              <a:t>[][] = (</a:t>
            </a:r>
            <a:r>
              <a:rPr lang="en-US" altLang="ja-JP" sz="2400" dirty="0"/>
              <a:t>a</a:t>
            </a:r>
            <a:r>
              <a:rPr lang="en-US" altLang="ja-JP" sz="2400" baseline="-25000" dirty="0"/>
              <a:t>s</a:t>
            </a:r>
            <a:r>
              <a:rPr lang="en-US" altLang="ja-JP" sz="2400" dirty="0">
                <a:ea typeface="Arial Unicode MS" panose="020B0604020202020204" pitchFamily="50" charset="-128"/>
                <a:cs typeface="Arial" panose="020B0604020202020204" pitchFamily="34" charset="0"/>
              </a:rPr>
              <a:t> * Y[][]) &gt;&gt; k</a:t>
            </a: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5350894" y="3574128"/>
            <a:ext cx="3146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chemeClr val="bg1">
                    <a:lumMod val="65000"/>
                  </a:schemeClr>
                </a:solidFill>
              </a:rPr>
              <a:t>b = </a:t>
            </a:r>
            <a:r>
              <a:rPr lang="en-US" altLang="ja-JP" dirty="0" err="1">
                <a:solidFill>
                  <a:schemeClr val="bg1">
                    <a:lumMod val="65000"/>
                  </a:schemeClr>
                </a:solidFill>
              </a:rPr>
              <a:t>minC</a:t>
            </a:r>
            <a:r>
              <a:rPr lang="en-US" altLang="ja-JP" dirty="0">
                <a:solidFill>
                  <a:schemeClr val="bg1">
                    <a:lumMod val="65000"/>
                  </a:schemeClr>
                </a:solidFill>
              </a:rPr>
              <a:t> – ( ( a * </a:t>
            </a:r>
            <a:r>
              <a:rPr lang="en-US" altLang="ja-JP" dirty="0" err="1">
                <a:solidFill>
                  <a:schemeClr val="bg1">
                    <a:lumMod val="65000"/>
                  </a:schemeClr>
                </a:solidFill>
              </a:rPr>
              <a:t>minY</a:t>
            </a:r>
            <a:r>
              <a:rPr lang="en-US" altLang="ja-JP" dirty="0">
                <a:solidFill>
                  <a:schemeClr val="bg1">
                    <a:lumMod val="65000"/>
                  </a:schemeClr>
                </a:solidFill>
              </a:rPr>
              <a:t> ) &gt;&gt; 16 )</a:t>
            </a: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5392129" y="5133865"/>
            <a:ext cx="3146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chemeClr val="bg1">
                    <a:lumMod val="65000"/>
                  </a:schemeClr>
                </a:solidFill>
              </a:rPr>
              <a:t>b = </a:t>
            </a:r>
            <a:r>
              <a:rPr lang="en-US" altLang="ja-JP" dirty="0" err="1">
                <a:solidFill>
                  <a:schemeClr val="bg1">
                    <a:lumMod val="65000"/>
                  </a:schemeClr>
                </a:solidFill>
              </a:rPr>
              <a:t>minC</a:t>
            </a:r>
            <a:r>
              <a:rPr lang="en-US" altLang="ja-JP" dirty="0">
                <a:solidFill>
                  <a:schemeClr val="bg1">
                    <a:lumMod val="65000"/>
                  </a:schemeClr>
                </a:solidFill>
              </a:rPr>
              <a:t> – ( ( as * </a:t>
            </a:r>
            <a:r>
              <a:rPr lang="en-US" altLang="ja-JP" dirty="0" err="1">
                <a:solidFill>
                  <a:schemeClr val="bg1">
                    <a:lumMod val="65000"/>
                  </a:schemeClr>
                </a:solidFill>
              </a:rPr>
              <a:t>minY</a:t>
            </a:r>
            <a:r>
              <a:rPr lang="en-US" altLang="ja-JP" dirty="0">
                <a:solidFill>
                  <a:schemeClr val="bg1">
                    <a:lumMod val="65000"/>
                  </a:schemeClr>
                </a:solidFill>
              </a:rPr>
              <a:t> ) &gt;&gt; k )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325994" y="2285234"/>
            <a:ext cx="1524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5-</a:t>
            </a:r>
            <a:r>
              <a:rPr kumimoji="1" lang="en-US" altLang="ja-JP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bit significand</a:t>
            </a:r>
            <a:endParaRPr kumimoji="1" lang="ja-JP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5" name="直線矢印コネクタ 4"/>
          <p:cNvCxnSpPr/>
          <p:nvPr/>
        </p:nvCxnSpPr>
        <p:spPr>
          <a:xfrm flipV="1">
            <a:off x="1615440" y="2055755"/>
            <a:ext cx="0" cy="2404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000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2000" y="845159"/>
            <a:ext cx="8892000" cy="5753592"/>
          </a:xfrm>
        </p:spPr>
        <p:txBody>
          <a:bodyPr/>
          <a:lstStyle/>
          <a:p>
            <a:r>
              <a:rPr lang="en-US" altLang="ja-JP" dirty="0"/>
              <a:t>Restriction of the range of ‘a’ and ‘b’</a:t>
            </a:r>
          </a:p>
          <a:p>
            <a:pPr lvl="1"/>
            <a:r>
              <a:rPr kumimoji="1" lang="en-US" altLang="ja-JP" dirty="0"/>
              <a:t>Gradient a is represented by </a:t>
            </a:r>
            <a:r>
              <a:rPr kumimoji="1" lang="en-US" altLang="ja-JP" u="sng" dirty="0"/>
              <a:t>5-bit </a:t>
            </a:r>
            <a:r>
              <a:rPr kumimoji="1" lang="en-US" altLang="ja-JP" u="sng" dirty="0" err="1"/>
              <a:t>significand</a:t>
            </a:r>
            <a:r>
              <a:rPr lang="en-US" altLang="ja-JP" dirty="0"/>
              <a:t> </a:t>
            </a:r>
            <a:r>
              <a:rPr kumimoji="1" lang="en-US" altLang="ja-JP" dirty="0"/>
              <a:t>and exponent k</a:t>
            </a:r>
          </a:p>
          <a:p>
            <a:pPr lvl="1"/>
            <a:endParaRPr lang="en-US" altLang="ja-JP" dirty="0"/>
          </a:p>
          <a:p>
            <a:pPr marL="457200" lvl="1" indent="0">
              <a:buNone/>
            </a:pPr>
            <a:r>
              <a:rPr lang="en-US" altLang="ja-JP" dirty="0"/>
              <a:t>		b = </a:t>
            </a:r>
            <a:r>
              <a:rPr lang="en-US" altLang="ja-JP" dirty="0" err="1"/>
              <a:t>minC</a:t>
            </a:r>
            <a:r>
              <a:rPr lang="en-US" altLang="ja-JP" dirty="0"/>
              <a:t> – ( ( a</a:t>
            </a:r>
            <a:r>
              <a:rPr lang="en-US" altLang="ja-JP" baseline="-25000" dirty="0"/>
              <a:t>s</a:t>
            </a:r>
            <a:r>
              <a:rPr lang="en-US" altLang="ja-JP" dirty="0"/>
              <a:t> * </a:t>
            </a:r>
            <a:r>
              <a:rPr lang="en-US" altLang="ja-JP" dirty="0" err="1"/>
              <a:t>minY</a:t>
            </a:r>
            <a:r>
              <a:rPr lang="en-US" altLang="ja-JP" dirty="0"/>
              <a:t> ) &gt;&gt; k )</a:t>
            </a:r>
          </a:p>
          <a:p>
            <a:pPr marL="457200" lvl="1" indent="0">
              <a:buNone/>
            </a:pPr>
            <a:endParaRPr kumimoji="1" lang="en-US" altLang="ja-JP" dirty="0"/>
          </a:p>
          <a:p>
            <a:pPr lvl="2"/>
            <a:r>
              <a:rPr lang="en-US" altLang="ja-JP" dirty="0"/>
              <a:t>Ne</a:t>
            </a:r>
            <a:r>
              <a:rPr kumimoji="1" lang="en-US" altLang="ja-JP" dirty="0"/>
              <a:t>gative k means a left shift, it makes the range of b too large.</a:t>
            </a:r>
            <a:br>
              <a:rPr lang="en-US" altLang="ja-JP" dirty="0"/>
            </a:br>
            <a:endParaRPr lang="en-US" altLang="ja-JP" dirty="0"/>
          </a:p>
          <a:p>
            <a:pPr lvl="1"/>
            <a:r>
              <a:rPr lang="en-US" altLang="ja-JP" dirty="0"/>
              <a:t>k is r</a:t>
            </a:r>
            <a:r>
              <a:rPr kumimoji="1" lang="en-US" altLang="ja-JP" dirty="0"/>
              <a:t>estricted to be </a:t>
            </a:r>
            <a:r>
              <a:rPr lang="en-US" altLang="ja-JP" dirty="0"/>
              <a:t>greater than 0</a:t>
            </a:r>
          </a:p>
          <a:p>
            <a:pPr lvl="2"/>
            <a:r>
              <a:rPr lang="en-US" altLang="ja-JP" dirty="0"/>
              <a:t>Gradient a is restricted to [ -15/2 .. 15/2 ]</a:t>
            </a:r>
          </a:p>
          <a:p>
            <a:pPr lvl="2"/>
            <a:r>
              <a:rPr lang="en-US" altLang="ja-JP" dirty="0"/>
              <a:t>( ( a * </a:t>
            </a:r>
            <a:r>
              <a:rPr lang="en-US" altLang="ja-JP" dirty="0" err="1"/>
              <a:t>minY</a:t>
            </a:r>
            <a:r>
              <a:rPr lang="en-US" altLang="ja-JP" dirty="0"/>
              <a:t> ) &gt;&gt; k ) does not exceeds 15 bits.</a:t>
            </a:r>
          </a:p>
          <a:p>
            <a:pPr lvl="2"/>
            <a:r>
              <a:rPr lang="en-US" altLang="ja-JP" dirty="0"/>
              <a:t>Intercept b and </a:t>
            </a:r>
            <a:r>
              <a:rPr lang="en-US" altLang="ja-JP" dirty="0" err="1"/>
              <a:t>predSamplesC</a:t>
            </a:r>
            <a:r>
              <a:rPr lang="en-US" altLang="ja-JP" dirty="0"/>
              <a:t> are also restricted </a:t>
            </a:r>
            <a:br>
              <a:rPr lang="en-US" altLang="ja-JP" dirty="0"/>
            </a:br>
            <a:r>
              <a:rPr lang="en-US" altLang="ja-JP" dirty="0"/>
              <a:t>to 15 bits.</a:t>
            </a:r>
          </a:p>
          <a:p>
            <a:pPr lvl="2"/>
            <a:endParaRPr lang="en-US" altLang="ja-JP" dirty="0"/>
          </a:p>
          <a:p>
            <a:pPr lvl="1"/>
            <a:r>
              <a:rPr lang="en-US" altLang="ja-JP" u="sng" dirty="0"/>
              <a:t>No impact on performance</a:t>
            </a:r>
          </a:p>
          <a:p>
            <a:pPr lvl="1"/>
            <a:endParaRPr lang="en-US" altLang="ja-JP" dirty="0"/>
          </a:p>
          <a:p>
            <a:pPr lvl="2"/>
            <a:endParaRPr lang="en-US" altLang="ja-JP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Proposal5</a:t>
            </a:r>
            <a:endParaRPr kumimoji="1" lang="ja-JP" altLang="en-US" dirty="0"/>
          </a:p>
        </p:txBody>
      </p:sp>
      <p:cxnSp>
        <p:nvCxnSpPr>
          <p:cNvPr id="19" name="直線コネクタ 18"/>
          <p:cNvCxnSpPr/>
          <p:nvPr/>
        </p:nvCxnSpPr>
        <p:spPr>
          <a:xfrm flipV="1">
            <a:off x="3976376" y="1625600"/>
            <a:ext cx="1422938" cy="4789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>
            <a:off x="7141029" y="4180114"/>
            <a:ext cx="0" cy="2677886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>
            <a:off x="7155543" y="5646057"/>
            <a:ext cx="1378857" cy="0"/>
          </a:xfrm>
          <a:prstGeom prst="line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/>
          <p:cNvCxnSpPr/>
          <p:nvPr/>
        </p:nvCxnSpPr>
        <p:spPr>
          <a:xfrm flipH="1">
            <a:off x="7166856" y="4194630"/>
            <a:ext cx="530296" cy="25274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30"/>
          <p:cNvSpPr txBox="1"/>
          <p:nvPr/>
        </p:nvSpPr>
        <p:spPr>
          <a:xfrm>
            <a:off x="6850743" y="4194630"/>
            <a:ext cx="3161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C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8502169" y="5660571"/>
            <a:ext cx="2936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Y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6850743" y="6533962"/>
            <a:ext cx="3113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b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37" name="直線コネクタ 36"/>
          <p:cNvCxnSpPr/>
          <p:nvPr/>
        </p:nvCxnSpPr>
        <p:spPr>
          <a:xfrm flipH="1">
            <a:off x="7348285" y="4194630"/>
            <a:ext cx="199144" cy="267988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円弧 42"/>
          <p:cNvSpPr/>
          <p:nvPr/>
        </p:nvSpPr>
        <p:spPr>
          <a:xfrm>
            <a:off x="6898513" y="4950639"/>
            <a:ext cx="1098687" cy="1078782"/>
          </a:xfrm>
          <a:prstGeom prst="arc">
            <a:avLst>
              <a:gd name="adj1" fmla="val 16665709"/>
              <a:gd name="adj2" fmla="val 4735033"/>
            </a:avLst>
          </a:prstGeom>
          <a:ln w="19050">
            <a:solidFill>
              <a:srgbClr val="00009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7755362" y="4799515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a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45" name="直線コネクタ 44"/>
          <p:cNvCxnSpPr/>
          <p:nvPr/>
        </p:nvCxnSpPr>
        <p:spPr>
          <a:xfrm flipH="1">
            <a:off x="7152343" y="5141516"/>
            <a:ext cx="1357348" cy="37754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/>
          <p:cNvCxnSpPr/>
          <p:nvPr/>
        </p:nvCxnSpPr>
        <p:spPr>
          <a:xfrm>
            <a:off x="7246780" y="4194630"/>
            <a:ext cx="426346" cy="266337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1631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コンテンツ プレースホルダー 13"/>
          <p:cNvSpPr>
            <a:spLocks noGrp="1"/>
          </p:cNvSpPr>
          <p:nvPr>
            <p:ph idx="1"/>
          </p:nvPr>
        </p:nvSpPr>
        <p:spPr>
          <a:xfrm>
            <a:off x="4830694" y="3846285"/>
            <a:ext cx="4061305" cy="275246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No impact on BD-rate performance and processing time.</a:t>
            </a:r>
          </a:p>
          <a:p>
            <a:endParaRPr lang="en-US" altLang="ja-JP" dirty="0"/>
          </a:p>
          <a:p>
            <a:r>
              <a:rPr kumimoji="1" lang="en-US" altLang="ja-JP" dirty="0"/>
              <a:t>Thank </a:t>
            </a:r>
            <a:r>
              <a:rPr kumimoji="1" lang="en-US" altLang="ja-JP" dirty="0" err="1"/>
              <a:t>MediaTek</a:t>
            </a:r>
            <a:r>
              <a:rPr kumimoji="1" lang="en-US" altLang="ja-JP" dirty="0"/>
              <a:t> </a:t>
            </a:r>
            <a:r>
              <a:rPr kumimoji="1" lang="en-US" altLang="ja-JP"/>
              <a:t>for cross-checking</a:t>
            </a:r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Experimental results</a:t>
            </a:r>
            <a:endParaRPr kumimoji="1" lang="ja-JP" altLang="en-US" dirty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67" y="1199309"/>
            <a:ext cx="4188314" cy="2536875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578" y="1199308"/>
            <a:ext cx="4188314" cy="2536875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267" y="4065880"/>
            <a:ext cx="4188314" cy="253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013660"/>
      </p:ext>
    </p:extLst>
  </p:cSld>
  <p:clrMapOvr>
    <a:masterClrMapping/>
  </p:clrMapOvr>
</p:sld>
</file>

<file path=ppt/theme/theme1.xml><?xml version="1.0" encoding="utf-8"?>
<a:theme xmlns:a="http://schemas.openxmlformats.org/drawingml/2006/main" name="SHARP_4_3_official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solidFill>
              <a:srgbClr val="59574C"/>
            </a:solidFill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HARP_4_3_official" id="{65D3DCB5-1424-40D0-9C13-2A30B0D980C2}" vid="{367B7F60-9FCB-4418-8F94-0B2895AC0E28}"/>
    </a:ext>
  </a:extLst>
</a:theme>
</file>

<file path=ppt/theme/themeOverride1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SHARP_4_3_official</Template>
  <TotalTime>3432</TotalTime>
  <Words>835</Words>
  <Application>Microsoft Macintosh PowerPoint</Application>
  <PresentationFormat>On-screen Show (4:3)</PresentationFormat>
  <Paragraphs>186</Paragraphs>
  <Slides>15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30" baseType="lpstr">
      <vt:lpstr>Arial Unicode MS</vt:lpstr>
      <vt:lpstr>ＭＳ Ｐゴシック</vt:lpstr>
      <vt:lpstr>SimSun</vt:lpstr>
      <vt:lpstr>游明朝</vt:lpstr>
      <vt:lpstr>(日本語用のフォントを使用)</vt:lpstr>
      <vt:lpstr>Arial</vt:lpstr>
      <vt:lpstr>Arial Black</vt:lpstr>
      <vt:lpstr>Calibri</vt:lpstr>
      <vt:lpstr>Consolas</vt:lpstr>
      <vt:lpstr>Source Han Sans SC Regular</vt:lpstr>
      <vt:lpstr>Times New Roman</vt:lpstr>
      <vt:lpstr>源ノ角ゴシック JP Heavy</vt:lpstr>
      <vt:lpstr>源ノ角ゴシック JP Medium</vt:lpstr>
      <vt:lpstr>源ノ角ゴシック JP Regular</vt:lpstr>
      <vt:lpstr>SHARP_4_3_official</vt:lpstr>
      <vt:lpstr>(JVET-M0064) Non-CE3:  CCLM table reduction and bit range control</vt:lpstr>
      <vt:lpstr>Problem statement</vt:lpstr>
      <vt:lpstr>Proposal1</vt:lpstr>
      <vt:lpstr>Proposal2</vt:lpstr>
      <vt:lpstr>Proposal3 (related to Proposal2)</vt:lpstr>
      <vt:lpstr>Other benefit of Proposal3</vt:lpstr>
      <vt:lpstr>Proposal4</vt:lpstr>
      <vt:lpstr>Proposal5</vt:lpstr>
      <vt:lpstr>Experimental results</vt:lpstr>
      <vt:lpstr>Conclusion</vt:lpstr>
      <vt:lpstr>Proposed working draft (1)</vt:lpstr>
      <vt:lpstr>Proposed working draft (2)</vt:lpstr>
      <vt:lpstr>Proposed working draft (3)</vt:lpstr>
      <vt:lpstr>PowerPoint Presentation</vt:lpstr>
      <vt:lpstr>Proposal (example)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JVET-K0155 AHG12: Flexible Tile Partitioning</dc:title>
  <dc:creator>八杉将伸/研究員</dc:creator>
  <cp:lastModifiedBy>Andrew Segall</cp:lastModifiedBy>
  <cp:revision>344</cp:revision>
  <dcterms:created xsi:type="dcterms:W3CDTF">2018-07-03T07:54:21Z</dcterms:created>
  <dcterms:modified xsi:type="dcterms:W3CDTF">2019-01-03T01:04:16Z</dcterms:modified>
</cp:coreProperties>
</file>