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5177" r:id="rId1"/>
  </p:sldMasterIdLst>
  <p:notesMasterIdLst>
    <p:notesMasterId r:id="rId17"/>
  </p:notesMasterIdLst>
  <p:handoutMasterIdLst>
    <p:handoutMasterId r:id="rId18"/>
  </p:handoutMasterIdLst>
  <p:sldIdLst>
    <p:sldId id="256" r:id="rId2"/>
    <p:sldId id="664" r:id="rId3"/>
    <p:sldId id="665" r:id="rId4"/>
    <p:sldId id="674" r:id="rId5"/>
    <p:sldId id="667" r:id="rId6"/>
    <p:sldId id="680" r:id="rId7"/>
    <p:sldId id="675" r:id="rId8"/>
    <p:sldId id="676" r:id="rId9"/>
    <p:sldId id="677" r:id="rId10"/>
    <p:sldId id="671" r:id="rId11"/>
    <p:sldId id="672" r:id="rId12"/>
    <p:sldId id="678" r:id="rId13"/>
    <p:sldId id="679" r:id="rId14"/>
    <p:sldId id="659" r:id="rId15"/>
    <p:sldId id="622" r:id="rId16"/>
  </p:sldIdLst>
  <p:sldSz cx="9144000" cy="6858000" type="screen4x3"/>
  <p:notesSz cx="6797675" cy="9928225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5">
          <p15:clr>
            <a:srgbClr val="A4A3A4"/>
          </p15:clr>
        </p15:guide>
        <p15:guide id="2" pos="288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2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FF"/>
    <a:srgbClr val="1F8EBB"/>
    <a:srgbClr val="F8F8F8"/>
    <a:srgbClr val="154D9F"/>
    <a:srgbClr val="008000"/>
    <a:srgbClr val="28AECF"/>
    <a:srgbClr val="249D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無樣式、表格格線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635" autoAdjust="0"/>
    <p:restoredTop sz="84084" autoAdjust="0"/>
  </p:normalViewPr>
  <p:slideViewPr>
    <p:cSldViewPr snapToGrid="0" showGuides="1">
      <p:cViewPr varScale="1">
        <p:scale>
          <a:sx n="54" d="100"/>
          <a:sy n="54" d="100"/>
        </p:scale>
        <p:origin x="1944" y="45"/>
      </p:cViewPr>
      <p:guideLst>
        <p:guide orient="horz" pos="2115"/>
        <p:guide pos="2881"/>
      </p:guideLst>
    </p:cSldViewPr>
  </p:slideViewPr>
  <p:outlineViewPr>
    <p:cViewPr>
      <p:scale>
        <a:sx n="20" d="100"/>
        <a:sy n="20" d="100"/>
      </p:scale>
      <p:origin x="0" y="0"/>
    </p:cViewPr>
  </p:outlineViewPr>
  <p:notesTextViewPr>
    <p:cViewPr>
      <p:scale>
        <a:sx n="125" d="100"/>
        <a:sy n="125" d="100"/>
      </p:scale>
      <p:origin x="0" y="0"/>
    </p:cViewPr>
  </p:notesTextViewPr>
  <p:notesViewPr>
    <p:cSldViewPr snapToGrid="0" showGuides="1">
      <p:cViewPr varScale="1">
        <p:scale>
          <a:sx n="82" d="100"/>
          <a:sy n="82" d="100"/>
        </p:scale>
        <p:origin x="-3918" y="-84"/>
      </p:cViewPr>
      <p:guideLst>
        <p:guide orient="horz" pos="3127"/>
        <p:guide pos="21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1"/>
            <a:ext cx="294586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742" tIns="45871" rIns="91742" bIns="45871" numCol="1" anchor="t" anchorCtr="0" compatLnSpc="1">
            <a:prstTxWarp prst="textNoShape">
              <a:avLst/>
            </a:prstTxWarp>
          </a:bodyPr>
          <a:lstStyle>
            <a:lvl1pPr algn="l" defTabSz="917536" eaLnBrk="1" hangingPunct="1"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 bwMode="auto">
          <a:xfrm>
            <a:off x="3850294" y="1"/>
            <a:ext cx="294586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742" tIns="45871" rIns="91742" bIns="45871" numCol="1" anchor="t" anchorCtr="0" compatLnSpc="1">
            <a:prstTxWarp prst="textNoShape">
              <a:avLst/>
            </a:prstTxWarp>
          </a:bodyPr>
          <a:lstStyle>
            <a:lvl1pPr algn="r" defTabSz="917536" eaLnBrk="1" hangingPunct="1"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fld id="{D424C761-3D04-44A5-B18F-DD5BF02629FF}" type="datetimeFigureOut">
              <a:rPr lang="zh-TW" altLang="en-US"/>
              <a:pPr>
                <a:defRPr/>
              </a:pPr>
              <a:t>2018/10/7</a:t>
            </a:fld>
            <a:endParaRPr lang="en-US" altLang="zh-TW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 bwMode="auto">
          <a:xfrm>
            <a:off x="0" y="9430813"/>
            <a:ext cx="294586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742" tIns="45871" rIns="91742" bIns="45871" numCol="1" anchor="b" anchorCtr="0" compatLnSpc="1">
            <a:prstTxWarp prst="textNoShape">
              <a:avLst/>
            </a:prstTxWarp>
          </a:bodyPr>
          <a:lstStyle>
            <a:lvl1pPr algn="l" defTabSz="917536" eaLnBrk="1" hangingPunct="1"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 bwMode="auto">
          <a:xfrm>
            <a:off x="3850294" y="9430813"/>
            <a:ext cx="294586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742" tIns="45871" rIns="91742" bIns="45871" numCol="1" anchor="b" anchorCtr="0" compatLnSpc="1">
            <a:prstTxWarp prst="textNoShape">
              <a:avLst/>
            </a:prstTxWarp>
          </a:bodyPr>
          <a:lstStyle>
            <a:lvl1pPr algn="r" defTabSz="917536" eaLnBrk="1" hangingPunct="1">
              <a:defRPr sz="1200"/>
            </a:lvl1pPr>
          </a:lstStyle>
          <a:p>
            <a:pPr>
              <a:defRPr/>
            </a:pPr>
            <a:fld id="{AC0045CC-BCB6-47C4-9C04-3E0C6F3104C4}" type="slidenum">
              <a:rPr lang="zh-TW" altLang="en-US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5915208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1"/>
            <a:ext cx="294586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742" tIns="45871" rIns="91742" bIns="45871" numCol="1" anchor="t" anchorCtr="0" compatLnSpc="1">
            <a:prstTxWarp prst="textNoShape">
              <a:avLst/>
            </a:prstTxWarp>
          </a:bodyPr>
          <a:lstStyle>
            <a:lvl1pPr algn="l" defTabSz="917536" eaLnBrk="1" hangingPunct="1"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 bwMode="auto">
          <a:xfrm>
            <a:off x="3850294" y="1"/>
            <a:ext cx="294586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742" tIns="45871" rIns="91742" bIns="45871" numCol="1" anchor="t" anchorCtr="0" compatLnSpc="1">
            <a:prstTxWarp prst="textNoShape">
              <a:avLst/>
            </a:prstTxWarp>
          </a:bodyPr>
          <a:lstStyle>
            <a:lvl1pPr algn="r" defTabSz="917536" eaLnBrk="1" hangingPunct="1"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fld id="{80BC22A9-0249-47D1-B80D-6FE00BB5BFE4}" type="datetimeFigureOut">
              <a:rPr lang="zh-TW" altLang="en-US"/>
              <a:pPr>
                <a:defRPr/>
              </a:pPr>
              <a:t>2018/10/7</a:t>
            </a:fld>
            <a:endParaRPr lang="en-US" altLang="zh-TW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5988" y="744538"/>
            <a:ext cx="496570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88230" tIns="44115" rIns="88230" bIns="44115" rtlCol="0" anchor="ctr"/>
          <a:lstStyle/>
          <a:p>
            <a:pPr lvl="0"/>
            <a:endParaRPr lang="zh-TW" alt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679464" y="4715407"/>
            <a:ext cx="5438748" cy="4469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742" tIns="45871" rIns="91742" bIns="4587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noProof="0" smtClean="0"/>
              <a:t>Click to edit Master text styles</a:t>
            </a:r>
          </a:p>
          <a:p>
            <a:pPr lvl="0"/>
            <a:r>
              <a:rPr lang="en-US" altLang="zh-TW" noProof="0" smtClean="0"/>
              <a:t>Second level</a:t>
            </a:r>
          </a:p>
          <a:p>
            <a:pPr lvl="0"/>
            <a:r>
              <a:rPr lang="en-US" altLang="zh-TW" noProof="0" smtClean="0"/>
              <a:t>Third level</a:t>
            </a:r>
          </a:p>
          <a:p>
            <a:pPr lvl="0"/>
            <a:r>
              <a:rPr lang="en-US" altLang="zh-TW" noProof="0" smtClean="0"/>
              <a:t>Fourth level</a:t>
            </a:r>
          </a:p>
          <a:p>
            <a:pPr lvl="0"/>
            <a:r>
              <a:rPr lang="en-US" altLang="zh-TW" noProof="0" smtClean="0"/>
              <a:t>Fifth level</a:t>
            </a:r>
            <a:endParaRPr lang="zh-TW" altLang="en-US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 bwMode="auto">
          <a:xfrm>
            <a:off x="0" y="9430813"/>
            <a:ext cx="294586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742" tIns="45871" rIns="91742" bIns="45871" numCol="1" anchor="b" anchorCtr="0" compatLnSpc="1">
            <a:prstTxWarp prst="textNoShape">
              <a:avLst/>
            </a:prstTxWarp>
          </a:bodyPr>
          <a:lstStyle>
            <a:lvl1pPr algn="l" defTabSz="917536" eaLnBrk="1" hangingPunct="1"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 bwMode="auto">
          <a:xfrm>
            <a:off x="3850294" y="9430813"/>
            <a:ext cx="294586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742" tIns="45871" rIns="91742" bIns="45871" numCol="1" anchor="b" anchorCtr="0" compatLnSpc="1">
            <a:prstTxWarp prst="textNoShape">
              <a:avLst/>
            </a:prstTxWarp>
          </a:bodyPr>
          <a:lstStyle>
            <a:lvl1pPr algn="r" defTabSz="917536" eaLnBrk="1" hangingPunct="1">
              <a:defRPr sz="1200"/>
            </a:lvl1pPr>
          </a:lstStyle>
          <a:p>
            <a:pPr>
              <a:defRPr/>
            </a:pPr>
            <a:fld id="{982509DB-6945-4DF6-87A6-EF194D524380}" type="slidenum">
              <a:rPr lang="zh-TW" altLang="en-US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59796276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1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5892665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10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09311172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11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98418924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12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24314415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13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12684633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14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70142050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15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5510556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2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7808202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3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1875708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4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8417632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5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9514685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6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1950222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7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7797264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8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7958210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9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6076145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 txBox="1">
            <a:spLocks/>
          </p:cNvSpPr>
          <p:nvPr userDrawn="1"/>
        </p:nvSpPr>
        <p:spPr>
          <a:xfrm>
            <a:off x="8597900" y="6492875"/>
            <a:ext cx="546100" cy="365125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>
              <a:defRPr/>
            </a:pPr>
            <a:fld id="{48C3B264-A979-4D7A-AA51-2737199811A6}" type="slidenum">
              <a:rPr lang="zh-TW" altLang="en-US" sz="1200" smtClean="0">
                <a:solidFill>
                  <a:srgbClr val="898989"/>
                </a:solidFill>
              </a:rPr>
              <a:pPr algn="r" eaLnBrk="1" hangingPunct="1">
                <a:defRPr/>
              </a:pPr>
              <a:t>‹#›</a:t>
            </a:fld>
            <a:endParaRPr lang="zh-TW" altLang="en-US" sz="1200" smtClean="0">
              <a:solidFill>
                <a:srgbClr val="898989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Click to edit Master title style</a:t>
            </a:r>
            <a:endParaRPr lang="zh-TW" altLang="en-US" dirty="0"/>
          </a:p>
        </p:txBody>
      </p:sp>
      <p:sp>
        <p:nvSpPr>
          <p:cNvPr id="6" name="內容版面配置區 2"/>
          <p:cNvSpPr>
            <a:spLocks noGrp="1"/>
          </p:cNvSpPr>
          <p:nvPr>
            <p:ph idx="13"/>
          </p:nvPr>
        </p:nvSpPr>
        <p:spPr>
          <a:xfrm>
            <a:off x="457200" y="1701800"/>
            <a:ext cx="8229600" cy="4708525"/>
          </a:xfrm>
        </p:spPr>
        <p:txBody>
          <a:bodyPr/>
          <a:lstStyle>
            <a:lvl2pPr>
              <a:defRPr sz="2800"/>
            </a:lvl2pPr>
            <a:lvl3pPr>
              <a:defRPr sz="2400"/>
            </a:lvl3pPr>
            <a:lvl4pPr>
              <a:defRPr sz="1800"/>
            </a:lvl4pPr>
            <a:lvl5pPr>
              <a:defRPr sz="1600"/>
            </a:lvl5pPr>
          </a:lstStyle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BD87FD-DC78-4E40-985C-A65395BA1DC6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286418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/>
          <p:cNvSpPr txBox="1">
            <a:spLocks/>
          </p:cNvSpPr>
          <p:nvPr userDrawn="1"/>
        </p:nvSpPr>
        <p:spPr>
          <a:xfrm>
            <a:off x="8597900" y="6492875"/>
            <a:ext cx="546100" cy="365125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>
              <a:defRPr/>
            </a:pPr>
            <a:fld id="{0773841D-8D5E-47E6-9EF1-866E9019DB7E}" type="slidenum">
              <a:rPr lang="zh-TW" altLang="en-US" sz="1200" smtClean="0">
                <a:solidFill>
                  <a:srgbClr val="898989"/>
                </a:solidFill>
              </a:rPr>
              <a:pPr algn="r" eaLnBrk="1" hangingPunct="1">
                <a:defRPr/>
              </a:pPr>
              <a:t>‹#›</a:t>
            </a:fld>
            <a:endParaRPr lang="zh-TW" altLang="en-US" sz="1200" smtClean="0">
              <a:solidFill>
                <a:srgbClr val="898989"/>
              </a:solidFill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4" name="投影片編號版面配置區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A423D4-7A27-4E3C-A5D5-3A0114509D89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47292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/>
          <p:cNvSpPr txBox="1">
            <a:spLocks/>
          </p:cNvSpPr>
          <p:nvPr userDrawn="1"/>
        </p:nvSpPr>
        <p:spPr>
          <a:xfrm>
            <a:off x="8597900" y="6492875"/>
            <a:ext cx="546100" cy="365125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>
              <a:defRPr/>
            </a:pPr>
            <a:fld id="{0D5F4460-6B17-4670-B271-CE1C0AFE577E}" type="slidenum">
              <a:rPr lang="zh-TW" altLang="en-US" sz="1200" smtClean="0">
                <a:solidFill>
                  <a:srgbClr val="898989"/>
                </a:solidFill>
              </a:rPr>
              <a:pPr algn="r" eaLnBrk="1" hangingPunct="1">
                <a:defRPr/>
              </a:pPr>
              <a:t>‹#›</a:t>
            </a:fld>
            <a:endParaRPr lang="zh-TW" altLang="en-US" sz="1200" smtClean="0">
              <a:solidFill>
                <a:srgbClr val="898989"/>
              </a:solidFill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0D43FF-E1B0-4D0B-9AB1-253CD242FC87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269730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zh-TW" altLang="en-US" dirty="0"/>
          </a:p>
        </p:txBody>
      </p:sp>
      <p:sp>
        <p:nvSpPr>
          <p:cNvPr id="10" name="內容版面配置區 9"/>
          <p:cNvSpPr>
            <a:spLocks noGrp="1"/>
          </p:cNvSpPr>
          <p:nvPr>
            <p:ph sz="quarter" idx="10"/>
          </p:nvPr>
        </p:nvSpPr>
        <p:spPr>
          <a:xfrm>
            <a:off x="3133725" y="5895975"/>
            <a:ext cx="2867025" cy="552450"/>
          </a:xfrm>
        </p:spPr>
        <p:txBody>
          <a:bodyPr/>
          <a:lstStyle>
            <a:lvl1pPr>
              <a:buNone/>
              <a:defRPr sz="2000"/>
            </a:lvl1pPr>
          </a:lstStyle>
          <a:p>
            <a:pPr lvl="0"/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370806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 txBox="1">
            <a:spLocks/>
          </p:cNvSpPr>
          <p:nvPr userDrawn="1"/>
        </p:nvSpPr>
        <p:spPr>
          <a:xfrm>
            <a:off x="8597900" y="6492875"/>
            <a:ext cx="546100" cy="365125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>
              <a:defRPr/>
            </a:pPr>
            <a:fld id="{376E82F3-45B2-4D09-83C3-E85B83CD2857}" type="slidenum">
              <a:rPr lang="zh-TW" altLang="en-US" sz="1200" smtClean="0">
                <a:solidFill>
                  <a:srgbClr val="898989"/>
                </a:solidFill>
              </a:rPr>
              <a:pPr algn="r" eaLnBrk="1" hangingPunct="1">
                <a:defRPr/>
              </a:pPr>
              <a:t>‹#›</a:t>
            </a:fld>
            <a:endParaRPr lang="zh-TW" altLang="en-US" sz="1200" smtClean="0">
              <a:solidFill>
                <a:srgbClr val="898989"/>
              </a:solidFill>
            </a:endParaRPr>
          </a:p>
        </p:txBody>
      </p:sp>
      <p:sp>
        <p:nvSpPr>
          <p:cNvPr id="3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5299D6-372A-406A-B5D2-33E5D23B47D5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980298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Click to edit Master title style</a:t>
            </a:r>
            <a:endParaRPr lang="zh-TW" alt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954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Click to edit Master text styles</a:t>
            </a:r>
          </a:p>
          <a:p>
            <a:pPr lvl="1"/>
            <a:r>
              <a:rPr lang="en-US" altLang="zh-TW" smtClean="0"/>
              <a:t>Second level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  <a:endParaRPr lang="zh-TW" altLang="en-US" smtClean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7900" y="6492875"/>
            <a:ext cx="5461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23DE313F-F22A-43C4-B5CA-B3EED09E8D6C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  <p:pic>
        <p:nvPicPr>
          <p:cNvPr id="1029" name="Picture 9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7650" y="6492875"/>
            <a:ext cx="903288" cy="28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786" r:id="rId1"/>
    <p:sldLayoutId id="2147485787" r:id="rId2"/>
    <p:sldLayoutId id="2147485788" r:id="rId3"/>
    <p:sldLayoutId id="2147485789" r:id="rId4"/>
    <p:sldLayoutId id="2147485790" r:id="rId5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rgbClr val="154DA9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154DA9"/>
          </a:solidFill>
          <a:latin typeface="Arial" charset="0"/>
          <a:ea typeface="新細明體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154DA9"/>
          </a:solidFill>
          <a:latin typeface="Arial" charset="0"/>
          <a:ea typeface="新細明體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154DA9"/>
          </a:solidFill>
          <a:latin typeface="Arial" charset="0"/>
          <a:ea typeface="新細明體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154DA9"/>
          </a:solidFill>
          <a:latin typeface="Arial" charset="0"/>
          <a:ea typeface="新細明體" pitchFamily="18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em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ctrTitle"/>
          </p:nvPr>
        </p:nvSpPr>
        <p:spPr>
          <a:xfrm>
            <a:off x="685800" y="1526743"/>
            <a:ext cx="7772400" cy="1470025"/>
          </a:xfrm>
        </p:spPr>
        <p:txBody>
          <a:bodyPr/>
          <a:lstStyle/>
          <a:p>
            <a:r>
              <a:rPr lang="en-US" altLang="zh-TW" dirty="0" smtClean="0">
                <a:ea typeface="新細明體" panose="02020500000000000000" pitchFamily="18" charset="-120"/>
              </a:rPr>
              <a:t>JVET-L0515:</a:t>
            </a:r>
            <a:br>
              <a:rPr lang="en-US" altLang="zh-TW" dirty="0" smtClean="0">
                <a:ea typeface="新細明體" panose="02020500000000000000" pitchFamily="18" charset="-120"/>
              </a:rPr>
            </a:br>
            <a:r>
              <a:rPr lang="en-US" altLang="zh-TW" dirty="0"/>
              <a:t>CE3-related: Non-zero reference lines padding method on the top-line of CTU</a:t>
            </a:r>
            <a:endParaRPr lang="zh-TW" altLang="en-US" dirty="0"/>
          </a:p>
        </p:txBody>
      </p:sp>
      <p:sp>
        <p:nvSpPr>
          <p:cNvPr id="5" name="副標題 4"/>
          <p:cNvSpPr>
            <a:spLocks noGrp="1"/>
          </p:cNvSpPr>
          <p:nvPr>
            <p:ph type="subTitle" idx="1"/>
          </p:nvPr>
        </p:nvSpPr>
        <p:spPr>
          <a:xfrm>
            <a:off x="1371600" y="3787346"/>
            <a:ext cx="6400800" cy="1406091"/>
          </a:xfrm>
        </p:spPr>
        <p:txBody>
          <a:bodyPr/>
          <a:lstStyle/>
          <a:p>
            <a:r>
              <a:rPr lang="en-US" altLang="zh-TW" b="1" u="sng" dirty="0" smtClean="0">
                <a:solidFill>
                  <a:srgbClr val="28AECF"/>
                </a:solidFill>
                <a:ea typeface="新細明體" panose="02020500000000000000" pitchFamily="18" charset="-120"/>
              </a:rPr>
              <a:t>Po-Han Lin</a:t>
            </a:r>
            <a:r>
              <a:rPr lang="en-US" altLang="zh-TW" b="1" dirty="0" smtClean="0">
                <a:solidFill>
                  <a:srgbClr val="28AECF"/>
                </a:solidFill>
                <a:ea typeface="新細明體" panose="02020500000000000000" pitchFamily="18" charset="-120"/>
              </a:rPr>
              <a:t>, Chi-Chang </a:t>
            </a:r>
            <a:r>
              <a:rPr lang="en-US" altLang="zh-TW" b="1" dirty="0" err="1" smtClean="0">
                <a:solidFill>
                  <a:srgbClr val="28AECF"/>
                </a:solidFill>
                <a:ea typeface="新細明體" panose="02020500000000000000" pitchFamily="18" charset="-120"/>
              </a:rPr>
              <a:t>Kuo</a:t>
            </a:r>
            <a:r>
              <a:rPr lang="en-US" altLang="zh-TW" b="1" dirty="0" smtClean="0">
                <a:solidFill>
                  <a:srgbClr val="28AECF"/>
                </a:solidFill>
                <a:ea typeface="新細明體" panose="02020500000000000000" pitchFamily="18" charset="-120"/>
              </a:rPr>
              <a:t>, </a:t>
            </a:r>
            <a:br>
              <a:rPr lang="en-US" altLang="zh-TW" b="1" dirty="0" smtClean="0">
                <a:solidFill>
                  <a:srgbClr val="28AECF"/>
                </a:solidFill>
                <a:ea typeface="新細明體" panose="02020500000000000000" pitchFamily="18" charset="-120"/>
              </a:rPr>
            </a:br>
            <a:r>
              <a:rPr lang="en-US" altLang="zh-TW" b="1" dirty="0" err="1" smtClean="0">
                <a:solidFill>
                  <a:srgbClr val="28AECF"/>
                </a:solidFill>
                <a:ea typeface="新細明體" panose="02020500000000000000" pitchFamily="18" charset="-120"/>
              </a:rPr>
              <a:t>Ching-Chieh</a:t>
            </a:r>
            <a:r>
              <a:rPr lang="en-US" altLang="zh-TW" b="1" dirty="0" smtClean="0">
                <a:solidFill>
                  <a:srgbClr val="28AECF"/>
                </a:solidFill>
                <a:ea typeface="新細明體" panose="02020500000000000000" pitchFamily="18" charset="-120"/>
              </a:rPr>
              <a:t> Lin and </a:t>
            </a:r>
            <a:r>
              <a:rPr lang="en-US" altLang="zh-TW" b="1" dirty="0">
                <a:solidFill>
                  <a:srgbClr val="28AECF"/>
                </a:solidFill>
                <a:ea typeface="新細明體" panose="02020500000000000000" pitchFamily="18" charset="-120"/>
              </a:rPr>
              <a:t>Chun-Lung Lin</a:t>
            </a:r>
            <a:endParaRPr lang="zh-TW" altLang="en-US" dirty="0">
              <a:solidFill>
                <a:srgbClr val="28AECF"/>
              </a:solidFill>
              <a:ea typeface="新細明體" panose="02020500000000000000" pitchFamily="18" charset="-120"/>
            </a:endParaRP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10"/>
          </p:nvPr>
        </p:nvSpPr>
        <p:spPr>
          <a:xfrm>
            <a:off x="2860490" y="5707790"/>
            <a:ext cx="3460750" cy="552450"/>
          </a:xfrm>
        </p:spPr>
        <p:txBody>
          <a:bodyPr/>
          <a:lstStyle/>
          <a:p>
            <a:pPr algn="ctr"/>
            <a:r>
              <a:rPr lang="en-US" altLang="zh-TW" dirty="0" smtClean="0">
                <a:ea typeface="新細明體" panose="02020500000000000000" pitchFamily="18" charset="-120"/>
              </a:rPr>
              <a:t>Macau, CN</a:t>
            </a:r>
          </a:p>
          <a:p>
            <a:pPr algn="ctr"/>
            <a:r>
              <a:rPr lang="en-US" altLang="zh-TW" dirty="0" smtClean="0">
                <a:ea typeface="新細明體" panose="02020500000000000000" pitchFamily="18" charset="-120"/>
              </a:rPr>
              <a:t>Oct. 2018</a:t>
            </a:r>
            <a:endParaRPr lang="zh-TW" altLang="en-US" dirty="0" smtClean="0">
              <a:ea typeface="新細明體" panose="02020500000000000000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557937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Results of method 1</a:t>
            </a:r>
            <a:endParaRPr lang="zh-TW" altLang="en-US" dirty="0"/>
          </a:p>
        </p:txBody>
      </p:sp>
      <p:sp>
        <p:nvSpPr>
          <p:cNvPr id="6" name="內容版面配置區 5"/>
          <p:cNvSpPr>
            <a:spLocks noGrp="1"/>
          </p:cNvSpPr>
          <p:nvPr>
            <p:ph idx="13"/>
          </p:nvPr>
        </p:nvSpPr>
        <p:spPr>
          <a:xfrm>
            <a:off x="457200" y="1592494"/>
            <a:ext cx="8229600" cy="4817831"/>
          </a:xfrm>
        </p:spPr>
        <p:txBody>
          <a:bodyPr/>
          <a:lstStyle/>
          <a:p>
            <a:r>
              <a:rPr lang="en-US" altLang="zh-TW" dirty="0" smtClean="0"/>
              <a:t>Compared to VTM2.0.1</a:t>
            </a:r>
          </a:p>
          <a:p>
            <a:pPr lvl="1"/>
            <a:r>
              <a:rPr lang="en-US" altLang="zh-TW" sz="2400" dirty="0" smtClean="0"/>
              <a:t>0.44% / 0.19% gain in AI / RA condition</a:t>
            </a:r>
          </a:p>
          <a:p>
            <a:pPr marL="457200" lvl="1" indent="0">
              <a:buNone/>
            </a:pPr>
            <a:endParaRPr lang="en-US" altLang="zh-TW" sz="2400" dirty="0" smtClean="0"/>
          </a:p>
          <a:p>
            <a:pPr lvl="1"/>
            <a:endParaRPr lang="zh-TW" altLang="en-US" sz="2400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10</a:t>
            </a:fld>
            <a:endParaRPr lang="zh-TW" altLang="en-US"/>
          </a:p>
        </p:txBody>
      </p:sp>
      <p:pic>
        <p:nvPicPr>
          <p:cNvPr id="10" name="圖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141" y="4172187"/>
            <a:ext cx="4195932" cy="2128603"/>
          </a:xfrm>
          <a:prstGeom prst="rect">
            <a:avLst/>
          </a:prstGeom>
        </p:spPr>
      </p:pic>
      <p:pic>
        <p:nvPicPr>
          <p:cNvPr id="11" name="圖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53132" y="4172187"/>
            <a:ext cx="4195933" cy="212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8941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Results over CE3-1.1.4</a:t>
            </a:r>
            <a:endParaRPr lang="zh-TW" altLang="en-US" dirty="0"/>
          </a:p>
        </p:txBody>
      </p:sp>
      <p:sp>
        <p:nvSpPr>
          <p:cNvPr id="6" name="內容版面配置區 5"/>
          <p:cNvSpPr>
            <a:spLocks noGrp="1"/>
          </p:cNvSpPr>
          <p:nvPr>
            <p:ph idx="13"/>
          </p:nvPr>
        </p:nvSpPr>
        <p:spPr>
          <a:xfrm>
            <a:off x="457200" y="1592494"/>
            <a:ext cx="8229600" cy="4817831"/>
          </a:xfrm>
        </p:spPr>
        <p:txBody>
          <a:bodyPr/>
          <a:lstStyle/>
          <a:p>
            <a:r>
              <a:rPr lang="en-US" altLang="zh-TW" dirty="0" smtClean="0"/>
              <a:t>Compared to the adopted MRL</a:t>
            </a:r>
          </a:p>
          <a:p>
            <a:pPr lvl="1"/>
            <a:r>
              <a:rPr lang="en-US" altLang="zh-TW" sz="2400" dirty="0" smtClean="0"/>
              <a:t>0.04% / 0.01% gain in AI / RA condition</a:t>
            </a:r>
          </a:p>
          <a:p>
            <a:pPr lvl="1"/>
            <a:r>
              <a:rPr lang="en-US" altLang="zh-TW" sz="2400" dirty="0" smtClean="0"/>
              <a:t>Same complexity as the adopted method</a:t>
            </a:r>
          </a:p>
          <a:p>
            <a:pPr lvl="1"/>
            <a:endParaRPr lang="en-US" altLang="zh-TW" sz="2400" dirty="0" smtClean="0"/>
          </a:p>
          <a:p>
            <a:pPr lvl="1"/>
            <a:endParaRPr lang="zh-TW" altLang="en-US" sz="2400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11</a:t>
            </a:fld>
            <a:endParaRPr lang="zh-TW" altLang="en-US"/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141" y="4165443"/>
            <a:ext cx="4197600" cy="2129450"/>
          </a:xfrm>
          <a:prstGeom prst="rect">
            <a:avLst/>
          </a:prstGeom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4167019"/>
            <a:ext cx="4194495" cy="2127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7107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Results of method 2</a:t>
            </a:r>
            <a:endParaRPr lang="zh-TW" altLang="en-US" dirty="0"/>
          </a:p>
        </p:txBody>
      </p:sp>
      <p:sp>
        <p:nvSpPr>
          <p:cNvPr id="6" name="內容版面配置區 5"/>
          <p:cNvSpPr>
            <a:spLocks noGrp="1"/>
          </p:cNvSpPr>
          <p:nvPr>
            <p:ph idx="13"/>
          </p:nvPr>
        </p:nvSpPr>
        <p:spPr>
          <a:xfrm>
            <a:off x="457200" y="1592494"/>
            <a:ext cx="8229600" cy="4817831"/>
          </a:xfrm>
        </p:spPr>
        <p:txBody>
          <a:bodyPr/>
          <a:lstStyle/>
          <a:p>
            <a:r>
              <a:rPr lang="en-US" altLang="zh-TW" dirty="0" smtClean="0"/>
              <a:t>Compared to VTM2.0.1</a:t>
            </a:r>
          </a:p>
          <a:p>
            <a:pPr lvl="1"/>
            <a:r>
              <a:rPr lang="en-US" altLang="zh-TW" sz="2400" dirty="0" smtClean="0"/>
              <a:t>0.44% / 0.21% gain in AI / RA condition</a:t>
            </a:r>
          </a:p>
          <a:p>
            <a:pPr lvl="1"/>
            <a:r>
              <a:rPr lang="en-US" altLang="zh-TW" sz="2400" dirty="0" smtClean="0"/>
              <a:t>The results are not cross-checked yet</a:t>
            </a:r>
          </a:p>
          <a:p>
            <a:pPr lvl="1"/>
            <a:endParaRPr lang="en-US" altLang="zh-TW" sz="2400" dirty="0" smtClean="0"/>
          </a:p>
          <a:p>
            <a:pPr lvl="1"/>
            <a:endParaRPr lang="zh-TW" altLang="en-US" sz="2400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12</a:t>
            </a:fld>
            <a:endParaRPr lang="zh-TW" altLang="en-US"/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44" y="4187257"/>
            <a:ext cx="4148829" cy="2113533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6030" y="4187256"/>
            <a:ext cx="3817894" cy="2113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712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Results over CE3-1.1.4</a:t>
            </a:r>
            <a:endParaRPr lang="zh-TW" altLang="en-US" dirty="0"/>
          </a:p>
        </p:txBody>
      </p:sp>
      <p:sp>
        <p:nvSpPr>
          <p:cNvPr id="6" name="內容版面配置區 5"/>
          <p:cNvSpPr>
            <a:spLocks noGrp="1"/>
          </p:cNvSpPr>
          <p:nvPr>
            <p:ph idx="13"/>
          </p:nvPr>
        </p:nvSpPr>
        <p:spPr>
          <a:xfrm>
            <a:off x="457200" y="1592494"/>
            <a:ext cx="8229600" cy="4817831"/>
          </a:xfrm>
        </p:spPr>
        <p:txBody>
          <a:bodyPr/>
          <a:lstStyle/>
          <a:p>
            <a:r>
              <a:rPr lang="en-US" altLang="zh-TW" dirty="0" smtClean="0"/>
              <a:t>Compared to the adopted MRL</a:t>
            </a:r>
          </a:p>
          <a:p>
            <a:pPr lvl="1"/>
            <a:r>
              <a:rPr lang="en-US" altLang="zh-TW" sz="2400" dirty="0" smtClean="0"/>
              <a:t>0.04% / 0.02% gain in AI / RA condition</a:t>
            </a:r>
          </a:p>
          <a:p>
            <a:pPr lvl="1"/>
            <a:r>
              <a:rPr lang="en-US" altLang="zh-TW" sz="2400" dirty="0" smtClean="0"/>
              <a:t>Same complexity as the adopted method</a:t>
            </a:r>
          </a:p>
          <a:p>
            <a:pPr lvl="1"/>
            <a:endParaRPr lang="en-US" altLang="zh-TW" sz="2400" dirty="0" smtClean="0"/>
          </a:p>
          <a:p>
            <a:pPr lvl="1"/>
            <a:endParaRPr lang="zh-TW" altLang="en-US" sz="2400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13</a:t>
            </a:fld>
            <a:endParaRPr lang="zh-TW" altLang="en-US"/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810" y="4167019"/>
            <a:ext cx="4194495" cy="2127874"/>
          </a:xfrm>
          <a:prstGeom prst="rect">
            <a:avLst/>
          </a:prstGeom>
        </p:spPr>
      </p:pic>
      <p:pic>
        <p:nvPicPr>
          <p:cNvPr id="8" name="圖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51695" y="4167019"/>
            <a:ext cx="4194495" cy="2127874"/>
          </a:xfrm>
          <a:prstGeom prst="rect">
            <a:avLst/>
          </a:prstGeom>
        </p:spPr>
      </p:pic>
      <p:sp>
        <p:nvSpPr>
          <p:cNvPr id="2" name="文字方塊 1"/>
          <p:cNvSpPr txBox="1"/>
          <p:nvPr/>
        </p:nvSpPr>
        <p:spPr>
          <a:xfrm>
            <a:off x="2299317" y="6139984"/>
            <a:ext cx="4892686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en-US" altLang="zh-TW" sz="2400" dirty="0"/>
              <a:t>Thanks Huawei for cross-checking</a:t>
            </a:r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229745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Conclusions</a:t>
            </a:r>
            <a:endParaRPr lang="zh-TW" altLang="en-US" dirty="0"/>
          </a:p>
        </p:txBody>
      </p:sp>
      <p:sp>
        <p:nvSpPr>
          <p:cNvPr id="5" name="內容版面配置區 4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en-US" altLang="zh-TW" sz="2800" dirty="0" smtClean="0"/>
              <a:t>A simple modification which makes the parsing process be unified and retrieves some gain.</a:t>
            </a:r>
            <a:endParaRPr lang="en-US" altLang="zh-TW" sz="2800" dirty="0"/>
          </a:p>
          <a:p>
            <a:endParaRPr lang="en-US" altLang="zh-TW" sz="2800" dirty="0"/>
          </a:p>
          <a:p>
            <a:r>
              <a:rPr lang="en-US" altLang="zh-TW" sz="2800" dirty="0" smtClean="0"/>
              <a:t>Method 2 results over the CE3-1.1.4</a:t>
            </a:r>
          </a:p>
          <a:p>
            <a:pPr lvl="1"/>
            <a:r>
              <a:rPr lang="en-US" altLang="zh-TW" sz="2400" dirty="0" smtClean="0"/>
              <a:t>0.04% gain in AI condition with the same complexity.</a:t>
            </a:r>
          </a:p>
          <a:p>
            <a:pPr lvl="1"/>
            <a:endParaRPr lang="en-US" altLang="zh-TW" sz="2800" dirty="0"/>
          </a:p>
          <a:p>
            <a:r>
              <a:rPr lang="en-US" altLang="zh-TW" sz="2800" dirty="0" smtClean="0"/>
              <a:t>It is suggested to adopt method 2 in the VTM software based on CE3-1.1.4.</a:t>
            </a:r>
          </a:p>
          <a:p>
            <a:endParaRPr lang="en-US" altLang="zh-TW" sz="2800" dirty="0"/>
          </a:p>
          <a:p>
            <a:pPr marL="0" indent="0">
              <a:buNone/>
            </a:pPr>
            <a:endParaRPr lang="en-US" altLang="zh-TW" sz="2800" dirty="0" smtClean="0"/>
          </a:p>
          <a:p>
            <a:endParaRPr lang="en-US" altLang="zh-TW" sz="2800" dirty="0" smtClean="0"/>
          </a:p>
          <a:p>
            <a:pPr marL="0" indent="0">
              <a:buNone/>
            </a:pPr>
            <a:endParaRPr lang="en-US" altLang="zh-TW" sz="2800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14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71849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368300" y="2705928"/>
            <a:ext cx="8229600" cy="840259"/>
          </a:xfrm>
        </p:spPr>
        <p:txBody>
          <a:bodyPr/>
          <a:lstStyle/>
          <a:p>
            <a:r>
              <a:rPr lang="en-US" altLang="zh-TW" sz="4500" dirty="0" smtClean="0"/>
              <a:t>Thank you!</a:t>
            </a:r>
            <a:endParaRPr lang="zh-TW" altLang="en-US" sz="4500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15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36907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Outline</a:t>
            </a:r>
            <a:endParaRPr lang="zh-TW" altLang="en-US" dirty="0"/>
          </a:p>
        </p:txBody>
      </p:sp>
      <p:sp>
        <p:nvSpPr>
          <p:cNvPr id="5" name="內容版面配置區 4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en-US" altLang="zh-TW" dirty="0" smtClean="0"/>
              <a:t>Introduction</a:t>
            </a:r>
          </a:p>
          <a:p>
            <a:r>
              <a:rPr lang="en-US" altLang="zh-TW" dirty="0" smtClean="0"/>
              <a:t>Proposed method</a:t>
            </a:r>
          </a:p>
          <a:p>
            <a:r>
              <a:rPr lang="en-US" altLang="zh-TW" dirty="0" smtClean="0"/>
              <a:t>Results</a:t>
            </a:r>
          </a:p>
          <a:p>
            <a:r>
              <a:rPr lang="en-US" altLang="zh-TW" dirty="0" smtClean="0"/>
              <a:t>Conclusions</a:t>
            </a:r>
            <a:endParaRPr lang="en-US" altLang="zh-TW" dirty="0"/>
          </a:p>
          <a:p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4294967295"/>
          </p:nvPr>
        </p:nvSpPr>
        <p:spPr>
          <a:xfrm>
            <a:off x="8597900" y="6492875"/>
            <a:ext cx="546100" cy="365125"/>
          </a:xfrm>
        </p:spPr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31213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內容版面配置區 4"/>
          <p:cNvSpPr>
            <a:spLocks noGrp="1"/>
          </p:cNvSpPr>
          <p:nvPr>
            <p:ph idx="13"/>
          </p:nvPr>
        </p:nvSpPr>
        <p:spPr>
          <a:xfrm>
            <a:off x="457200" y="1635369"/>
            <a:ext cx="8229600" cy="4572000"/>
          </a:xfrm>
        </p:spPr>
        <p:txBody>
          <a:bodyPr/>
          <a:lstStyle/>
          <a:p>
            <a:r>
              <a:rPr lang="en-US" altLang="zh-TW" sz="2800" dirty="0" smtClean="0"/>
              <a:t>MRL (Multiple Reference Line) is able to use extended reference line to predict a CU.</a:t>
            </a:r>
          </a:p>
          <a:p>
            <a:r>
              <a:rPr lang="en-US" altLang="zh-TW" sz="2800" dirty="0" smtClean="0"/>
              <a:t>MRL was adopted in this meeting (CE3-1.1.4, MPM only, disabling on the top-line of CTU). </a:t>
            </a:r>
          </a:p>
          <a:p>
            <a:endParaRPr lang="en-US" altLang="zh-TW" sz="2800" dirty="0" smtClean="0"/>
          </a:p>
          <a:p>
            <a:endParaRPr lang="en-US" altLang="zh-TW" sz="2800" dirty="0" smtClean="0"/>
          </a:p>
          <a:p>
            <a:endParaRPr lang="en-US" altLang="zh-TW" sz="2800" dirty="0" smtClean="0"/>
          </a:p>
          <a:p>
            <a:pPr algn="ctr"/>
            <a:endParaRPr lang="en-US" altLang="zh-TW" sz="2800" dirty="0" smtClean="0"/>
          </a:p>
        </p:txBody>
      </p:sp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8700"/>
          </a:xfrm>
        </p:spPr>
        <p:txBody>
          <a:bodyPr/>
          <a:lstStyle/>
          <a:p>
            <a:r>
              <a:rPr lang="en-US" altLang="zh-TW" dirty="0" smtClean="0"/>
              <a:t>Introduction</a:t>
            </a:r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3</a:t>
            </a:fld>
            <a:endParaRPr lang="zh-TW" altLang="en-US"/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8032" y="3765861"/>
            <a:ext cx="3949461" cy="2909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510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內容版面配置區 4"/>
          <p:cNvSpPr>
            <a:spLocks noGrp="1"/>
          </p:cNvSpPr>
          <p:nvPr>
            <p:ph idx="13"/>
          </p:nvPr>
        </p:nvSpPr>
        <p:spPr>
          <a:xfrm>
            <a:off x="457200" y="1635369"/>
            <a:ext cx="8229600" cy="4572000"/>
          </a:xfrm>
        </p:spPr>
        <p:txBody>
          <a:bodyPr/>
          <a:lstStyle/>
          <a:p>
            <a:r>
              <a:rPr lang="en-US" altLang="zh-TW" sz="2800" dirty="0" smtClean="0"/>
              <a:t>Due to the hardware issue, MRL is disabled when the current CU is on the top-line of a CTU.</a:t>
            </a:r>
          </a:p>
          <a:p>
            <a:r>
              <a:rPr lang="en-US" altLang="zh-TW" sz="2800" dirty="0" smtClean="0"/>
              <a:t>But the restriction reduce the gain of MRL by 0.06% in AI and 0.02% in RA.</a:t>
            </a:r>
          </a:p>
          <a:p>
            <a:endParaRPr lang="en-US" altLang="zh-TW" sz="2800" dirty="0" smtClean="0"/>
          </a:p>
          <a:p>
            <a:endParaRPr lang="en-US" altLang="zh-TW" sz="2800" dirty="0" smtClean="0"/>
          </a:p>
          <a:p>
            <a:endParaRPr lang="en-US" altLang="zh-TW" sz="2800" dirty="0" smtClean="0"/>
          </a:p>
          <a:p>
            <a:pPr algn="ctr"/>
            <a:endParaRPr lang="en-US" altLang="zh-TW" sz="2800" dirty="0" smtClean="0"/>
          </a:p>
        </p:txBody>
      </p:sp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8700"/>
          </a:xfrm>
        </p:spPr>
        <p:txBody>
          <a:bodyPr/>
          <a:lstStyle/>
          <a:p>
            <a:r>
              <a:rPr lang="en-US" altLang="zh-TW" dirty="0" smtClean="0"/>
              <a:t>Introduction</a:t>
            </a:r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4</a:t>
            </a:fld>
            <a:endParaRPr lang="zh-TW" altLang="en-US"/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8213" y="3921369"/>
            <a:ext cx="3363787" cy="1897201"/>
          </a:xfrm>
          <a:prstGeom prst="rect">
            <a:avLst/>
          </a:prstGeom>
        </p:spPr>
      </p:pic>
      <p:pic>
        <p:nvPicPr>
          <p:cNvPr id="8" name="圖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61375" y="3921369"/>
            <a:ext cx="3363787" cy="1897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9646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內容版面配置區 4"/>
          <p:cNvSpPr>
            <a:spLocks noGrp="1"/>
          </p:cNvSpPr>
          <p:nvPr>
            <p:ph idx="13"/>
          </p:nvPr>
        </p:nvSpPr>
        <p:spPr>
          <a:xfrm>
            <a:off x="457200" y="1635369"/>
            <a:ext cx="8229600" cy="4572000"/>
          </a:xfrm>
        </p:spPr>
        <p:txBody>
          <a:bodyPr/>
          <a:lstStyle/>
          <a:p>
            <a:r>
              <a:rPr lang="en-US" altLang="zh-TW" sz="2800" dirty="0" smtClean="0"/>
              <a:t>Use the reference line 0 to pad the reference line 1 and 3.</a:t>
            </a:r>
          </a:p>
          <a:p>
            <a:endParaRPr lang="en-US" altLang="zh-TW" sz="2800" dirty="0"/>
          </a:p>
          <a:p>
            <a:r>
              <a:rPr lang="en-US" altLang="zh-TW" sz="2800" dirty="0" smtClean="0"/>
              <a:t>With the proposed padding method, parsing of the MRL syntax no more depends on the CU position. And it could retrieve some gains.</a:t>
            </a:r>
          </a:p>
          <a:p>
            <a:endParaRPr lang="en-US" altLang="zh-TW" sz="2800" dirty="0"/>
          </a:p>
          <a:p>
            <a:r>
              <a:rPr lang="en-US" altLang="zh-TW" sz="2800" dirty="0" smtClean="0"/>
              <a:t>There are two padding methods proposed in this contribution.</a:t>
            </a:r>
          </a:p>
        </p:txBody>
      </p:sp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8700"/>
          </a:xfrm>
        </p:spPr>
        <p:txBody>
          <a:bodyPr/>
          <a:lstStyle/>
          <a:p>
            <a:r>
              <a:rPr lang="en-US" altLang="zh-TW" dirty="0" smtClean="0"/>
              <a:t>Proposed method </a:t>
            </a:r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20899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8700"/>
          </a:xfrm>
        </p:spPr>
        <p:txBody>
          <a:bodyPr/>
          <a:lstStyle/>
          <a:p>
            <a:r>
              <a:rPr lang="en-US" altLang="zh-TW" dirty="0" smtClean="0"/>
              <a:t>Proposed syntax modification</a:t>
            </a:r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6</a:t>
            </a:fld>
            <a:endParaRPr lang="zh-TW" altLang="en-US"/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 rotWithShape="1">
          <a:blip r:embed="rId3"/>
          <a:srcRect l="22730" t="27615" r="27766" b="32390"/>
          <a:stretch/>
        </p:blipFill>
        <p:spPr>
          <a:xfrm>
            <a:off x="821184" y="2363915"/>
            <a:ext cx="7501632" cy="3409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4216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內容版面配置區 4"/>
          <p:cNvSpPr>
            <a:spLocks noGrp="1"/>
          </p:cNvSpPr>
          <p:nvPr>
            <p:ph idx="13"/>
          </p:nvPr>
        </p:nvSpPr>
        <p:spPr>
          <a:xfrm>
            <a:off x="457200" y="1635369"/>
            <a:ext cx="8229600" cy="4572000"/>
          </a:xfrm>
        </p:spPr>
        <p:txBody>
          <a:bodyPr/>
          <a:lstStyle/>
          <a:p>
            <a:r>
              <a:rPr lang="en-US" altLang="zh-TW" sz="2800" dirty="0" smtClean="0"/>
              <a:t>Pad the samples in the segment D, E and F from the sample right below it.</a:t>
            </a:r>
          </a:p>
          <a:p>
            <a:r>
              <a:rPr lang="en-US" altLang="zh-TW" sz="2800" dirty="0" err="1" smtClean="0"/>
              <a:t>Fa</a:t>
            </a:r>
            <a:r>
              <a:rPr lang="en-US" altLang="zh-TW" sz="2800" dirty="0" smtClean="0"/>
              <a:t> = (X1 + L1 + 1) &gt;&gt; 1 </a:t>
            </a:r>
          </a:p>
          <a:p>
            <a:endParaRPr lang="en-US" altLang="zh-TW" sz="2800" dirty="0"/>
          </a:p>
        </p:txBody>
      </p:sp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8700"/>
          </a:xfrm>
        </p:spPr>
        <p:txBody>
          <a:bodyPr/>
          <a:lstStyle/>
          <a:p>
            <a:r>
              <a:rPr lang="en-US" altLang="zh-TW" dirty="0" smtClean="0"/>
              <a:t>Proposed method 1 for line 1 </a:t>
            </a:r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7</a:t>
            </a:fld>
            <a:endParaRPr lang="zh-TW" altLang="en-US"/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3686192"/>
            <a:ext cx="4752287" cy="2434098"/>
          </a:xfrm>
          <a:prstGeom prst="rect">
            <a:avLst/>
          </a:prstGeom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34416" y="3976382"/>
            <a:ext cx="5103449" cy="1853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6604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內容版面配置區 4"/>
          <p:cNvSpPr>
            <a:spLocks noGrp="1"/>
          </p:cNvSpPr>
          <p:nvPr>
            <p:ph idx="13"/>
          </p:nvPr>
        </p:nvSpPr>
        <p:spPr>
          <a:xfrm>
            <a:off x="457200" y="1635369"/>
            <a:ext cx="8229600" cy="4572000"/>
          </a:xfrm>
        </p:spPr>
        <p:txBody>
          <a:bodyPr/>
          <a:lstStyle/>
          <a:p>
            <a:r>
              <a:rPr lang="en-US" altLang="zh-TW" sz="2800" dirty="0" smtClean="0"/>
              <a:t>Pad the samples in the segment D, E and F from the sample right below it.</a:t>
            </a:r>
          </a:p>
          <a:p>
            <a:r>
              <a:rPr lang="en-US" altLang="zh-TW" sz="2800" dirty="0" smtClean="0"/>
              <a:t>Fb = (3 * X3 + L3 + 2) &gt;&gt; 2</a:t>
            </a:r>
            <a:br>
              <a:rPr lang="en-US" altLang="zh-TW" sz="2800" dirty="0" smtClean="0"/>
            </a:br>
            <a:r>
              <a:rPr lang="en-US" altLang="zh-TW" sz="2800" dirty="0" smtClean="0"/>
              <a:t>Fc = (X3 + L3 + 1) &gt;&gt; 1</a:t>
            </a:r>
            <a:br>
              <a:rPr lang="en-US" altLang="zh-TW" sz="2800" dirty="0" smtClean="0"/>
            </a:br>
            <a:r>
              <a:rPr lang="en-US" altLang="zh-TW" sz="2800" dirty="0" err="1" smtClean="0"/>
              <a:t>Fd</a:t>
            </a:r>
            <a:r>
              <a:rPr lang="en-US" altLang="zh-TW" sz="2800" dirty="0" smtClean="0"/>
              <a:t> = (X3 + 3 * L3 + 2) &gt;&gt; 2  </a:t>
            </a:r>
          </a:p>
          <a:p>
            <a:endParaRPr lang="en-US" altLang="zh-TW" sz="2800" dirty="0"/>
          </a:p>
        </p:txBody>
      </p:sp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8700"/>
          </a:xfrm>
        </p:spPr>
        <p:txBody>
          <a:bodyPr/>
          <a:lstStyle/>
          <a:p>
            <a:r>
              <a:rPr lang="en-US" altLang="zh-TW" dirty="0" smtClean="0"/>
              <a:t>Proposed method 1 for line 3 </a:t>
            </a:r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8</a:t>
            </a:fld>
            <a:endParaRPr lang="zh-TW" altLang="en-US"/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3932" y="3884103"/>
            <a:ext cx="4980068" cy="2323266"/>
          </a:xfrm>
          <a:prstGeom prst="rect">
            <a:avLst/>
          </a:prstGeom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" y="3686192"/>
            <a:ext cx="4752287" cy="2434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9111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內容版面配置區 4"/>
          <p:cNvSpPr>
            <a:spLocks noGrp="1"/>
          </p:cNvSpPr>
          <p:nvPr>
            <p:ph idx="13"/>
          </p:nvPr>
        </p:nvSpPr>
        <p:spPr>
          <a:xfrm>
            <a:off x="457200" y="1635369"/>
            <a:ext cx="8229600" cy="4572000"/>
          </a:xfrm>
        </p:spPr>
        <p:txBody>
          <a:bodyPr/>
          <a:lstStyle/>
          <a:p>
            <a:r>
              <a:rPr lang="en-US" altLang="zh-TW" sz="2800" dirty="0" smtClean="0"/>
              <a:t>For method 2, it’s similar to method 1, but pads the sample in segment C from segment B.</a:t>
            </a:r>
          </a:p>
          <a:p>
            <a:endParaRPr lang="en-US" altLang="zh-TW" sz="2800" dirty="0"/>
          </a:p>
          <a:p>
            <a:r>
              <a:rPr lang="en-US" altLang="zh-TW" sz="2800" dirty="0" smtClean="0"/>
              <a:t>This method is simpler than the method 1 because there is no interpolation filter applied.</a:t>
            </a:r>
          </a:p>
          <a:p>
            <a:endParaRPr lang="en-US" altLang="zh-TW" sz="2800" dirty="0"/>
          </a:p>
        </p:txBody>
      </p:sp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8700"/>
          </a:xfrm>
        </p:spPr>
        <p:txBody>
          <a:bodyPr/>
          <a:lstStyle/>
          <a:p>
            <a:r>
              <a:rPr lang="en-US" altLang="zh-TW" dirty="0" smtClean="0"/>
              <a:t>Proposed method 2</a:t>
            </a:r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9</a:t>
            </a:fld>
            <a:endParaRPr lang="zh-TW" altLang="en-US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-69931" y="447858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pic>
        <p:nvPicPr>
          <p:cNvPr id="8" name="圖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9931" y="4255795"/>
            <a:ext cx="4909483" cy="2014429"/>
          </a:xfrm>
          <a:prstGeom prst="rect">
            <a:avLst/>
          </a:prstGeom>
        </p:spPr>
      </p:pic>
      <p:pic>
        <p:nvPicPr>
          <p:cNvPr id="10" name="圖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21469" y="4255795"/>
            <a:ext cx="4249481" cy="2011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293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1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1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63136</TotalTime>
  <Pages>0</Pages>
  <Words>442</Words>
  <Characters>0</Characters>
  <Application>Microsoft Office PowerPoint</Application>
  <DocSecurity>0</DocSecurity>
  <PresentationFormat>如螢幕大小 (4:3)</PresentationFormat>
  <Lines>0</Lines>
  <Paragraphs>91</Paragraphs>
  <Slides>15</Slides>
  <Notes>15</Notes>
  <HiddenSlides>0</HiddenSlides>
  <MMClips>0</MMClips>
  <ScaleCrop>false</ScaleCrop>
  <HeadingPairs>
    <vt:vector size="6" baseType="variant">
      <vt:variant>
        <vt:lpstr>使用字型</vt:lpstr>
      </vt:variant>
      <vt:variant>
        <vt:i4>3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15</vt:i4>
      </vt:variant>
    </vt:vector>
  </HeadingPairs>
  <TitlesOfParts>
    <vt:vector size="19" baseType="lpstr">
      <vt:lpstr>新細明體</vt:lpstr>
      <vt:lpstr>Arial</vt:lpstr>
      <vt:lpstr>Calibri</vt:lpstr>
      <vt:lpstr>11_Custom Design</vt:lpstr>
      <vt:lpstr>JVET-L0515: CE3-related: Non-zero reference lines padding method on the top-line of CTU</vt:lpstr>
      <vt:lpstr>Outline</vt:lpstr>
      <vt:lpstr>Introduction</vt:lpstr>
      <vt:lpstr>Introduction</vt:lpstr>
      <vt:lpstr>Proposed method </vt:lpstr>
      <vt:lpstr>Proposed syntax modification</vt:lpstr>
      <vt:lpstr>Proposed method 1 for line 1 </vt:lpstr>
      <vt:lpstr>Proposed method 1 for line 3 </vt:lpstr>
      <vt:lpstr>Proposed method 2</vt:lpstr>
      <vt:lpstr>Results of method 1</vt:lpstr>
      <vt:lpstr>Results over CE3-1.1.4</vt:lpstr>
      <vt:lpstr>Results of method 2</vt:lpstr>
      <vt:lpstr>Results over CE3-1.1.4</vt:lpstr>
      <vt:lpstr>Conclusions</vt:lpstr>
      <vt:lpstr>Thank you!</vt:lpstr>
    </vt:vector>
  </TitlesOfParts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3D-HEVC</dc:title>
  <dc:creator>john</dc:creator>
  <cp:lastModifiedBy>user</cp:lastModifiedBy>
  <cp:revision>2091</cp:revision>
  <cp:lastPrinted>2015-06-05T01:53:20Z</cp:lastPrinted>
  <dcterms:created xsi:type="dcterms:W3CDTF">2009-04-27T03:22:15Z</dcterms:created>
  <dcterms:modified xsi:type="dcterms:W3CDTF">2018-10-07T06:19:08Z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1033-8.1.0.3385</vt:lpwstr>
  </property>
</Properties>
</file>