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83" r:id="rId3"/>
    <p:sldId id="289" r:id="rId4"/>
    <p:sldId id="290" r:id="rId5"/>
    <p:sldId id="291" r:id="rId6"/>
    <p:sldId id="292" r:id="rId7"/>
    <p:sldId id="293" r:id="rId8"/>
    <p:sldId id="284" r:id="rId9"/>
    <p:sldId id="286" r:id="rId10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83"/>
            <p14:sldId id="289"/>
            <p14:sldId id="290"/>
            <p14:sldId id="291"/>
            <p14:sldId id="292"/>
            <p14:sldId id="293"/>
            <p14:sldId id="284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979" autoAdjust="0"/>
    <p:restoredTop sz="86382" autoAdjust="0"/>
  </p:normalViewPr>
  <p:slideViewPr>
    <p:cSldViewPr>
      <p:cViewPr>
        <p:scale>
          <a:sx n="163" d="100"/>
          <a:sy n="163" d="100"/>
        </p:scale>
        <p:origin x="600" y="144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On Picture Order Count Signaling for VVC</a:t>
            </a:r>
            <a:br>
              <a:rPr lang="en-US" sz="4000" dirty="0"/>
            </a:br>
            <a:r>
              <a:rPr lang="en-US" sz="3200" dirty="0"/>
              <a:t>(JVET-L0449)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S. Deshpande, B. Choi (Sharp)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Proposal</a:t>
            </a:r>
          </a:p>
          <a:p>
            <a:r>
              <a:rPr lang="en-US" sz="2400" dirty="0"/>
              <a:t>Conclusion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</p:spTree>
    <p:extLst>
      <p:ext uri="{BB962C8B-B14F-4D97-AF65-F5344CB8AC3E}">
        <p14:creationId xmlns:p14="http://schemas.microsoft.com/office/powerpoint/2010/main" val="2994729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2293" y="942268"/>
            <a:ext cx="7885907" cy="3650794"/>
          </a:xfrm>
        </p:spPr>
        <p:txBody>
          <a:bodyPr/>
          <a:lstStyle/>
          <a:p>
            <a:r>
              <a:rPr lang="en-US" sz="2000" dirty="0"/>
              <a:t>VVC WD does not include picture order count (POC) signaling and decoding</a:t>
            </a:r>
          </a:p>
          <a:p>
            <a:r>
              <a:rPr lang="en-US" sz="2000" dirty="0"/>
              <a:t>POC is used by various coding tools</a:t>
            </a:r>
          </a:p>
          <a:p>
            <a:r>
              <a:rPr lang="en-US" sz="2000" dirty="0"/>
              <a:t>POC signaling and decoding is proposed with following characteristics:</a:t>
            </a:r>
          </a:p>
          <a:p>
            <a:pPr lvl="1"/>
            <a:r>
              <a:rPr lang="en-US" sz="1800" dirty="0"/>
              <a:t>Signaling of POC LSB values for all picture types</a:t>
            </a:r>
          </a:p>
          <a:p>
            <a:pPr lvl="1"/>
            <a:r>
              <a:rPr lang="en-US" sz="1800" dirty="0"/>
              <a:t>Signaling and operation of POC without signaling of MSB values</a:t>
            </a:r>
          </a:p>
          <a:p>
            <a:pPr lvl="1"/>
            <a:r>
              <a:rPr lang="en-US" sz="1800" dirty="0"/>
              <a:t>Optional signaling of MSB value information for one or more pictures</a:t>
            </a:r>
          </a:p>
          <a:p>
            <a:r>
              <a:rPr lang="en-US" sz="2000" dirty="0"/>
              <a:t>Proposal is based on HEVC POC signaling and decoding and has a few modifications described in next slides.</a:t>
            </a:r>
          </a:p>
          <a:p>
            <a:pPr lvl="1"/>
            <a:endParaRPr lang="en-US" sz="1600" dirty="0"/>
          </a:p>
          <a:p>
            <a:pPr lvl="1"/>
            <a:endParaRPr lang="en-US" sz="1800" dirty="0"/>
          </a:p>
          <a:p>
            <a:pPr marL="43656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(1/5)</a:t>
            </a:r>
          </a:p>
        </p:txBody>
      </p:sp>
    </p:spTree>
    <p:extLst>
      <p:ext uri="{BB962C8B-B14F-4D97-AF65-F5344CB8AC3E}">
        <p14:creationId xmlns:p14="http://schemas.microsoft.com/office/powerpoint/2010/main" val="4096038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42268"/>
            <a:ext cx="7428707" cy="3650794"/>
          </a:xfrm>
        </p:spPr>
        <p:txBody>
          <a:bodyPr/>
          <a:lstStyle/>
          <a:p>
            <a:r>
              <a:rPr lang="en-US" sz="1800" dirty="0"/>
              <a:t>Proposal aspect 1: Signal POC LSB for all pictures (including IDR pictures)</a:t>
            </a:r>
          </a:p>
          <a:p>
            <a:pPr lvl="1"/>
            <a:endParaRPr lang="en-US" sz="1600" dirty="0"/>
          </a:p>
          <a:p>
            <a:pPr lvl="1"/>
            <a:endParaRPr lang="en-US" sz="1800" dirty="0"/>
          </a:p>
          <a:p>
            <a:pPr marL="43656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(2/5)</a:t>
            </a:r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24ACE0F3-D529-594C-B86F-2E10400D2F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7472673"/>
              </p:ext>
            </p:extLst>
          </p:nvPr>
        </p:nvGraphicFramePr>
        <p:xfrm>
          <a:off x="1143000" y="2266950"/>
          <a:ext cx="6858000" cy="161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1" name="Document" r:id="rId3" imgW="11887200" imgH="2794000" progId="Word.Document.12">
                  <p:embed/>
                </p:oleObj>
              </mc:Choice>
              <mc:Fallback>
                <p:oleObj name="Document" r:id="rId3" imgW="11887200" imgH="2794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3000" y="2266950"/>
                        <a:ext cx="6858000" cy="1611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0912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42268"/>
            <a:ext cx="5371307" cy="3650794"/>
          </a:xfrm>
        </p:spPr>
        <p:txBody>
          <a:bodyPr/>
          <a:lstStyle/>
          <a:p>
            <a:r>
              <a:rPr lang="en-US" sz="1800" dirty="0"/>
              <a:t>Proposal aspect 2: Signaling in SPS that allows a “LSB only” mode which results in simpler </a:t>
            </a:r>
            <a:r>
              <a:rPr lang="en-US" sz="1800" dirty="0" err="1"/>
              <a:t>PicOrderCntMSB</a:t>
            </a:r>
            <a:r>
              <a:rPr lang="en-US" sz="1800" dirty="0"/>
              <a:t> derivation:</a:t>
            </a:r>
          </a:p>
          <a:p>
            <a:pPr lvl="1"/>
            <a:r>
              <a:rPr lang="en-US" sz="1600" dirty="0"/>
              <a:t>Signal log2_max_pic_order_cnt_msb_cycle equal to 0 </a:t>
            </a:r>
          </a:p>
          <a:p>
            <a:pPr lvl="1"/>
            <a:r>
              <a:rPr lang="en-US" sz="1600" dirty="0"/>
              <a:t>No extra signaling at slice level (i.e. only signal </a:t>
            </a:r>
            <a:r>
              <a:rPr lang="en-US" sz="1600" dirty="0" err="1"/>
              <a:t>slice_pic_order_cnt_lsb</a:t>
            </a:r>
            <a:r>
              <a:rPr lang="en-US" sz="1600" dirty="0"/>
              <a:t> in slice).</a:t>
            </a:r>
          </a:p>
          <a:p>
            <a:pPr lvl="1"/>
            <a:r>
              <a:rPr lang="en-US" sz="1600" dirty="0"/>
              <a:t>Simplifies POC derivation: Does not need derivation of </a:t>
            </a:r>
            <a:r>
              <a:rPr lang="en-US" sz="1600" dirty="0" err="1"/>
              <a:t>PicOrderCntMsb</a:t>
            </a:r>
            <a:r>
              <a:rPr lang="en-US" sz="1600" dirty="0"/>
              <a:t> </a:t>
            </a:r>
          </a:p>
          <a:p>
            <a:pPr lvl="1"/>
            <a:endParaRPr lang="en-US" sz="1600" dirty="0"/>
          </a:p>
          <a:p>
            <a:pPr lvl="1"/>
            <a:endParaRPr lang="en-US" sz="1800" dirty="0"/>
          </a:p>
          <a:p>
            <a:pPr marL="43656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(3/5)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BE6366A1-58FE-F740-A8FF-66C0742316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0023847"/>
              </p:ext>
            </p:extLst>
          </p:nvPr>
        </p:nvGraphicFramePr>
        <p:xfrm>
          <a:off x="5181600" y="1352550"/>
          <a:ext cx="4291012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4" name="Document" r:id="rId3" imgW="12166600" imgH="3556000" progId="Word.Document.12">
                  <p:embed/>
                </p:oleObj>
              </mc:Choice>
              <mc:Fallback>
                <p:oleObj name="Document" r:id="rId3" imgW="12166600" imgH="3556000" progId="Word.Document.12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BE6366A1-58FE-F740-A8FF-66C0742316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81600" y="1352550"/>
                        <a:ext cx="4291012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D473525C-76EE-764E-9E6F-13B77E9E423F}"/>
              </a:ext>
            </a:extLst>
          </p:cNvPr>
          <p:cNvSpPr/>
          <p:nvPr/>
        </p:nvSpPr>
        <p:spPr>
          <a:xfrm>
            <a:off x="1219200" y="3606382"/>
            <a:ext cx="7010400" cy="986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US" sz="12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PicOrderCntMsb</a:t>
            </a:r>
            <a:r>
              <a:rPr lang="en-US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the current picture is derived as follows:</a:t>
            </a:r>
          </a:p>
          <a:p>
            <a:pPr marL="342900" lvl="0" indent="-342900" algn="just" hangingPunct="0">
              <a:lnSpc>
                <a:spcPct val="115000"/>
              </a:lnSpc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current picture is an </a:t>
            </a:r>
            <a:r>
              <a:rPr lang="en-GB" sz="1200" strike="sngStrike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IRAP picture with </a:t>
            </a:r>
            <a:r>
              <a:rPr lang="en-GB" sz="1200" strike="sngStrike" dirty="0" err="1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NoRaslOutputFlag</a:t>
            </a:r>
            <a:r>
              <a:rPr lang="en-GB" sz="1200" strike="sngStrike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equal to 1 </a:t>
            </a:r>
            <a:r>
              <a:rPr lang="en-GB" sz="1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IDR picture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2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 if log2_max_pic_order_cnt_msb_cycle for the active SPS for this slice is present and is equal to 0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variable </a:t>
            </a:r>
            <a:r>
              <a:rPr lang="en-GB" sz="12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PicOrderCntMsb</a:t>
            </a:r>
            <a:r>
              <a:rPr lang="en-GB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set equal to 0.</a:t>
            </a:r>
            <a:endParaRPr lang="en-US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4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1" y="942268"/>
            <a:ext cx="4114800" cy="3650794"/>
          </a:xfrm>
        </p:spPr>
        <p:txBody>
          <a:bodyPr/>
          <a:lstStyle/>
          <a:p>
            <a:r>
              <a:rPr lang="en-US" sz="1800" dirty="0"/>
              <a:t>Proposal aspect 3: Optional signaling of MSB information for one or more pictures</a:t>
            </a:r>
          </a:p>
          <a:p>
            <a:pPr lvl="2"/>
            <a:r>
              <a:rPr lang="en-US" sz="1400" dirty="0"/>
              <a:t>Provides robustness</a:t>
            </a:r>
          </a:p>
          <a:p>
            <a:pPr lvl="2"/>
            <a:r>
              <a:rPr lang="en-US" sz="1400" dirty="0"/>
              <a:t>Provides future extensibility </a:t>
            </a:r>
          </a:p>
          <a:p>
            <a:pPr marL="436563" lvl="1" indent="0">
              <a:buNone/>
            </a:pPr>
            <a:endParaRPr lang="en-US" sz="1600" dirty="0"/>
          </a:p>
          <a:p>
            <a:pPr lvl="1"/>
            <a:endParaRPr lang="en-US" sz="1800" dirty="0"/>
          </a:p>
          <a:p>
            <a:pPr marL="43656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(4/5)</a:t>
            </a:r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CE95B046-A5F6-1E4B-B461-991DBF3738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9419888"/>
              </p:ext>
            </p:extLst>
          </p:nvPr>
        </p:nvGraphicFramePr>
        <p:xfrm>
          <a:off x="4648200" y="1352550"/>
          <a:ext cx="4193359" cy="125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Document" r:id="rId3" imgW="11887200" imgH="3556000" progId="Word.Document.12">
                  <p:embed/>
                </p:oleObj>
              </mc:Choice>
              <mc:Fallback>
                <p:oleObj name="Document" r:id="rId3" imgW="11887200" imgH="35560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48200" y="1352550"/>
                        <a:ext cx="4193359" cy="1254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0E1436AE-3A0E-8A45-A4D3-52FA3A364A45}"/>
              </a:ext>
            </a:extLst>
          </p:cNvPr>
          <p:cNvSpPr/>
          <p:nvPr/>
        </p:nvSpPr>
        <p:spPr>
          <a:xfrm>
            <a:off x="992585" y="2855870"/>
            <a:ext cx="7162800" cy="1932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variable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PicOrderCntMsb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of the current picture is derived as follows:</a:t>
            </a:r>
          </a:p>
          <a:p>
            <a:pPr marL="342900" lvl="0" indent="-342900" algn="just" hangingPunct="0">
              <a:lnSpc>
                <a:spcPct val="115000"/>
              </a:lnSpc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current picture is an </a:t>
            </a:r>
            <a:r>
              <a:rPr lang="en-GB" sz="1100" strike="sngStrike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IRAP picture with </a:t>
            </a:r>
            <a:r>
              <a:rPr lang="en-GB" sz="1100" strike="sngStrike" dirty="0" err="1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NoRaslOutputFlag</a:t>
            </a:r>
            <a:r>
              <a:rPr lang="en-GB" sz="1100" strike="sngStrike" dirty="0">
                <a:solidFill>
                  <a:srgbClr val="0070C0"/>
                </a:solidFill>
                <a:latin typeface="Cambria" panose="020405030504060302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equal to 1 </a:t>
            </a: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IDR picture</a:t>
            </a:r>
            <a:r>
              <a:rPr lang="en-GB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 if log2_max_pic_order_cnt_msb_cycle for the active SPS for this slice is present and is equal to 0</a:t>
            </a:r>
            <a:r>
              <a:rPr lang="en-GB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the variable </a:t>
            </a:r>
            <a:r>
              <a:rPr lang="en-GB" sz="11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PicOrderCntMsb</a:t>
            </a:r>
            <a:r>
              <a:rPr lang="en-GB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set equal to 0.</a:t>
            </a:r>
            <a:endParaRPr lang="en-US" sz="1100" dirty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 hangingPunct="0">
              <a:lnSpc>
                <a:spcPct val="115000"/>
              </a:lnSpc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Otherwise if the slice of the current picture has </a:t>
            </a:r>
            <a:r>
              <a:rPr lang="en-GB" sz="1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slice_pic_order_cnt_msb_cycle</a:t>
            </a: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signalled, the variable </a:t>
            </a:r>
            <a:r>
              <a:rPr lang="en-GB" sz="1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PicOrderCntMSB</a:t>
            </a: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is set equal to </a:t>
            </a:r>
            <a:r>
              <a:rPr lang="en-GB" sz="1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slice_pic_order_cnt_msb_cycle</a:t>
            </a: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multiplied by </a:t>
            </a:r>
            <a:r>
              <a:rPr lang="en-GB" sz="11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MaxPicOrderCntLsb</a:t>
            </a:r>
            <a:r>
              <a:rPr lang="en-GB" sz="11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just" fontAlgn="auto" hangingPunct="0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Otherwise, </a:t>
            </a:r>
            <a:r>
              <a:rPr lang="en-US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PicOrderCntMsb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derived as follows:</a:t>
            </a:r>
          </a:p>
          <a:p>
            <a:pPr marR="0" lvl="0" algn="just" fontAlgn="auto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228600" algn="l"/>
                <a:tab pos="24765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  &lt;HEVC POC derivation…&gt;</a:t>
            </a:r>
          </a:p>
        </p:txBody>
      </p:sp>
    </p:spTree>
    <p:extLst>
      <p:ext uri="{BB962C8B-B14F-4D97-AF65-F5344CB8AC3E}">
        <p14:creationId xmlns:p14="http://schemas.microsoft.com/office/powerpoint/2010/main" val="2370752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8600" y="942268"/>
            <a:ext cx="7428707" cy="3650794"/>
          </a:xfrm>
        </p:spPr>
        <p:txBody>
          <a:bodyPr/>
          <a:lstStyle/>
          <a:p>
            <a:r>
              <a:rPr lang="en-US" sz="1800" dirty="0"/>
              <a:t>Proposal aspect 4: </a:t>
            </a:r>
            <a:r>
              <a:rPr lang="en-US" sz="1800" dirty="0" err="1"/>
              <a:t>PicOrderCntVal</a:t>
            </a:r>
            <a:r>
              <a:rPr lang="en-US" sz="1800" dirty="0"/>
              <a:t> range is modified</a:t>
            </a:r>
          </a:p>
          <a:p>
            <a:pPr lvl="1"/>
            <a:endParaRPr lang="en-US" sz="1800" dirty="0"/>
          </a:p>
          <a:p>
            <a:pPr marL="43656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(5/5)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D8A6711-4B3B-AF4F-8B71-FE7CA0A5FC65}"/>
              </a:ext>
            </a:extLst>
          </p:cNvPr>
          <p:cNvSpPr/>
          <p:nvPr/>
        </p:nvSpPr>
        <p:spPr>
          <a:xfrm>
            <a:off x="838200" y="1985399"/>
            <a:ext cx="7543800" cy="1564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slice_pic_order_cnt_msb_signaling_present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is equal to 1 the value of </a:t>
            </a:r>
            <a:r>
              <a:rPr lang="en-US" sz="1600" dirty="0" err="1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PicOrderCntVal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shall be in the range of −2</a:t>
            </a:r>
            <a:r>
              <a:rPr lang="en-US" sz="1600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 log2_max_pic_order_cnt_lsb_minus4 + log2_max_pic_order_cnt_msb_cycle + 3 )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2</a:t>
            </a:r>
            <a:r>
              <a:rPr lang="en-US" sz="1600" baseline="300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(log2_max_pic_order_cnt_lsb_minus4 + log2_max_pic_order_cnt_msb_cycle + 3 )</a:t>
            </a: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− 1, inclusive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16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Otherwise 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value of </a:t>
            </a:r>
            <a:r>
              <a:rPr lang="en-US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PicOrderCntVal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shall be in the range of −2</a:t>
            </a:r>
            <a:r>
              <a:rPr lang="en-US" sz="16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31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to 2</a:t>
            </a:r>
            <a:r>
              <a:rPr lang="en-US" sz="1600" baseline="30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31</a:t>
            </a: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− 1, inclusive.</a:t>
            </a:r>
          </a:p>
          <a:p>
            <a:pPr marL="0" marR="0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</a:tabLst>
            </a:pP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9449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POC signaling and decoding is proposed for VVC</a:t>
            </a:r>
          </a:p>
          <a:p>
            <a:r>
              <a:rPr lang="en-US" sz="2000" dirty="0"/>
              <a:t>It is proposed to adopt the proposed syntax and semantics in VVC WD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81402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2038350"/>
            <a:ext cx="23183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024047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41981</TotalTime>
  <Words>474</Words>
  <Application>Microsoft Macintosh PowerPoint</Application>
  <PresentationFormat>On-screen Show (16:9)</PresentationFormat>
  <Paragraphs>62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Calibri</vt:lpstr>
      <vt:lpstr>Cambria</vt:lpstr>
      <vt:lpstr>Tahoma</vt:lpstr>
      <vt:lpstr>Times New Roman</vt:lpstr>
      <vt:lpstr>Verdana</vt:lpstr>
      <vt:lpstr>Wingdings</vt:lpstr>
      <vt:lpstr>CST July Monthly Dept Meeting 073008</vt:lpstr>
      <vt:lpstr>Microsoft Word Document</vt:lpstr>
      <vt:lpstr>On Picture Order Count Signaling for VVC (JVET-L0449)</vt:lpstr>
      <vt:lpstr>Organization</vt:lpstr>
      <vt:lpstr>Proposal (1/5)</vt:lpstr>
      <vt:lpstr>Proposal (2/5)</vt:lpstr>
      <vt:lpstr>Proposal (3/5)</vt:lpstr>
      <vt:lpstr>Proposal (4/5)</vt:lpstr>
      <vt:lpstr>Proposal (5/5)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Sachin Deshpande</cp:lastModifiedBy>
  <cp:revision>1579</cp:revision>
  <cp:lastPrinted>2012-05-17T23:57:45Z</cp:lastPrinted>
  <dcterms:created xsi:type="dcterms:W3CDTF">2008-07-29T15:54:01Z</dcterms:created>
  <dcterms:modified xsi:type="dcterms:W3CDTF">2018-10-05T01:33:41Z</dcterms:modified>
</cp:coreProperties>
</file>