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0"/>
  </p:notesMasterIdLst>
  <p:handoutMasterIdLst>
    <p:handoutMasterId r:id="rId11"/>
  </p:handoutMasterIdLst>
  <p:sldIdLst>
    <p:sldId id="396" r:id="rId4"/>
    <p:sldId id="547" r:id="rId5"/>
    <p:sldId id="548" r:id="rId6"/>
    <p:sldId id="549" r:id="rId7"/>
    <p:sldId id="550" r:id="rId8"/>
    <p:sldId id="260" r:id="rId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98" autoAdjust="0"/>
    <p:restoredTop sz="97087" autoAdjust="0"/>
  </p:normalViewPr>
  <p:slideViewPr>
    <p:cSldViewPr>
      <p:cViewPr varScale="1">
        <p:scale>
          <a:sx n="142" d="100"/>
          <a:sy n="142" d="100"/>
        </p:scale>
        <p:origin x="1062" y="102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507"/>
        <p:guide pos="5284"/>
        <p:guide pos="2608"/>
        <p:guide orient="horz" pos="78"/>
        <p:guide pos="68"/>
        <p:guide pos="5647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82" d="100"/>
          <a:sy n="82" d="100"/>
        </p:scale>
        <p:origin x="395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2018/10/6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2018/10/6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6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599741"/>
            <a:ext cx="1454624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JVET-L0427</a:t>
            </a:r>
            <a:endParaRPr lang="zh-CN" altLang="en-US" sz="12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6487"/>
            <a:ext cx="23352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02468" y="4900504"/>
            <a:ext cx="4845841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GB" altLang="zh-CN" sz="1051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JVET-L0427:</a:t>
            </a:r>
            <a:r>
              <a:rPr lang="en-GB" altLang="zh-CN" sz="1051" b="0" baseline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 </a:t>
            </a:r>
            <a:r>
              <a:rPr lang="en-GB" altLang="zh-CN" sz="1051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Separate Palette Coding for </a:t>
            </a:r>
            <a:r>
              <a:rPr lang="en-GB" altLang="zh-CN" sz="1051" b="0" dirty="0" err="1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Luma</a:t>
            </a:r>
            <a:r>
              <a:rPr lang="en-GB" altLang="zh-CN" sz="1051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 and Chroma components</a:t>
            </a:r>
            <a:endParaRPr lang="en-US" altLang="zh-CN" sz="1051" b="0" dirty="0" smtClean="0">
              <a:solidFill>
                <a:schemeClr val="bg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26" y="4900504"/>
            <a:ext cx="808175" cy="1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2"/>
            <a:ext cx="20304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983450" y="495699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08459"/>
            <a:ext cx="1310608" cy="31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4021" y="901722"/>
            <a:ext cx="3554615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643758"/>
            <a:ext cx="8856663" cy="720080"/>
          </a:xfrm>
        </p:spPr>
        <p:txBody>
          <a:bodyPr/>
          <a:lstStyle/>
          <a:p>
            <a:pPr algn="ctr" fontAlgn="ctr">
              <a:lnSpc>
                <a:spcPct val="100000"/>
              </a:lnSpc>
            </a:pPr>
            <a:r>
              <a:rPr lang="en-US" altLang="zh-CN" sz="2000" b="0" dirty="0" smtClean="0">
                <a:solidFill>
                  <a:srgbClr val="990000"/>
                </a:solidFill>
                <a:ea typeface="宋体" charset="-122"/>
              </a:rPr>
              <a:t>JVET-L0427 </a:t>
            </a:r>
            <a:r>
              <a:rPr lang="en-GB" sz="2000" b="0" dirty="0" smtClean="0">
                <a:solidFill>
                  <a:srgbClr val="990000"/>
                </a:solidFill>
                <a:ea typeface="宋体" charset="-122"/>
              </a:rPr>
              <a:t>CE15-related</a:t>
            </a:r>
            <a:r>
              <a:rPr lang="en-GB" sz="2000" b="0" dirty="0">
                <a:solidFill>
                  <a:srgbClr val="990000"/>
                </a:solidFill>
                <a:ea typeface="宋体" charset="-122"/>
              </a:rPr>
              <a:t>: </a:t>
            </a:r>
            <a:r>
              <a:rPr lang="en-GB" sz="2000" b="0" dirty="0" smtClean="0">
                <a:solidFill>
                  <a:srgbClr val="990000"/>
                </a:solidFill>
                <a:ea typeface="宋体" charset="-122"/>
              </a:rPr>
              <a:t/>
            </a:r>
            <a:br>
              <a:rPr lang="en-GB" sz="2000" b="0" dirty="0" smtClean="0">
                <a:solidFill>
                  <a:srgbClr val="990000"/>
                </a:solidFill>
                <a:ea typeface="宋体" charset="-122"/>
              </a:rPr>
            </a:br>
            <a:r>
              <a:rPr lang="en-GB" sz="2000" b="0" dirty="0" smtClean="0">
                <a:solidFill>
                  <a:srgbClr val="990000"/>
                </a:solidFill>
                <a:ea typeface="宋体" charset="-122"/>
              </a:rPr>
              <a:t>Separate </a:t>
            </a:r>
            <a:r>
              <a:rPr lang="en-GB" sz="2000" b="0" dirty="0">
                <a:solidFill>
                  <a:srgbClr val="990000"/>
                </a:solidFill>
                <a:ea typeface="宋体" charset="-122"/>
              </a:rPr>
              <a:t>Palette Coding for </a:t>
            </a:r>
            <a:r>
              <a:rPr lang="en-GB" sz="2000" b="0" dirty="0" err="1">
                <a:solidFill>
                  <a:srgbClr val="990000"/>
                </a:solidFill>
                <a:ea typeface="宋体" charset="-122"/>
              </a:rPr>
              <a:t>Luma</a:t>
            </a:r>
            <a:r>
              <a:rPr lang="en-GB" sz="2000" b="0" dirty="0">
                <a:solidFill>
                  <a:srgbClr val="990000"/>
                </a:solidFill>
                <a:ea typeface="宋体" charset="-122"/>
              </a:rPr>
              <a:t> and Chroma components</a:t>
            </a:r>
            <a:endParaRPr lang="en-US" altLang="zh-CN" sz="1600" dirty="0"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84168" y="3507854"/>
            <a:ext cx="182325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R</a:t>
            </a:r>
            <a:r>
              <a:rPr lang="en-US" dirty="0" err="1" smtClean="0"/>
              <a:t>oman</a:t>
            </a:r>
            <a:r>
              <a:rPr lang="en-GB" dirty="0" smtClean="0"/>
              <a:t> Chernyak </a:t>
            </a:r>
          </a:p>
          <a:p>
            <a:r>
              <a:rPr lang="en-GB" dirty="0" smtClean="0"/>
              <a:t>Sergey Ikonin</a:t>
            </a:r>
          </a:p>
          <a:p>
            <a:r>
              <a:rPr lang="en-GB" dirty="0" smtClean="0"/>
              <a:t>Jianle </a:t>
            </a:r>
            <a:r>
              <a:rPr lang="en-GB" dirty="0"/>
              <a:t>Chen</a:t>
            </a: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1204038"/>
            <a:ext cx="6424201" cy="29746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-46025"/>
            <a:ext cx="2044025" cy="489689"/>
          </a:xfrm>
        </p:spPr>
        <p:txBody>
          <a:bodyPr/>
          <a:lstStyle/>
          <a:p>
            <a:r>
              <a:rPr lang="en-US" sz="2700" b="0" dirty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Background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145" y="374329"/>
            <a:ext cx="72221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VVC2.x includes Dual Tree for I slices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CE15 Palettes’ Implementations are harmonized with </a:t>
            </a:r>
            <a:r>
              <a:rPr lang="en-US" sz="1600" dirty="0"/>
              <a:t>Dual Tree </a:t>
            </a:r>
            <a:r>
              <a:rPr lang="en-US" sz="1600" dirty="0" smtClean="0"/>
              <a:t>in following way:</a:t>
            </a:r>
            <a:endParaRPr lang="en-US" sz="1600" dirty="0"/>
          </a:p>
        </p:txBody>
      </p:sp>
      <p:sp>
        <p:nvSpPr>
          <p:cNvPr id="18" name="Rectangle 17"/>
          <p:cNvSpPr/>
          <p:nvPr/>
        </p:nvSpPr>
        <p:spPr>
          <a:xfrm>
            <a:off x="3838856" y="1391497"/>
            <a:ext cx="8353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 smtClean="0"/>
              <a:t>Sps.DT</a:t>
            </a:r>
            <a:r>
              <a:rPr lang="en-US" sz="1600" dirty="0" smtClean="0"/>
              <a:t>?</a:t>
            </a:r>
            <a:endParaRPr lang="en-GB" sz="1600" dirty="0"/>
          </a:p>
        </p:txBody>
      </p:sp>
      <p:sp>
        <p:nvSpPr>
          <p:cNvPr id="8" name="Rectangle 7"/>
          <p:cNvSpPr/>
          <p:nvPr/>
        </p:nvSpPr>
        <p:spPr>
          <a:xfrm>
            <a:off x="2212066" y="2412673"/>
            <a:ext cx="9643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Tree type</a:t>
            </a:r>
            <a:endParaRPr lang="en-GB" sz="1600" dirty="0"/>
          </a:p>
        </p:txBody>
      </p:sp>
      <p:sp>
        <p:nvSpPr>
          <p:cNvPr id="19" name="Rectangle 18"/>
          <p:cNvSpPr/>
          <p:nvPr/>
        </p:nvSpPr>
        <p:spPr>
          <a:xfrm>
            <a:off x="1259632" y="3594351"/>
            <a:ext cx="9653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Single CU</a:t>
            </a:r>
            <a:endParaRPr lang="en-GB" sz="1600" dirty="0"/>
          </a:p>
        </p:txBody>
      </p:sp>
      <p:sp>
        <p:nvSpPr>
          <p:cNvPr id="20" name="Rectangle 19"/>
          <p:cNvSpPr/>
          <p:nvPr/>
        </p:nvSpPr>
        <p:spPr>
          <a:xfrm>
            <a:off x="2944919" y="3608255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 smtClean="0"/>
              <a:t>Luma</a:t>
            </a:r>
            <a:r>
              <a:rPr lang="en-US" sz="1600" dirty="0" smtClean="0"/>
              <a:t> CU</a:t>
            </a:r>
            <a:endParaRPr lang="en-GB" sz="1600" dirty="0"/>
          </a:p>
        </p:txBody>
      </p:sp>
      <p:sp>
        <p:nvSpPr>
          <p:cNvPr id="21" name="Rectangle 20"/>
          <p:cNvSpPr/>
          <p:nvPr/>
        </p:nvSpPr>
        <p:spPr>
          <a:xfrm>
            <a:off x="4472587" y="3594351"/>
            <a:ext cx="11271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Chroma CU</a:t>
            </a:r>
            <a:endParaRPr lang="en-GB" sz="1600" dirty="0"/>
          </a:p>
        </p:txBody>
      </p:sp>
      <p:sp>
        <p:nvSpPr>
          <p:cNvPr id="22" name="Rectangle 21"/>
          <p:cNvSpPr/>
          <p:nvPr/>
        </p:nvSpPr>
        <p:spPr>
          <a:xfrm>
            <a:off x="6444208" y="3608255"/>
            <a:ext cx="9653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Single CU</a:t>
            </a:r>
            <a:endParaRPr lang="en-GB" sz="1600" dirty="0"/>
          </a:p>
        </p:txBody>
      </p:sp>
      <p:sp>
        <p:nvSpPr>
          <p:cNvPr id="13" name="Rectangle 12"/>
          <p:cNvSpPr/>
          <p:nvPr/>
        </p:nvSpPr>
        <p:spPr>
          <a:xfrm>
            <a:off x="3491280" y="2263077"/>
            <a:ext cx="5629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Dual</a:t>
            </a:r>
            <a:endParaRPr lang="en-GB" sz="1600" dirty="0"/>
          </a:p>
        </p:txBody>
      </p:sp>
      <p:sp>
        <p:nvSpPr>
          <p:cNvPr id="24" name="Rectangle 23"/>
          <p:cNvSpPr/>
          <p:nvPr/>
        </p:nvSpPr>
        <p:spPr>
          <a:xfrm>
            <a:off x="1344342" y="2228007"/>
            <a:ext cx="6783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Single</a:t>
            </a:r>
            <a:endParaRPr lang="en-GB" sz="1600" dirty="0"/>
          </a:p>
        </p:txBody>
      </p:sp>
      <p:sp>
        <p:nvSpPr>
          <p:cNvPr id="25" name="Rectangle 24"/>
          <p:cNvSpPr/>
          <p:nvPr/>
        </p:nvSpPr>
        <p:spPr>
          <a:xfrm>
            <a:off x="3028856" y="1252161"/>
            <a:ext cx="4520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Yes</a:t>
            </a:r>
            <a:endParaRPr lang="en-GB" sz="1600" dirty="0"/>
          </a:p>
        </p:txBody>
      </p:sp>
      <p:sp>
        <p:nvSpPr>
          <p:cNvPr id="26" name="Rectangle 25"/>
          <p:cNvSpPr/>
          <p:nvPr/>
        </p:nvSpPr>
        <p:spPr>
          <a:xfrm>
            <a:off x="5004048" y="1247380"/>
            <a:ext cx="4267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No</a:t>
            </a:r>
            <a:endParaRPr lang="en-GB" sz="1600" dirty="0"/>
          </a:p>
        </p:txBody>
      </p:sp>
      <p:sp>
        <p:nvSpPr>
          <p:cNvPr id="27" name="Rectangle 26"/>
          <p:cNvSpPr/>
          <p:nvPr/>
        </p:nvSpPr>
        <p:spPr>
          <a:xfrm>
            <a:off x="847180" y="4178705"/>
            <a:ext cx="1895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Palette Coding Y</a:t>
            </a:r>
          </a:p>
          <a:p>
            <a:r>
              <a:rPr lang="en-US" sz="1600" dirty="0" smtClean="0"/>
              <a:t>Palette Coding </a:t>
            </a:r>
            <a:r>
              <a:rPr lang="en-US" sz="1600" dirty="0" err="1" smtClean="0"/>
              <a:t>Cb</a:t>
            </a:r>
            <a:r>
              <a:rPr lang="en-US" sz="1600" dirty="0" smtClean="0"/>
              <a:t>-Cr</a:t>
            </a:r>
            <a:endParaRPr lang="en-GB" sz="1600" dirty="0"/>
          </a:p>
        </p:txBody>
      </p:sp>
      <p:sp>
        <p:nvSpPr>
          <p:cNvPr id="28" name="Rectangle 27"/>
          <p:cNvSpPr/>
          <p:nvPr/>
        </p:nvSpPr>
        <p:spPr>
          <a:xfrm>
            <a:off x="2751523" y="4166493"/>
            <a:ext cx="15350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Palette Coding 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286559" y="4166493"/>
            <a:ext cx="18957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Palette Coding </a:t>
            </a:r>
            <a:r>
              <a:rPr lang="en-US" sz="1600" dirty="0" err="1" smtClean="0"/>
              <a:t>Cb</a:t>
            </a:r>
            <a:r>
              <a:rPr lang="en-US" sz="1600" dirty="0" smtClean="0"/>
              <a:t>-Cr</a:t>
            </a:r>
            <a:endParaRPr lang="en-GB" sz="1600" dirty="0"/>
          </a:p>
        </p:txBody>
      </p:sp>
      <p:sp>
        <p:nvSpPr>
          <p:cNvPr id="29" name="Rectangle 28"/>
          <p:cNvSpPr/>
          <p:nvPr/>
        </p:nvSpPr>
        <p:spPr>
          <a:xfrm>
            <a:off x="6247780" y="4166493"/>
            <a:ext cx="20576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Palette Coding </a:t>
            </a:r>
            <a:r>
              <a:rPr lang="en-US" sz="1600" dirty="0" smtClean="0"/>
              <a:t>Y-</a:t>
            </a:r>
            <a:r>
              <a:rPr lang="en-US" sz="1600" dirty="0" err="1" smtClean="0"/>
              <a:t>Cb</a:t>
            </a:r>
            <a:r>
              <a:rPr lang="en-US" sz="1600" dirty="0" smtClean="0"/>
              <a:t>-Cr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680983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981635" cy="526827"/>
          </a:xfrm>
        </p:spPr>
        <p:txBody>
          <a:bodyPr/>
          <a:lstStyle/>
          <a:p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Proposal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7504" y="411510"/>
            <a:ext cx="5170711" cy="4234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Unify Palette Coding for both Dual Tree on and off cases: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987574"/>
            <a:ext cx="6424201" cy="297466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766848" y="1175033"/>
            <a:ext cx="8353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 smtClean="0"/>
              <a:t>Sps.DT</a:t>
            </a:r>
            <a:r>
              <a:rPr lang="en-US" sz="1600" dirty="0" smtClean="0"/>
              <a:t>?</a:t>
            </a:r>
            <a:endParaRPr lang="en-GB" sz="1600" dirty="0"/>
          </a:p>
        </p:txBody>
      </p:sp>
      <p:sp>
        <p:nvSpPr>
          <p:cNvPr id="6" name="Rectangle 5"/>
          <p:cNvSpPr/>
          <p:nvPr/>
        </p:nvSpPr>
        <p:spPr>
          <a:xfrm>
            <a:off x="2140058" y="2196209"/>
            <a:ext cx="9643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Tree type</a:t>
            </a:r>
            <a:endParaRPr lang="en-GB" sz="1600" dirty="0"/>
          </a:p>
        </p:txBody>
      </p:sp>
      <p:sp>
        <p:nvSpPr>
          <p:cNvPr id="7" name="Rectangle 6"/>
          <p:cNvSpPr/>
          <p:nvPr/>
        </p:nvSpPr>
        <p:spPr>
          <a:xfrm>
            <a:off x="1187624" y="3377887"/>
            <a:ext cx="9653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Single CU</a:t>
            </a:r>
            <a:endParaRPr lang="en-GB" sz="1600" dirty="0"/>
          </a:p>
        </p:txBody>
      </p:sp>
      <p:sp>
        <p:nvSpPr>
          <p:cNvPr id="8" name="Rectangle 7"/>
          <p:cNvSpPr/>
          <p:nvPr/>
        </p:nvSpPr>
        <p:spPr>
          <a:xfrm>
            <a:off x="2872911" y="3391791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 smtClean="0"/>
              <a:t>Luma</a:t>
            </a:r>
            <a:r>
              <a:rPr lang="en-US" sz="1600" dirty="0" smtClean="0"/>
              <a:t> CU</a:t>
            </a:r>
            <a:endParaRPr lang="en-GB" sz="1600" dirty="0"/>
          </a:p>
        </p:txBody>
      </p:sp>
      <p:sp>
        <p:nvSpPr>
          <p:cNvPr id="9" name="Rectangle 8"/>
          <p:cNvSpPr/>
          <p:nvPr/>
        </p:nvSpPr>
        <p:spPr>
          <a:xfrm>
            <a:off x="4400579" y="3377887"/>
            <a:ext cx="11271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Chroma CU</a:t>
            </a:r>
            <a:endParaRPr lang="en-GB" sz="1600" dirty="0"/>
          </a:p>
        </p:txBody>
      </p:sp>
      <p:sp>
        <p:nvSpPr>
          <p:cNvPr id="10" name="Rectangle 9"/>
          <p:cNvSpPr/>
          <p:nvPr/>
        </p:nvSpPr>
        <p:spPr>
          <a:xfrm>
            <a:off x="6372200" y="3391791"/>
            <a:ext cx="9653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Single CU</a:t>
            </a:r>
            <a:endParaRPr lang="en-GB" sz="1600" dirty="0"/>
          </a:p>
        </p:txBody>
      </p:sp>
      <p:sp>
        <p:nvSpPr>
          <p:cNvPr id="11" name="Rectangle 10"/>
          <p:cNvSpPr/>
          <p:nvPr/>
        </p:nvSpPr>
        <p:spPr>
          <a:xfrm>
            <a:off x="3419272" y="2046613"/>
            <a:ext cx="5629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Dual</a:t>
            </a:r>
            <a:endParaRPr lang="en-GB" sz="1600" dirty="0"/>
          </a:p>
        </p:txBody>
      </p:sp>
      <p:sp>
        <p:nvSpPr>
          <p:cNvPr id="12" name="Rectangle 11"/>
          <p:cNvSpPr/>
          <p:nvPr/>
        </p:nvSpPr>
        <p:spPr>
          <a:xfrm>
            <a:off x="1272334" y="2011543"/>
            <a:ext cx="6783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Single</a:t>
            </a:r>
            <a:endParaRPr lang="en-GB" sz="1600" dirty="0"/>
          </a:p>
        </p:txBody>
      </p:sp>
      <p:sp>
        <p:nvSpPr>
          <p:cNvPr id="13" name="Rectangle 12"/>
          <p:cNvSpPr/>
          <p:nvPr/>
        </p:nvSpPr>
        <p:spPr>
          <a:xfrm>
            <a:off x="2956848" y="1035697"/>
            <a:ext cx="4520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Yes</a:t>
            </a:r>
            <a:endParaRPr lang="en-GB" sz="1600" dirty="0"/>
          </a:p>
        </p:txBody>
      </p:sp>
      <p:sp>
        <p:nvSpPr>
          <p:cNvPr id="14" name="Rectangle 13"/>
          <p:cNvSpPr/>
          <p:nvPr/>
        </p:nvSpPr>
        <p:spPr>
          <a:xfrm>
            <a:off x="4932040" y="1030916"/>
            <a:ext cx="4267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No</a:t>
            </a:r>
            <a:endParaRPr lang="en-GB" sz="1600" dirty="0"/>
          </a:p>
        </p:txBody>
      </p:sp>
      <p:sp>
        <p:nvSpPr>
          <p:cNvPr id="15" name="Rectangle 14"/>
          <p:cNvSpPr/>
          <p:nvPr/>
        </p:nvSpPr>
        <p:spPr>
          <a:xfrm>
            <a:off x="775172" y="3962241"/>
            <a:ext cx="1895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Palette Coding Y</a:t>
            </a:r>
          </a:p>
          <a:p>
            <a:r>
              <a:rPr lang="en-US" sz="1600" dirty="0" smtClean="0"/>
              <a:t>Palette Coding </a:t>
            </a:r>
            <a:r>
              <a:rPr lang="en-US" sz="1600" dirty="0" err="1" smtClean="0"/>
              <a:t>Cb</a:t>
            </a:r>
            <a:r>
              <a:rPr lang="en-US" sz="1600" dirty="0" smtClean="0"/>
              <a:t>-Cr</a:t>
            </a:r>
            <a:endParaRPr lang="en-GB" sz="1600" dirty="0"/>
          </a:p>
        </p:txBody>
      </p:sp>
      <p:sp>
        <p:nvSpPr>
          <p:cNvPr id="16" name="Rectangle 15"/>
          <p:cNvSpPr/>
          <p:nvPr/>
        </p:nvSpPr>
        <p:spPr>
          <a:xfrm>
            <a:off x="2679515" y="3950029"/>
            <a:ext cx="15350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Palette Coding Y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214551" y="3950029"/>
            <a:ext cx="18957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Palette Coding </a:t>
            </a:r>
            <a:r>
              <a:rPr lang="en-US" sz="1600" dirty="0" err="1" smtClean="0"/>
              <a:t>Cb</a:t>
            </a:r>
            <a:r>
              <a:rPr lang="en-US" sz="1600" dirty="0" smtClean="0"/>
              <a:t>-Cr</a:t>
            </a:r>
            <a:endParaRPr lang="en-GB" sz="1600" dirty="0"/>
          </a:p>
        </p:txBody>
      </p:sp>
      <p:sp>
        <p:nvSpPr>
          <p:cNvPr id="19" name="Rectangle 18"/>
          <p:cNvSpPr/>
          <p:nvPr/>
        </p:nvSpPr>
        <p:spPr>
          <a:xfrm>
            <a:off x="6228184" y="3996195"/>
            <a:ext cx="1895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Palette Coding Y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Palette Coding </a:t>
            </a:r>
            <a:r>
              <a:rPr lang="en-US" sz="1600" dirty="0" err="1" smtClean="0">
                <a:solidFill>
                  <a:srgbClr val="FF0000"/>
                </a:solidFill>
              </a:rPr>
              <a:t>Cb</a:t>
            </a:r>
            <a:r>
              <a:rPr lang="en-US" sz="1600" dirty="0" smtClean="0">
                <a:solidFill>
                  <a:srgbClr val="FF0000"/>
                </a:solidFill>
              </a:rPr>
              <a:t>-Cr</a:t>
            </a:r>
            <a:endParaRPr lang="en-GB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6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4047"/>
            <a:ext cx="5611451" cy="417097"/>
          </a:xfrm>
        </p:spPr>
        <p:txBody>
          <a:bodyPr/>
          <a:lstStyle/>
          <a:p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Simulation results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74" y="627534"/>
            <a:ext cx="3024336" cy="38026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826" y="627533"/>
            <a:ext cx="3024336" cy="380268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83968" y="4394616"/>
            <a:ext cx="1708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Test2(Y &amp; </a:t>
            </a:r>
            <a:r>
              <a:rPr lang="en-US" dirty="0" err="1" smtClean="0"/>
              <a:t>Cb</a:t>
            </a:r>
            <a:r>
              <a:rPr lang="en-US" dirty="0" smtClean="0"/>
              <a:t>-Cr)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331640" y="4394616"/>
            <a:ext cx="1569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Test1 (</a:t>
            </a:r>
            <a:r>
              <a:rPr lang="en-US" dirty="0" smtClean="0"/>
              <a:t>Y-</a:t>
            </a:r>
            <a:r>
              <a:rPr lang="en-US" dirty="0" err="1" smtClean="0"/>
              <a:t>Cb</a:t>
            </a:r>
            <a:r>
              <a:rPr lang="en-US" dirty="0" smtClean="0"/>
              <a:t>-Cr)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6655057" y="555526"/>
            <a:ext cx="19822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Anchor: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VTM2.0.1 no DT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6655057" y="1552877"/>
            <a:ext cx="24313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Test1: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Anchor + Palette SCC</a:t>
            </a:r>
            <a:br>
              <a:rPr lang="en-US" dirty="0" smtClean="0"/>
            </a:br>
            <a:r>
              <a:rPr lang="en-US" dirty="0" smtClean="0"/>
              <a:t>(CE15.2)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6655057" y="2715766"/>
            <a:ext cx="23552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Test2 (Proposed):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Test1 + Y and </a:t>
            </a:r>
            <a:r>
              <a:rPr lang="en-US" dirty="0" err="1" smtClean="0"/>
              <a:t>Cb</a:t>
            </a:r>
            <a:r>
              <a:rPr lang="en-US" dirty="0" smtClean="0"/>
              <a:t>-Cr </a:t>
            </a:r>
            <a:br>
              <a:rPr lang="en-US" dirty="0" smtClean="0"/>
            </a:br>
            <a:r>
              <a:rPr lang="en-US" dirty="0" smtClean="0"/>
              <a:t>always independent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534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23478"/>
            <a:ext cx="5611451" cy="417097"/>
          </a:xfrm>
        </p:spPr>
        <p:txBody>
          <a:bodyPr/>
          <a:lstStyle/>
          <a:p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Conclusion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699542"/>
            <a:ext cx="84249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Proposed Palette Coding design unifies Single CU processing for </a:t>
            </a:r>
            <a:br>
              <a:rPr lang="en-US" sz="1600" dirty="0" smtClean="0"/>
            </a:br>
            <a:r>
              <a:rPr lang="en-US" sz="1600" dirty="0" smtClean="0"/>
              <a:t>Dual Tree on and off cases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Proposed Palette Coding </a:t>
            </a:r>
            <a:r>
              <a:rPr lang="en-US" sz="1600" dirty="0" smtClean="0"/>
              <a:t>design </a:t>
            </a:r>
            <a:r>
              <a:rPr lang="en-CA" sz="1600" dirty="0" smtClean="0"/>
              <a:t>demonstrates </a:t>
            </a:r>
            <a:r>
              <a:rPr lang="en-CA" sz="1600" dirty="0"/>
              <a:t>9.0% / 3.9% / 1.3% (AI / RA / LDB) on class TGM and 4.0% / 3.3% / 2.4% (AI / RA / LDB) on class F of </a:t>
            </a:r>
            <a:r>
              <a:rPr lang="en-CA" sz="1600" dirty="0" err="1"/>
              <a:t>Luma</a:t>
            </a:r>
            <a:r>
              <a:rPr lang="en-CA" sz="1600" dirty="0"/>
              <a:t> BD-rate saving on top of </a:t>
            </a:r>
            <a:r>
              <a:rPr lang="en-CA" sz="1600" dirty="0" smtClean="0"/>
              <a:t/>
            </a:r>
            <a:br>
              <a:rPr lang="en-CA" sz="1600" dirty="0" smtClean="0"/>
            </a:br>
            <a:r>
              <a:rPr lang="en-CA" sz="1600" dirty="0" smtClean="0"/>
              <a:t>CE15.2 </a:t>
            </a:r>
            <a:r>
              <a:rPr lang="en-GB" sz="1600" dirty="0"/>
              <a:t>(HEVC SCC Palette Coding</a:t>
            </a:r>
            <a:r>
              <a:rPr lang="en-GB" sz="1600" dirty="0" smtClean="0"/>
              <a:t>)</a:t>
            </a:r>
            <a:r>
              <a:rPr lang="en-CA" sz="1600" dirty="0" smtClean="0"/>
              <a:t>, </a:t>
            </a:r>
            <a:r>
              <a:rPr lang="en-CA" sz="1600" dirty="0"/>
              <a:t>if Dual Tree is disabled.</a:t>
            </a:r>
            <a:endParaRPr lang="en-GB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7516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35763</TotalTime>
  <Words>151</Words>
  <Application>Microsoft Office PowerPoint</Application>
  <PresentationFormat>On-screen Show (16:9)</PresentationFormat>
  <Paragraphs>55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微软雅黑</vt:lpstr>
      <vt:lpstr>ＭＳ Ｐゴシック</vt:lpstr>
      <vt:lpstr>宋体</vt:lpstr>
      <vt:lpstr>Arial</vt:lpstr>
      <vt:lpstr>Calibri</vt:lpstr>
      <vt:lpstr>FrutigerNext LT Medium</vt:lpstr>
      <vt:lpstr>黑体</vt:lpstr>
      <vt:lpstr>华文细黑</vt:lpstr>
      <vt:lpstr>Wingdings</vt:lpstr>
      <vt:lpstr>5_以客户为中心</vt:lpstr>
      <vt:lpstr>14_主题1</vt:lpstr>
      <vt:lpstr>17_主题1</vt:lpstr>
      <vt:lpstr>JVET-L0427 CE15-related:  Separate Palette Coding for Luma and Chroma components</vt:lpstr>
      <vt:lpstr>Background</vt:lpstr>
      <vt:lpstr>Proposal</vt:lpstr>
      <vt:lpstr>Simulation results</vt:lpstr>
      <vt:lpstr>Conclusion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Chernyak Roman (A)</cp:lastModifiedBy>
  <cp:revision>1164</cp:revision>
  <dcterms:created xsi:type="dcterms:W3CDTF">2014-12-10T06:05:08Z</dcterms:created>
  <dcterms:modified xsi:type="dcterms:W3CDTF">2018-10-06T13:45:13Z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(3)WPxZEg5ICGC7Fs0DErmwYwLGct41ENLun701CK6bQgvOy/B8Yc+gIN0cDOXdXRKNO3dnVdCN
i5L4doyJoLGN+q0JnfWNwSs79Yrkvzu8WiN2g2VyTuTKp5dhfWxpAUB9uMIh1sO/RTZkHNUP
7pSr0FMLYq1tBC0M/s7k52d36emH4NSpae2RnUFVRgC2I0jTPpKOkEh7uT7ctwD+zscHObt5
BhYAgSSyB5buSaVuYV</vt:lpwstr>
  </property>
  <property fmtid="{D5CDD505-2E9C-101B-9397-08002B2CF9AE}" pid="10" name="_2015_ms_pID_7253431">
    <vt:lpwstr>6uHc3dc68U8Hm/37KRCFSuORM2Zjdiv9BT4knRb2LR9HwNB7c0BLHh
F0kUjO9D4Mwe6T8Q+jpG+nyyZPtq9Suin8FkQtggOYc+4V5fGNygmyrpS2592Tw/NEWw2qFq
GhctCVD8cHwnlvpSFXXdvuPLleYV2RxV7rWfyZTR0ANfCzLGIG0M//AMVPiCgNIK9+MAGTgC
0p6RQK+IZ2UEGFztmxLbtkwQbuxQXv1IQtHV</vt:lpwstr>
  </property>
  <property fmtid="{D5CDD505-2E9C-101B-9397-08002B2CF9AE}" pid="11" name="_2015_ms_pID_7253432">
    <vt:lpwstr>9A==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