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1"/>
  </p:notesMasterIdLst>
  <p:sldIdLst>
    <p:sldId id="256" r:id="rId2"/>
    <p:sldId id="257" r:id="rId3"/>
    <p:sldId id="312" r:id="rId4"/>
    <p:sldId id="315" r:id="rId5"/>
    <p:sldId id="313" r:id="rId6"/>
    <p:sldId id="296" r:id="rId7"/>
    <p:sldId id="314" r:id="rId8"/>
    <p:sldId id="316" r:id="rId9"/>
    <p:sldId id="293" r:id="rId1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FFE38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87" d="100"/>
          <a:sy n="87" d="100"/>
        </p:scale>
        <p:origin x="567" y="99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2FDA151-B0D9-4B2D-A86B-A88511C6F0B0}" type="datetimeFigureOut">
              <a:rPr lang="en-US" smtClean="0"/>
              <a:t>9/27/2018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72479DA-1B4D-44CF-9387-17ECC77234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958175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2479DA-1B4D-44CF-9387-17ECC772346D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449082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8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3.jp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3438" y="357188"/>
            <a:ext cx="2101850" cy="1395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7" descr="2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81251" y="357190"/>
            <a:ext cx="2119313" cy="1406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8" descr="1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876" y="357190"/>
            <a:ext cx="2125663" cy="1411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9" descr="4.jpg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1" y="357188"/>
            <a:ext cx="2111375" cy="1401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10" descr="IttiamLogo_2479X820TransparentBackground (1).png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9000" y="2601913"/>
            <a:ext cx="2286000" cy="755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3630625"/>
            <a:ext cx="9144000" cy="941385"/>
          </a:xfrm>
        </p:spPr>
        <p:txBody>
          <a:bodyPr/>
          <a:lstStyle>
            <a:lvl1pPr>
              <a:defRPr b="1"/>
            </a:lvl1pPr>
          </a:lstStyle>
          <a:p>
            <a:r>
              <a:rPr lang="en-US" smtClean="0"/>
              <a:t>Click to edit Master title style</a:t>
            </a:r>
            <a:endParaRPr lang="en-IN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672018"/>
            <a:ext cx="6400800" cy="757246"/>
          </a:xfrm>
        </p:spPr>
        <p:txBody>
          <a:bodyPr>
            <a:normAutofit/>
          </a:bodyPr>
          <a:lstStyle>
            <a:lvl1pPr marL="0" indent="0" algn="ctr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IN" dirty="0"/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10"/>
          </p:nvPr>
        </p:nvSpPr>
        <p:spPr>
          <a:xfrm>
            <a:off x="1" y="6492877"/>
            <a:ext cx="928688" cy="365125"/>
          </a:xfrm>
        </p:spPr>
        <p:txBody>
          <a:bodyPr/>
          <a:lstStyle>
            <a:lvl1pPr>
              <a:defRPr/>
            </a:lvl1pPr>
          </a:lstStyle>
          <a:p>
            <a:fld id="{851D17D6-13B7-4A8D-88B0-007964A1A4CB}" type="datetime1">
              <a:rPr lang="en-US" smtClean="0"/>
              <a:t>9/27/2018</a:t>
            </a:fld>
            <a:endParaRPr lang="en-US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0" y="6492877"/>
            <a:ext cx="9144000" cy="365125"/>
          </a:xfrm>
        </p:spPr>
        <p:txBody>
          <a:bodyPr/>
          <a:lstStyle>
            <a:lvl1pPr>
              <a:buClr>
                <a:schemeClr val="bg1"/>
              </a:buClr>
              <a:buFont typeface="Calibri" pitchFamily="34" charset="0"/>
              <a:buChar char="©"/>
              <a:defRPr sz="825" dirty="0" smtClean="0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101014" y="6492877"/>
            <a:ext cx="1042987" cy="365125"/>
          </a:xfrm>
        </p:spPr>
        <p:txBody>
          <a:bodyPr/>
          <a:lstStyle>
            <a:lvl1pPr>
              <a:defRPr sz="825"/>
            </a:lvl1pPr>
          </a:lstStyle>
          <a:p>
            <a:fld id="{5B7AB1B2-3D26-4D21-BF33-5EC3BF3AD7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81137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 flipV="1">
            <a:off x="642939" y="714375"/>
            <a:ext cx="8501062" cy="71438"/>
          </a:xfrm>
          <a:prstGeom prst="rect">
            <a:avLst/>
          </a:prstGeom>
          <a:solidFill>
            <a:srgbClr val="C93D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IN" sz="1350" dirty="0"/>
          </a:p>
        </p:txBody>
      </p:sp>
      <p:pic>
        <p:nvPicPr>
          <p:cNvPr id="5" name="Picture 7" descr="IttiamLogo_2479X820TransparentBackground (1)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2438" y="255588"/>
            <a:ext cx="952500" cy="315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itle 1"/>
          <p:cNvSpPr txBox="1">
            <a:spLocks/>
          </p:cNvSpPr>
          <p:nvPr/>
        </p:nvSpPr>
        <p:spPr>
          <a:xfrm>
            <a:off x="485775" y="-142875"/>
            <a:ext cx="822960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l">
              <a:defRPr sz="2800" b="1">
                <a:solidFill>
                  <a:srgbClr val="6F6F6F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r>
              <a:rPr lang="en-US" sz="2100" dirty="0" smtClean="0">
                <a:ea typeface="+mj-ea"/>
              </a:rPr>
              <a:t>Click to edit Master title style</a:t>
            </a:r>
            <a:endParaRPr lang="en-IN" sz="2100" dirty="0" smtClean="0">
              <a:ea typeface="+mj-ea"/>
            </a:endParaRP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 dirty="0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0" y="6492877"/>
            <a:ext cx="9144000" cy="365125"/>
          </a:xfrm>
        </p:spPr>
        <p:txBody>
          <a:bodyPr/>
          <a:lstStyle>
            <a:lvl1pPr>
              <a:buFont typeface="Calibri" pitchFamily="34" charset="0"/>
              <a:buChar char="©"/>
              <a:defRPr dirty="0" smtClean="0">
                <a:solidFill>
                  <a:srgbClr val="6F6F6F"/>
                </a:solidFill>
              </a:defRPr>
            </a:lvl1pPr>
          </a:lstStyle>
          <a:p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1"/>
          </p:nvPr>
        </p:nvSpPr>
        <p:spPr>
          <a:xfrm>
            <a:off x="7429500" y="6492877"/>
            <a:ext cx="1257300" cy="365125"/>
          </a:xfrm>
        </p:spPr>
        <p:txBody>
          <a:bodyPr/>
          <a:lstStyle>
            <a:lvl1pPr>
              <a:defRPr>
                <a:solidFill>
                  <a:srgbClr val="6F6F6F"/>
                </a:solidFill>
              </a:defRPr>
            </a:lvl1pPr>
          </a:lstStyle>
          <a:p>
            <a:fld id="{5B7AB1B2-3D26-4D21-BF33-5EC3BF3AD7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30480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IttiamLogo_2479X820TransparentBackground (1)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2438" y="327025"/>
            <a:ext cx="952500" cy="315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Footer Placeholder 4"/>
          <p:cNvSpPr txBox="1">
            <a:spLocks/>
          </p:cNvSpPr>
          <p:nvPr/>
        </p:nvSpPr>
        <p:spPr>
          <a:xfrm>
            <a:off x="0" y="6500815"/>
            <a:ext cx="9144000" cy="365125"/>
          </a:xfrm>
          <a:prstGeom prst="rect">
            <a:avLst/>
          </a:prstGeom>
        </p:spPr>
        <p:txBody>
          <a:bodyPr anchor="ctr"/>
          <a:lstStyle>
            <a:lvl1pPr>
              <a:defRPr>
                <a:solidFill>
                  <a:srgbClr val="6F6F6F"/>
                </a:solidFill>
              </a:defRPr>
            </a:lvl1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buFont typeface="Calibri" pitchFamily="34" charset="0"/>
              <a:buChar char="©"/>
              <a:defRPr/>
            </a:pPr>
            <a:r>
              <a:rPr lang="en-IN" sz="900" dirty="0" smtClean="0">
                <a:latin typeface="+mn-lt"/>
                <a:cs typeface="+mn-cs"/>
              </a:rPr>
              <a:t>Copyright 2015 Ittiam Systems | Ittiam Proprietary | www.ittiam.com </a:t>
            </a:r>
          </a:p>
        </p:txBody>
      </p:sp>
      <p:sp>
        <p:nvSpPr>
          <p:cNvPr id="6" name="Slide Number Placeholder 5"/>
          <p:cNvSpPr txBox="1">
            <a:spLocks/>
          </p:cNvSpPr>
          <p:nvPr/>
        </p:nvSpPr>
        <p:spPr>
          <a:xfrm>
            <a:off x="7429500" y="6500815"/>
            <a:ext cx="1257300" cy="365125"/>
          </a:xfrm>
          <a:prstGeom prst="rect">
            <a:avLst/>
          </a:prstGeom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/>
            <a:fld id="{C7EE8E95-70E5-46A4-AB57-4DEB5278868D}" type="slidenum">
              <a:rPr lang="en-IN" altLang="en-US" sz="900">
                <a:solidFill>
                  <a:srgbClr val="6F6F6F"/>
                </a:solidFill>
              </a:rPr>
              <a:pPr algn="r"/>
              <a:t>‹#›</a:t>
            </a:fld>
            <a:endParaRPr lang="en-IN" altLang="en-US" sz="900" dirty="0">
              <a:solidFill>
                <a:srgbClr val="6F6F6F"/>
              </a:solidFill>
            </a:endParaRPr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40"/>
            <a:ext cx="2057400" cy="5851525"/>
          </a:xfrm>
        </p:spPr>
        <p:txBody>
          <a:bodyPr vert="eaVert">
            <a:normAutofit/>
          </a:bodyPr>
          <a:lstStyle>
            <a:lvl1pPr>
              <a:defRPr sz="2100">
                <a:solidFill>
                  <a:srgbClr val="6F6F6F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IN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0"/>
            <a:ext cx="6019800" cy="5851525"/>
          </a:xfrm>
        </p:spPr>
        <p:txBody>
          <a:bodyPr vert="eaVert"/>
          <a:lstStyle>
            <a:lvl1pPr>
              <a:buClr>
                <a:srgbClr val="C00000"/>
              </a:buClr>
              <a:buFont typeface="Wingdings" pitchFamily="2" charset="2"/>
              <a:buChar char="§"/>
              <a:defRPr>
                <a:solidFill>
                  <a:srgbClr val="6F6F6F"/>
                </a:solidFill>
              </a:defRPr>
            </a:lvl1pPr>
            <a:lvl2pPr>
              <a:buClr>
                <a:srgbClr val="C00000"/>
              </a:buClr>
              <a:buFont typeface="Wingdings" pitchFamily="2" charset="2"/>
              <a:buChar char="§"/>
              <a:defRPr>
                <a:solidFill>
                  <a:srgbClr val="6F6F6F"/>
                </a:solidFill>
              </a:defRPr>
            </a:lvl2pPr>
            <a:lvl3pPr>
              <a:buClr>
                <a:srgbClr val="C00000"/>
              </a:buClr>
              <a:buFont typeface="Wingdings" pitchFamily="2" charset="2"/>
              <a:buChar char="§"/>
              <a:defRPr>
                <a:solidFill>
                  <a:srgbClr val="6F6F6F"/>
                </a:solidFill>
              </a:defRPr>
            </a:lvl3pPr>
            <a:lvl4pPr>
              <a:buClr>
                <a:srgbClr val="C00000"/>
              </a:buClr>
              <a:buFont typeface="Wingdings" pitchFamily="2" charset="2"/>
              <a:buChar char="§"/>
              <a:defRPr>
                <a:solidFill>
                  <a:srgbClr val="6F6F6F"/>
                </a:solidFill>
              </a:defRPr>
            </a:lvl4pPr>
            <a:lvl5pPr>
              <a:buClr>
                <a:srgbClr val="C00000"/>
              </a:buClr>
              <a:buFont typeface="Wingdings" pitchFamily="2" charset="2"/>
              <a:buChar char="§"/>
              <a:defRPr>
                <a:solidFill>
                  <a:srgbClr val="6F6F6F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40819661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 flipV="1">
            <a:off x="642939" y="714375"/>
            <a:ext cx="8501062" cy="71438"/>
          </a:xfrm>
          <a:prstGeom prst="rect">
            <a:avLst/>
          </a:prstGeom>
          <a:solidFill>
            <a:srgbClr val="C93D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IN" sz="1350" dirty="0"/>
          </a:p>
        </p:txBody>
      </p:sp>
      <p:pic>
        <p:nvPicPr>
          <p:cNvPr id="5" name="Picture 7" descr="IttiamLogo_2479X820TransparentBackground (1)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2438" y="255588"/>
            <a:ext cx="952500" cy="315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buClr>
                <a:srgbClr val="C93D2E"/>
              </a:buClr>
              <a:buFont typeface="Wingdings" pitchFamily="2" charset="2"/>
              <a:buChar char="§"/>
              <a:defRPr sz="1800" b="0">
                <a:solidFill>
                  <a:srgbClr val="6F6F6F"/>
                </a:solidFill>
                <a:latin typeface="Arial" pitchFamily="34" charset="0"/>
                <a:cs typeface="Arial" pitchFamily="34" charset="0"/>
              </a:defRPr>
            </a:lvl1pPr>
            <a:lvl2pPr>
              <a:buClr>
                <a:srgbClr val="C93D2E"/>
              </a:buClr>
              <a:buFont typeface="Wingdings" pitchFamily="2" charset="2"/>
              <a:buChar char="§"/>
              <a:defRPr sz="1650" b="0">
                <a:solidFill>
                  <a:srgbClr val="6F6F6F"/>
                </a:solidFill>
                <a:latin typeface="Arial" pitchFamily="34" charset="0"/>
                <a:cs typeface="Arial" pitchFamily="34" charset="0"/>
              </a:defRPr>
            </a:lvl2pPr>
            <a:lvl3pPr>
              <a:buClr>
                <a:srgbClr val="C93D2E"/>
              </a:buClr>
              <a:buFont typeface="Wingdings" pitchFamily="2" charset="2"/>
              <a:buChar char="§"/>
              <a:defRPr sz="1500" b="0">
                <a:solidFill>
                  <a:srgbClr val="6F6F6F"/>
                </a:solidFill>
                <a:latin typeface="Arial" pitchFamily="34" charset="0"/>
                <a:cs typeface="Arial" pitchFamily="34" charset="0"/>
              </a:defRPr>
            </a:lvl3pPr>
            <a:lvl4pPr>
              <a:buClr>
                <a:srgbClr val="C93D2E"/>
              </a:buClr>
              <a:buFont typeface="Wingdings" pitchFamily="2" charset="2"/>
              <a:buChar char="§"/>
              <a:defRPr sz="1350" b="0">
                <a:solidFill>
                  <a:srgbClr val="6F6F6F"/>
                </a:solidFill>
              </a:defRPr>
            </a:lvl4pPr>
            <a:lvl5pPr>
              <a:buClr>
                <a:srgbClr val="C93D2E"/>
              </a:buClr>
              <a:buFont typeface="Wingdings" pitchFamily="2" charset="2"/>
              <a:buChar char="§"/>
              <a:defRPr sz="1200" b="0">
                <a:solidFill>
                  <a:srgbClr val="6F6F6F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 dirty="0"/>
          </a:p>
        </p:txBody>
      </p:sp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485804" y="-142900"/>
            <a:ext cx="8229600" cy="1143000"/>
          </a:xfrm>
        </p:spPr>
        <p:txBody>
          <a:bodyPr>
            <a:normAutofit/>
          </a:bodyPr>
          <a:lstStyle>
            <a:lvl1pPr algn="l">
              <a:defRPr sz="2100" b="1">
                <a:solidFill>
                  <a:srgbClr val="6F6F6F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IN" dirty="0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FFA0CF0-A320-4423-81CD-58AE6F94CE0C}" type="datetime1">
              <a:rPr lang="en-US" smtClean="0"/>
              <a:t>9/27/2018</a:t>
            </a:fld>
            <a:endParaRPr 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0" y="6356352"/>
            <a:ext cx="9144000" cy="365125"/>
          </a:xfrm>
        </p:spPr>
        <p:txBody>
          <a:bodyPr/>
          <a:lstStyle>
            <a:lvl1pPr>
              <a:buFont typeface="Calibri" pitchFamily="34" charset="0"/>
              <a:buChar char="©"/>
              <a:defRPr dirty="0" smtClean="0">
                <a:solidFill>
                  <a:srgbClr val="6F6F6F"/>
                </a:solidFill>
              </a:defRPr>
            </a:lvl1pPr>
          </a:lstStyle>
          <a:p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429500" y="6356352"/>
            <a:ext cx="1257300" cy="365125"/>
          </a:xfrm>
        </p:spPr>
        <p:txBody>
          <a:bodyPr/>
          <a:lstStyle>
            <a:lvl1pPr>
              <a:defRPr>
                <a:solidFill>
                  <a:srgbClr val="6F6F6F"/>
                </a:solidFill>
              </a:defRPr>
            </a:lvl1pPr>
          </a:lstStyle>
          <a:p>
            <a:fld id="{5B7AB1B2-3D26-4D21-BF33-5EC3BF3AD7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54792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714375" y="3429000"/>
            <a:ext cx="7143750" cy="46038"/>
          </a:xfrm>
          <a:prstGeom prst="rect">
            <a:avLst/>
          </a:prstGeom>
          <a:solidFill>
            <a:srgbClr val="C93D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IN" sz="1350" dirty="0"/>
          </a:p>
        </p:txBody>
      </p:sp>
      <p:pic>
        <p:nvPicPr>
          <p:cNvPr id="5" name="Picture 7" descr="IttiamLogo_2479X820TransparentBackground (1).pn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2438" y="255588"/>
            <a:ext cx="952500" cy="315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2910" y="2786060"/>
            <a:ext cx="7772400" cy="714379"/>
          </a:xfrm>
        </p:spPr>
        <p:txBody>
          <a:bodyPr anchor="t">
            <a:normAutofit/>
          </a:bodyPr>
          <a:lstStyle>
            <a:lvl1pPr algn="l">
              <a:defRPr sz="2100" b="1" cap="none"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IN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7252" y="3643314"/>
            <a:ext cx="7772400" cy="357190"/>
          </a:xfrm>
        </p:spPr>
        <p:txBody>
          <a:bodyPr anchor="b">
            <a:noAutofit/>
          </a:bodyPr>
          <a:lstStyle>
            <a:lvl1pPr marL="0" indent="0">
              <a:buNone/>
              <a:defRPr sz="1350">
                <a:solidFill>
                  <a:schemeClr val="tx1">
                    <a:tint val="75000"/>
                  </a:schemeClr>
                </a:solidFill>
                <a:latin typeface="Arial" pitchFamily="34" charset="0"/>
                <a:cs typeface="Arial" pitchFamily="34" charset="0"/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>
          <a:xfrm>
            <a:off x="0" y="6492877"/>
            <a:ext cx="2133600" cy="365125"/>
          </a:xfrm>
        </p:spPr>
        <p:txBody>
          <a:bodyPr/>
          <a:lstStyle>
            <a:lvl1pPr>
              <a:defRPr/>
            </a:lvl1pPr>
          </a:lstStyle>
          <a:p>
            <a:fld id="{6322C73F-1C13-494F-A104-3D372CA0782A}" type="datetime1">
              <a:rPr lang="en-US" smtClean="0"/>
              <a:t>9/27/2018</a:t>
            </a:fld>
            <a:endParaRPr 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0" y="6492877"/>
            <a:ext cx="9144000" cy="365125"/>
          </a:xfrm>
        </p:spPr>
        <p:txBody>
          <a:bodyPr/>
          <a:lstStyle>
            <a:lvl1pPr>
              <a:defRPr dirty="0"/>
            </a:lvl1pPr>
          </a:lstStyle>
          <a:p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492877"/>
            <a:ext cx="2590800" cy="365125"/>
          </a:xfrm>
        </p:spPr>
        <p:txBody>
          <a:bodyPr/>
          <a:lstStyle>
            <a:lvl1pPr>
              <a:defRPr/>
            </a:lvl1pPr>
          </a:lstStyle>
          <a:p>
            <a:fld id="{5B7AB1B2-3D26-4D21-BF33-5EC3BF3AD7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47290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 descr="IttiamLogo_2479X820TransparentBackground (1).pn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2438" y="255588"/>
            <a:ext cx="952500" cy="315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1414"/>
            <a:ext cx="8229600" cy="1143000"/>
          </a:xfrm>
        </p:spPr>
        <p:txBody>
          <a:bodyPr>
            <a:normAutofit/>
          </a:bodyPr>
          <a:lstStyle>
            <a:lvl1pPr>
              <a:defRPr sz="2100" b="1"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IN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2"/>
            <a:ext cx="4038600" cy="4525963"/>
          </a:xfrm>
        </p:spPr>
        <p:txBody>
          <a:bodyPr/>
          <a:lstStyle>
            <a:lvl1pPr>
              <a:buNone/>
              <a:defRPr sz="2100" baseline="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sz="half" idx="13"/>
          </p:nvPr>
        </p:nvSpPr>
        <p:spPr>
          <a:xfrm>
            <a:off x="4676804" y="1617681"/>
            <a:ext cx="4038600" cy="4525963"/>
          </a:xfrm>
        </p:spPr>
        <p:txBody>
          <a:bodyPr/>
          <a:lstStyle>
            <a:lvl1pPr>
              <a:buNone/>
              <a:defRPr sz="2100" baseline="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fld id="{999644B7-A591-46CB-8A0C-A20811AEDACA}" type="datetime1">
              <a:rPr lang="en-US" smtClean="0"/>
              <a:t>9/27/2018</a:t>
            </a:fld>
            <a:endParaRPr lang="en-US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5"/>
          </p:nvPr>
        </p:nvSpPr>
        <p:spPr>
          <a:xfrm>
            <a:off x="0" y="6356352"/>
            <a:ext cx="9144000" cy="365125"/>
          </a:xfrm>
        </p:spPr>
        <p:txBody>
          <a:bodyPr/>
          <a:lstStyle>
            <a:lvl1pPr>
              <a:defRPr dirty="0"/>
            </a:lvl1pPr>
          </a:lstStyle>
          <a:p>
            <a:endParaRPr lang="en-US"/>
          </a:p>
        </p:txBody>
      </p:sp>
      <p:sp>
        <p:nvSpPr>
          <p:cNvPr id="9" name="Slide Number Placeholder 6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fld id="{5B7AB1B2-3D26-4D21-BF33-5EC3BF3AD7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04679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 flipV="1">
            <a:off x="642939" y="714375"/>
            <a:ext cx="8501062" cy="71438"/>
          </a:xfrm>
          <a:prstGeom prst="rect">
            <a:avLst/>
          </a:prstGeom>
          <a:solidFill>
            <a:srgbClr val="C93D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IN" sz="1350" dirty="0"/>
          </a:p>
        </p:txBody>
      </p:sp>
      <p:pic>
        <p:nvPicPr>
          <p:cNvPr id="8" name="Picture 7" descr="IttiamLogo_2479X820TransparentBackground (1)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2438" y="255588"/>
            <a:ext cx="952500" cy="315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1800" b="1">
                <a:solidFill>
                  <a:srgbClr val="6F6F6F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1800" b="1">
                <a:solidFill>
                  <a:srgbClr val="6F6F6F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buClr>
                <a:schemeClr val="accent1"/>
              </a:buClr>
              <a:buFont typeface="Wingdings" pitchFamily="2" charset="2"/>
              <a:buChar char="§"/>
              <a:defRPr sz="1800">
                <a:solidFill>
                  <a:srgbClr val="6F6F6F"/>
                </a:solidFill>
              </a:defRPr>
            </a:lvl1pPr>
            <a:lvl2pPr>
              <a:buClr>
                <a:schemeClr val="accent1"/>
              </a:buClr>
              <a:buFont typeface="Wingdings" pitchFamily="2" charset="2"/>
              <a:buChar char="§"/>
              <a:defRPr sz="1500">
                <a:solidFill>
                  <a:srgbClr val="6F6F6F"/>
                </a:solidFill>
              </a:defRPr>
            </a:lvl2pPr>
            <a:lvl3pPr>
              <a:buClr>
                <a:schemeClr val="accent1"/>
              </a:buClr>
              <a:buFont typeface="Wingdings" pitchFamily="2" charset="2"/>
              <a:buChar char="§"/>
              <a:defRPr sz="1350">
                <a:solidFill>
                  <a:srgbClr val="6F6F6F"/>
                </a:solidFill>
              </a:defRPr>
            </a:lvl3pPr>
            <a:lvl4pPr>
              <a:buClr>
                <a:schemeClr val="accent1"/>
              </a:buClr>
              <a:buFont typeface="Wingdings" pitchFamily="2" charset="2"/>
              <a:buChar char="§"/>
              <a:defRPr sz="1200">
                <a:solidFill>
                  <a:srgbClr val="6F6F6F"/>
                </a:solidFill>
              </a:defRPr>
            </a:lvl4pPr>
            <a:lvl5pPr>
              <a:buClr>
                <a:schemeClr val="accent1"/>
              </a:buClr>
              <a:buFont typeface="Wingdings" pitchFamily="2" charset="2"/>
              <a:buChar char="§"/>
              <a:defRPr sz="1200">
                <a:solidFill>
                  <a:srgbClr val="6F6F6F"/>
                </a:solidFill>
              </a:defRPr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 dirty="0"/>
          </a:p>
        </p:txBody>
      </p:sp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485804" y="-142900"/>
            <a:ext cx="8229600" cy="1143000"/>
          </a:xfrm>
        </p:spPr>
        <p:txBody>
          <a:bodyPr>
            <a:normAutofit/>
          </a:bodyPr>
          <a:lstStyle>
            <a:lvl1pPr algn="l">
              <a:defRPr sz="2100" b="1">
                <a:solidFill>
                  <a:srgbClr val="6F6F6F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IN" dirty="0"/>
          </a:p>
        </p:txBody>
      </p:sp>
      <p:sp>
        <p:nvSpPr>
          <p:cNvPr id="15" name="Content Placeholder 5"/>
          <p:cNvSpPr>
            <a:spLocks noGrp="1"/>
          </p:cNvSpPr>
          <p:nvPr>
            <p:ph sz="quarter" idx="13"/>
          </p:nvPr>
        </p:nvSpPr>
        <p:spPr>
          <a:xfrm>
            <a:off x="458788" y="2143116"/>
            <a:ext cx="4041775" cy="3921133"/>
          </a:xfrm>
        </p:spPr>
        <p:txBody>
          <a:bodyPr/>
          <a:lstStyle>
            <a:lvl1pPr>
              <a:buClr>
                <a:srgbClr val="C00000"/>
              </a:buClr>
              <a:buFont typeface="Wingdings" pitchFamily="2" charset="2"/>
              <a:buChar char="§"/>
              <a:defRPr sz="1800">
                <a:solidFill>
                  <a:srgbClr val="6F6F6F"/>
                </a:solidFill>
              </a:defRPr>
            </a:lvl1pPr>
            <a:lvl2pPr>
              <a:buClr>
                <a:srgbClr val="C00000"/>
              </a:buClr>
              <a:buFont typeface="Wingdings" pitchFamily="2" charset="2"/>
              <a:buChar char="§"/>
              <a:defRPr sz="1500">
                <a:solidFill>
                  <a:srgbClr val="6F6F6F"/>
                </a:solidFill>
              </a:defRPr>
            </a:lvl2pPr>
            <a:lvl3pPr>
              <a:buClr>
                <a:srgbClr val="C00000"/>
              </a:buClr>
              <a:buFont typeface="Wingdings" pitchFamily="2" charset="2"/>
              <a:buChar char="§"/>
              <a:defRPr sz="1350">
                <a:solidFill>
                  <a:srgbClr val="6F6F6F"/>
                </a:solidFill>
              </a:defRPr>
            </a:lvl3pPr>
            <a:lvl4pPr>
              <a:buClr>
                <a:srgbClr val="C00000"/>
              </a:buClr>
              <a:buFont typeface="Wingdings" pitchFamily="2" charset="2"/>
              <a:buChar char="§"/>
              <a:defRPr sz="1200">
                <a:solidFill>
                  <a:srgbClr val="6F6F6F"/>
                </a:solidFill>
              </a:defRPr>
            </a:lvl4pPr>
            <a:lvl5pPr>
              <a:buClr>
                <a:srgbClr val="C00000"/>
              </a:buClr>
              <a:buFont typeface="Wingdings" pitchFamily="2" charset="2"/>
              <a:buChar char="§"/>
              <a:defRPr sz="1200">
                <a:solidFill>
                  <a:srgbClr val="6F6F6F"/>
                </a:solidFill>
              </a:defRPr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 dirty="0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4"/>
          </p:nvPr>
        </p:nvSpPr>
        <p:spPr>
          <a:xfrm>
            <a:off x="0" y="6356352"/>
            <a:ext cx="9144000" cy="365125"/>
          </a:xfrm>
        </p:spPr>
        <p:txBody>
          <a:bodyPr/>
          <a:lstStyle>
            <a:lvl1pPr>
              <a:buFont typeface="Calibri" pitchFamily="34" charset="0"/>
              <a:buChar char="©"/>
              <a:defRPr dirty="0" smtClean="0">
                <a:solidFill>
                  <a:srgbClr val="6F6F6F"/>
                </a:solidFill>
              </a:defRPr>
            </a:lvl1pPr>
          </a:lstStyle>
          <a:p>
            <a:endParaRPr lang="en-US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5"/>
          </p:nvPr>
        </p:nvSpPr>
        <p:spPr>
          <a:xfrm>
            <a:off x="7429500" y="6356352"/>
            <a:ext cx="1257300" cy="365125"/>
          </a:xfrm>
        </p:spPr>
        <p:txBody>
          <a:bodyPr/>
          <a:lstStyle>
            <a:lvl1pPr>
              <a:defRPr>
                <a:solidFill>
                  <a:srgbClr val="6F6F6F"/>
                </a:solidFill>
              </a:defRPr>
            </a:lvl1pPr>
          </a:lstStyle>
          <a:p>
            <a:fld id="{5B7AB1B2-3D26-4D21-BF33-5EC3BF3AD7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8640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3.jp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3438" y="357188"/>
            <a:ext cx="2101850" cy="1395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7" descr="2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81251" y="357190"/>
            <a:ext cx="2119313" cy="1406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8" descr="1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876" y="357190"/>
            <a:ext cx="2125663" cy="1411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9" descr="4.jpg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1" y="357188"/>
            <a:ext cx="2111375" cy="1401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10" descr="IttiamLogo_2479X820TransparentBackground (1).png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28814" y="3786188"/>
            <a:ext cx="2071687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4419601" y="3640138"/>
            <a:ext cx="3509963" cy="5078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700" b="1" dirty="0">
                <a:solidFill>
                  <a:schemeClr val="bg1"/>
                </a:solidFill>
              </a:rPr>
              <a:t>Thank You</a:t>
            </a:r>
            <a:endParaRPr lang="en-IN" sz="2700" b="1" dirty="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464050" y="4214814"/>
            <a:ext cx="4465638" cy="3231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500" dirty="0">
                <a:solidFill>
                  <a:schemeClr val="bg1">
                    <a:lumMod val="65000"/>
                  </a:schemeClr>
                </a:solidFill>
              </a:rPr>
              <a:t>Name and Designation</a:t>
            </a:r>
            <a:endParaRPr lang="en-IN" sz="1500" dirty="0">
              <a:solidFill>
                <a:schemeClr val="bg1">
                  <a:lumMod val="65000"/>
                </a:schemeClr>
              </a:solidFill>
            </a:endParaRPr>
          </a:p>
        </p:txBody>
      </p:sp>
      <p:cxnSp>
        <p:nvCxnSpPr>
          <p:cNvPr id="9" name="Straight Connector 8"/>
          <p:cNvCxnSpPr/>
          <p:nvPr/>
        </p:nvCxnSpPr>
        <p:spPr>
          <a:xfrm rot="5400000">
            <a:off x="3606800" y="4178301"/>
            <a:ext cx="1214438" cy="158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0" y="6492877"/>
            <a:ext cx="9144000" cy="365125"/>
          </a:xfrm>
        </p:spPr>
        <p:txBody>
          <a:bodyPr/>
          <a:lstStyle>
            <a:lvl1pPr>
              <a:buClr>
                <a:schemeClr val="bg1"/>
              </a:buClr>
              <a:buFont typeface="Calibri" pitchFamily="34" charset="0"/>
              <a:buChar char="©"/>
              <a:defRPr sz="825" dirty="0" smtClean="0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11"/>
          </p:nvPr>
        </p:nvSpPr>
        <p:spPr>
          <a:xfrm>
            <a:off x="8101014" y="6492877"/>
            <a:ext cx="1042987" cy="365125"/>
          </a:xfrm>
        </p:spPr>
        <p:txBody>
          <a:bodyPr/>
          <a:lstStyle>
            <a:lvl1pPr>
              <a:defRPr sz="825"/>
            </a:lvl1pPr>
          </a:lstStyle>
          <a:p>
            <a:fld id="{5B7AB1B2-3D26-4D21-BF33-5EC3BF3AD7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94012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 flipV="1">
            <a:off x="642939" y="714375"/>
            <a:ext cx="8501062" cy="71438"/>
          </a:xfrm>
          <a:prstGeom prst="rect">
            <a:avLst/>
          </a:prstGeom>
          <a:solidFill>
            <a:srgbClr val="C93D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IN" sz="1350" dirty="0"/>
          </a:p>
        </p:txBody>
      </p:sp>
      <p:pic>
        <p:nvPicPr>
          <p:cNvPr id="6" name="Picture 7" descr="IttiamLogo_2479X820TransparentBackground (1)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2438" y="255588"/>
            <a:ext cx="952500" cy="315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457200" y="1600202"/>
            <a:ext cx="8229600" cy="4525963"/>
          </a:xfrm>
        </p:spPr>
        <p:txBody>
          <a:bodyPr/>
          <a:lstStyle>
            <a:lvl1pPr>
              <a:buClr>
                <a:srgbClr val="C93D2E"/>
              </a:buClr>
              <a:buFont typeface="Wingdings" pitchFamily="2" charset="2"/>
              <a:buNone/>
              <a:defRPr sz="1800" b="0">
                <a:solidFill>
                  <a:srgbClr val="6F6F6F"/>
                </a:solidFill>
                <a:latin typeface="Arial" pitchFamily="34" charset="0"/>
                <a:cs typeface="Arial" pitchFamily="34" charset="0"/>
              </a:defRPr>
            </a:lvl1pPr>
            <a:lvl2pPr>
              <a:buClr>
                <a:srgbClr val="C93D2E"/>
              </a:buClr>
              <a:buFont typeface="Wingdings" pitchFamily="2" charset="2"/>
              <a:buChar char="§"/>
              <a:defRPr sz="1650" b="0">
                <a:solidFill>
                  <a:srgbClr val="6F6F6F"/>
                </a:solidFill>
                <a:latin typeface="Arial" pitchFamily="34" charset="0"/>
                <a:cs typeface="Arial" pitchFamily="34" charset="0"/>
              </a:defRPr>
            </a:lvl2pPr>
            <a:lvl3pPr>
              <a:buClr>
                <a:srgbClr val="C93D2E"/>
              </a:buClr>
              <a:buFont typeface="Wingdings" pitchFamily="2" charset="2"/>
              <a:buChar char="§"/>
              <a:defRPr sz="1500" b="0">
                <a:solidFill>
                  <a:srgbClr val="6F6F6F"/>
                </a:solidFill>
                <a:latin typeface="Arial" pitchFamily="34" charset="0"/>
                <a:cs typeface="Arial" pitchFamily="34" charset="0"/>
              </a:defRPr>
            </a:lvl3pPr>
            <a:lvl4pPr>
              <a:buClr>
                <a:srgbClr val="C93D2E"/>
              </a:buClr>
              <a:buFont typeface="Wingdings" pitchFamily="2" charset="2"/>
              <a:buChar char="§"/>
              <a:defRPr sz="1350" b="0">
                <a:solidFill>
                  <a:srgbClr val="6F6F6F"/>
                </a:solidFill>
              </a:defRPr>
            </a:lvl4pPr>
            <a:lvl5pPr>
              <a:buClr>
                <a:srgbClr val="C93D2E"/>
              </a:buClr>
              <a:buFont typeface="Wingdings" pitchFamily="2" charset="2"/>
              <a:buChar char="§"/>
              <a:defRPr sz="1200" b="0">
                <a:solidFill>
                  <a:srgbClr val="6F6F6F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485804" y="-142900"/>
            <a:ext cx="8229600" cy="1143000"/>
          </a:xfrm>
        </p:spPr>
        <p:txBody>
          <a:bodyPr>
            <a:normAutofit/>
          </a:bodyPr>
          <a:lstStyle>
            <a:lvl1pPr algn="l">
              <a:defRPr sz="2100" b="1">
                <a:solidFill>
                  <a:srgbClr val="6F6F6F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IN" dirty="0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0" y="6492877"/>
            <a:ext cx="9144000" cy="365125"/>
          </a:xfrm>
        </p:spPr>
        <p:txBody>
          <a:bodyPr/>
          <a:lstStyle>
            <a:lvl1pPr>
              <a:buFont typeface="Calibri" pitchFamily="34" charset="0"/>
              <a:buChar char="©"/>
              <a:defRPr dirty="0" smtClean="0">
                <a:solidFill>
                  <a:srgbClr val="6F6F6F"/>
                </a:solidFill>
              </a:defRPr>
            </a:lvl1pPr>
          </a:lstStyle>
          <a:p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1"/>
          </p:nvPr>
        </p:nvSpPr>
        <p:spPr>
          <a:xfrm>
            <a:off x="7429500" y="6492877"/>
            <a:ext cx="1257300" cy="365125"/>
          </a:xfrm>
        </p:spPr>
        <p:txBody>
          <a:bodyPr/>
          <a:lstStyle>
            <a:lvl1pPr>
              <a:defRPr>
                <a:solidFill>
                  <a:srgbClr val="6F6F6F"/>
                </a:solidFill>
              </a:defRPr>
            </a:lvl1pPr>
          </a:lstStyle>
          <a:p>
            <a:fld id="{5B7AB1B2-3D26-4D21-BF33-5EC3BF3AD7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8475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1500" b="1">
                <a:solidFill>
                  <a:srgbClr val="6F6F6F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IN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</p:spPr>
        <p:txBody>
          <a:bodyPr/>
          <a:lstStyle>
            <a:lvl1pPr>
              <a:buClr>
                <a:srgbClr val="C00000"/>
              </a:buClr>
              <a:buFont typeface="Wingdings" pitchFamily="2" charset="2"/>
              <a:buChar char="§"/>
              <a:defRPr sz="1950">
                <a:solidFill>
                  <a:srgbClr val="6F6F6F"/>
                </a:solidFill>
                <a:latin typeface="Arial" pitchFamily="34" charset="0"/>
                <a:cs typeface="Arial" pitchFamily="34" charset="0"/>
              </a:defRPr>
            </a:lvl1pPr>
            <a:lvl2pPr>
              <a:buClr>
                <a:srgbClr val="C00000"/>
              </a:buClr>
              <a:buFont typeface="Wingdings" pitchFamily="2" charset="2"/>
              <a:buChar char="§"/>
              <a:defRPr sz="1800">
                <a:solidFill>
                  <a:srgbClr val="6F6F6F"/>
                </a:solidFill>
                <a:latin typeface="Arial" pitchFamily="34" charset="0"/>
                <a:cs typeface="Arial" pitchFamily="34" charset="0"/>
              </a:defRPr>
            </a:lvl2pPr>
            <a:lvl3pPr>
              <a:buClr>
                <a:srgbClr val="C00000"/>
              </a:buClr>
              <a:buFont typeface="Wingdings" pitchFamily="2" charset="2"/>
              <a:buChar char="§"/>
              <a:defRPr sz="1500">
                <a:solidFill>
                  <a:srgbClr val="6F6F6F"/>
                </a:solidFill>
                <a:latin typeface="Arial" pitchFamily="34" charset="0"/>
                <a:cs typeface="Arial" pitchFamily="34" charset="0"/>
              </a:defRPr>
            </a:lvl3pPr>
            <a:lvl4pPr>
              <a:buClr>
                <a:srgbClr val="C00000"/>
              </a:buClr>
              <a:buFont typeface="Wingdings" pitchFamily="2" charset="2"/>
              <a:buChar char="§"/>
              <a:defRPr sz="1350">
                <a:solidFill>
                  <a:srgbClr val="6F6F6F"/>
                </a:solidFill>
                <a:latin typeface="Arial" pitchFamily="34" charset="0"/>
                <a:cs typeface="Arial" pitchFamily="34" charset="0"/>
              </a:defRPr>
            </a:lvl4pPr>
            <a:lvl5pPr>
              <a:buClr>
                <a:srgbClr val="C00000"/>
              </a:buClr>
              <a:buFont typeface="Wingdings" pitchFamily="2" charset="2"/>
              <a:buChar char="§"/>
              <a:defRPr sz="1200">
                <a:solidFill>
                  <a:srgbClr val="6F6F6F"/>
                </a:solidFill>
              </a:defRPr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435102"/>
            <a:ext cx="3008313" cy="4691063"/>
          </a:xfrm>
        </p:spPr>
        <p:txBody>
          <a:bodyPr/>
          <a:lstStyle>
            <a:lvl1pPr marL="0" indent="0">
              <a:buNone/>
              <a:defRPr sz="1050">
                <a:solidFill>
                  <a:srgbClr val="6F6F6F"/>
                </a:solidFill>
                <a:latin typeface="Arial" pitchFamily="34" charset="0"/>
                <a:cs typeface="Arial" pitchFamily="34" charset="0"/>
              </a:defRPr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0" y="6492877"/>
            <a:ext cx="9144000" cy="365125"/>
          </a:xfrm>
        </p:spPr>
        <p:txBody>
          <a:bodyPr/>
          <a:lstStyle>
            <a:lvl1pPr>
              <a:buFont typeface="Calibri" pitchFamily="34" charset="0"/>
              <a:buChar char="©"/>
              <a:defRPr dirty="0" smtClean="0">
                <a:solidFill>
                  <a:srgbClr val="6F6F6F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>
          <a:xfrm>
            <a:off x="7429500" y="6492877"/>
            <a:ext cx="1257300" cy="365125"/>
          </a:xfrm>
        </p:spPr>
        <p:txBody>
          <a:bodyPr/>
          <a:lstStyle>
            <a:lvl1pPr>
              <a:defRPr>
                <a:solidFill>
                  <a:srgbClr val="6F6F6F"/>
                </a:solidFill>
              </a:defRPr>
            </a:lvl1pPr>
          </a:lstStyle>
          <a:p>
            <a:fld id="{5B7AB1B2-3D26-4D21-BF33-5EC3BF3AD7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00585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 flipV="1">
            <a:off x="642939" y="714375"/>
            <a:ext cx="8501062" cy="71438"/>
          </a:xfrm>
          <a:prstGeom prst="rect">
            <a:avLst/>
          </a:prstGeom>
          <a:solidFill>
            <a:srgbClr val="C93D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IN" sz="1350" dirty="0"/>
          </a:p>
        </p:txBody>
      </p:sp>
      <p:pic>
        <p:nvPicPr>
          <p:cNvPr id="6" name="Picture 7" descr="IttiamLogo_2479X820TransparentBackground (1)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2438" y="255588"/>
            <a:ext cx="952500" cy="315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itle 1"/>
          <p:cNvSpPr txBox="1">
            <a:spLocks/>
          </p:cNvSpPr>
          <p:nvPr/>
        </p:nvSpPr>
        <p:spPr>
          <a:xfrm>
            <a:off x="485775" y="-142875"/>
            <a:ext cx="822960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l">
              <a:defRPr sz="2800" b="1">
                <a:solidFill>
                  <a:srgbClr val="6F6F6F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r>
              <a:rPr lang="en-US" sz="2100" dirty="0" smtClean="0">
                <a:ea typeface="+mj-ea"/>
              </a:rPr>
              <a:t>Click to edit Master title style</a:t>
            </a:r>
            <a:endParaRPr lang="en-IN" sz="2100" dirty="0" smtClean="0">
              <a:ea typeface="+mj-ea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1500" b="1">
                <a:solidFill>
                  <a:srgbClr val="6F6F6F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IN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n-IN" noProof="0" dirty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050">
                <a:solidFill>
                  <a:srgbClr val="6F6F6F"/>
                </a:solidFill>
                <a:latin typeface="Arial" pitchFamily="34" charset="0"/>
                <a:cs typeface="Arial" pitchFamily="34" charset="0"/>
              </a:defRPr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0" y="6564315"/>
            <a:ext cx="9144000" cy="365125"/>
          </a:xfrm>
        </p:spPr>
        <p:txBody>
          <a:bodyPr/>
          <a:lstStyle>
            <a:lvl1pPr>
              <a:buFont typeface="Calibri" pitchFamily="34" charset="0"/>
              <a:buChar char="©"/>
              <a:defRPr dirty="0" smtClean="0">
                <a:solidFill>
                  <a:srgbClr val="6F6F6F"/>
                </a:solidFill>
              </a:defRPr>
            </a:lvl1pPr>
          </a:lstStyle>
          <a:p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1"/>
          </p:nvPr>
        </p:nvSpPr>
        <p:spPr>
          <a:xfrm>
            <a:off x="7429500" y="6564315"/>
            <a:ext cx="1257300" cy="365125"/>
          </a:xfrm>
        </p:spPr>
        <p:txBody>
          <a:bodyPr/>
          <a:lstStyle>
            <a:lvl1pPr>
              <a:defRPr>
                <a:solidFill>
                  <a:srgbClr val="6F6F6F"/>
                </a:solidFill>
              </a:defRPr>
            </a:lvl1pPr>
          </a:lstStyle>
          <a:p>
            <a:fld id="{5B7AB1B2-3D26-4D21-BF33-5EC3BF3AD7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96578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  <a:endParaRPr lang="en-IN" altLang="en-US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2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  <a:endParaRPr lang="en-IN" alt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9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fld id="{EEBF6322-B492-435B-A260-6DBE977FBF28}" type="datetime1">
              <a:rPr lang="en-US" smtClean="0"/>
              <a:t>9/27/2018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9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900">
                <a:solidFill>
                  <a:srgbClr val="FFFFFF"/>
                </a:solidFill>
                <a:latin typeface="Calibri" panose="020F0502020204030204" pitchFamily="34" charset="0"/>
              </a:defRPr>
            </a:lvl1pPr>
          </a:lstStyle>
          <a:p>
            <a:fld id="{5B7AB1B2-3D26-4D21-BF33-5EC3BF3AD7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30180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</a:defRPr>
      </a:lvl5pPr>
      <a:lvl6pPr marL="342900" algn="ctr" rtl="0" eaLnBrk="1" fontAlgn="base" hangingPunct="1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</a:defRPr>
      </a:lvl6pPr>
      <a:lvl7pPr marL="685800" algn="ctr" rtl="0" eaLnBrk="1" fontAlgn="base" hangingPunct="1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</a:defRPr>
      </a:lvl7pPr>
      <a:lvl8pPr marL="1028700" algn="ctr" rtl="0" eaLnBrk="1" fontAlgn="base" hangingPunct="1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</a:defRPr>
      </a:lvl8pPr>
      <a:lvl9pPr marL="1371600" algn="ctr" rtl="0" eaLnBrk="1" fontAlgn="base" hangingPunct="1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257175" indent="-257175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214313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7252" y="2184698"/>
            <a:ext cx="7772400" cy="1851843"/>
          </a:xfrm>
        </p:spPr>
        <p:txBody>
          <a:bodyPr>
            <a:normAutofit/>
          </a:bodyPr>
          <a:lstStyle/>
          <a:p>
            <a:r>
              <a:rPr lang="en-CA" sz="2400" dirty="0" smtClean="0"/>
              <a:t>JVET-L0409</a:t>
            </a:r>
            <a:r>
              <a:rPr lang="en-CA" sz="3200" dirty="0" smtClean="0"/>
              <a:t>  </a:t>
            </a:r>
            <a:r>
              <a:rPr lang="en-CA" sz="1800" dirty="0" smtClean="0"/>
              <a:t/>
            </a:r>
            <a:br>
              <a:rPr lang="en-CA" sz="1800" dirty="0" smtClean="0"/>
            </a:br>
            <a:r>
              <a:rPr lang="en-CA" sz="1800" dirty="0" smtClean="0"/>
              <a:t>Filtering Coefficients Simplification for filtering complexity reduction in ALF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body" idx="1"/>
          </p:nvPr>
        </p:nvSpPr>
        <p:spPr>
          <a:xfrm>
            <a:off x="657252" y="3542272"/>
            <a:ext cx="7772400" cy="790831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S. </a:t>
            </a:r>
            <a:r>
              <a:rPr lang="en-US" dirty="0" smtClean="0"/>
              <a:t>Sethuraman</a:t>
            </a:r>
          </a:p>
          <a:p>
            <a:r>
              <a:rPr lang="en-US" dirty="0" smtClean="0"/>
              <a:t>Ittiam </a:t>
            </a:r>
            <a:r>
              <a:rPr lang="en-US" dirty="0" smtClean="0"/>
              <a:t>Systems</a:t>
            </a:r>
          </a:p>
          <a:p>
            <a:r>
              <a:rPr lang="en-US" dirty="0" smtClean="0"/>
              <a:t>5 October </a:t>
            </a:r>
            <a:r>
              <a:rPr lang="en-US" dirty="0" smtClean="0"/>
              <a:t>2018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850785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263611" y="1408670"/>
            <a:ext cx="8707393" cy="4717496"/>
          </a:xfrm>
        </p:spPr>
        <p:txBody>
          <a:bodyPr/>
          <a:lstStyle/>
          <a:p>
            <a:r>
              <a:rPr lang="en-GB" sz="2400" dirty="0" smtClean="0">
                <a:latin typeface="Calibri" panose="020F0502020204030204" pitchFamily="34" charset="0"/>
              </a:rPr>
              <a:t>BMS-ALF requires 13 multiplications per output sample due to the non-separable 2-D filtering</a:t>
            </a:r>
          </a:p>
          <a:p>
            <a:pPr lvl="1"/>
            <a:r>
              <a:rPr lang="en-GB" sz="2000" dirty="0" smtClean="0">
                <a:latin typeface="Calibri" panose="020F0502020204030204" pitchFamily="34" charset="0"/>
              </a:rPr>
              <a:t>Summarized as a key complexity aspect for ALF at the last meeting</a:t>
            </a:r>
            <a:endParaRPr lang="en-GB" sz="2650" dirty="0" smtClean="0">
              <a:latin typeface="Calibri" panose="020F0502020204030204" pitchFamily="34" charset="0"/>
            </a:endParaRPr>
          </a:p>
          <a:p>
            <a:pPr lvl="2"/>
            <a:r>
              <a:rPr lang="en-US" dirty="0"/>
              <a:t>ALF multiplication is 10-bit x </a:t>
            </a:r>
            <a:r>
              <a:rPr lang="en-US" dirty="0" smtClean="0"/>
              <a:t>10-bit</a:t>
            </a:r>
          </a:p>
          <a:p>
            <a:pPr marL="685800" lvl="2" indent="0">
              <a:buNone/>
            </a:pPr>
            <a:endParaRPr lang="en-US" dirty="0"/>
          </a:p>
          <a:p>
            <a:r>
              <a:rPr lang="en-GB" sz="2400" dirty="0" smtClean="0">
                <a:latin typeface="Calibri" panose="020F0502020204030204" pitchFamily="34" charset="0"/>
              </a:rPr>
              <a:t>JVET-K0215 proposed to make 6 of these coefficients to be powers of 2 so as to replace 6 multiplications with simple left shifts</a:t>
            </a:r>
          </a:p>
          <a:p>
            <a:pPr lvl="1"/>
            <a:r>
              <a:rPr lang="en-GB" sz="2000" dirty="0">
                <a:latin typeface="Calibri" panose="020F0502020204030204" pitchFamily="34" charset="0"/>
              </a:rPr>
              <a:t>Less than half the multiplications are removed</a:t>
            </a:r>
          </a:p>
          <a:p>
            <a:pPr lvl="1"/>
            <a:r>
              <a:rPr lang="en-GB" sz="2000" dirty="0">
                <a:latin typeface="Calibri" panose="020F0502020204030204" pitchFamily="34" charset="0"/>
              </a:rPr>
              <a:t>Rest of the coefficients are re-computed after making the 6 coefficients a power of 2 on the encoding side</a:t>
            </a:r>
          </a:p>
          <a:p>
            <a:pPr lvl="1"/>
            <a:r>
              <a:rPr lang="en-GB" sz="2000" dirty="0">
                <a:latin typeface="Calibri" panose="020F0502020204030204" pitchFamily="34" charset="0"/>
              </a:rPr>
              <a:t>Proposed coefficient coding changes</a:t>
            </a:r>
          </a:p>
          <a:p>
            <a:endParaRPr lang="en-GB" sz="2950" b="1" dirty="0" smtClean="0">
              <a:latin typeface="Calibri" panose="020F0502020204030204" pitchFamily="34" charset="0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400" dirty="0" smtClean="0"/>
              <a:t>Reducing multiplications in ALF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314111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650788" y="1000100"/>
            <a:ext cx="8036011" cy="5126065"/>
          </a:xfrm>
        </p:spPr>
        <p:txBody>
          <a:bodyPr/>
          <a:lstStyle/>
          <a:p>
            <a:r>
              <a:rPr lang="en-US" dirty="0" smtClean="0"/>
              <a:t>Normatively constrain the absolute value of all the coefficients other than the center coefficient (which is derived implicitly on the decoding side) such that it has only 2 or 3 bits set (to 1)</a:t>
            </a:r>
          </a:p>
          <a:p>
            <a:pPr lvl="1"/>
            <a:r>
              <a:rPr lang="en-US" dirty="0" smtClean="0"/>
              <a:t>For the constraint of N bits set (to 1), N shifts and (N-1) additions only are required</a:t>
            </a:r>
          </a:p>
          <a:p>
            <a:pPr lvl="1"/>
            <a:endParaRPr lang="en-US" dirty="0"/>
          </a:p>
          <a:p>
            <a:r>
              <a:rPr lang="en-US" dirty="0" smtClean="0"/>
              <a:t>No changes to how the coefficients are signaled</a:t>
            </a:r>
          </a:p>
          <a:p>
            <a:endParaRPr lang="en-US" dirty="0"/>
          </a:p>
          <a:p>
            <a:r>
              <a:rPr lang="en-US" dirty="0" smtClean="0"/>
              <a:t>Non-normative method of constraining:</a:t>
            </a:r>
          </a:p>
          <a:p>
            <a:pPr lvl="1"/>
            <a:r>
              <a:rPr lang="en-US" dirty="0" smtClean="0"/>
              <a:t>Identify the position in the coefficient value for a filter where the Nth set bit occurs from the most-significant bit position</a:t>
            </a:r>
          </a:p>
          <a:p>
            <a:pPr lvl="1"/>
            <a:r>
              <a:rPr lang="en-US" dirty="0" smtClean="0"/>
              <a:t>Add a value equal to (1 &lt;&lt; (N-1)) to the coefficient value to create a rounded value</a:t>
            </a:r>
          </a:p>
          <a:p>
            <a:pPr lvl="1"/>
            <a:r>
              <a:rPr lang="en-US" dirty="0" smtClean="0"/>
              <a:t>Constrain the original coefficient value and the rounded coefficient value to retain only the first N set bits.</a:t>
            </a:r>
          </a:p>
          <a:p>
            <a:pPr lvl="1"/>
            <a:r>
              <a:rPr lang="en-US" dirty="0" smtClean="0"/>
              <a:t>Select the option with the least difference from the original value from these 2 options as the final normative coefficient value to be signaled in the </a:t>
            </a:r>
            <a:r>
              <a:rPr lang="en-US" dirty="0" err="1" smtClean="0"/>
              <a:t>bitstream</a:t>
            </a:r>
            <a:endParaRPr lang="en-US" dirty="0"/>
          </a:p>
          <a:p>
            <a:pPr marL="0" indent="0">
              <a:buNone/>
            </a:pPr>
            <a:endParaRPr lang="en-US" dirty="0" smtClean="0"/>
          </a:p>
          <a:p>
            <a:endParaRPr lang="en-US" dirty="0"/>
          </a:p>
          <a:p>
            <a:endParaRPr lang="en-US" dirty="0" smtClean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Proposed method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3139600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309816"/>
            <a:ext cx="8229600" cy="4816349"/>
          </a:xfrm>
        </p:spPr>
        <p:txBody>
          <a:bodyPr/>
          <a:lstStyle/>
          <a:p>
            <a:r>
              <a:rPr lang="en-US" dirty="0" smtClean="0"/>
              <a:t>Replacing 10-bit x 10-bit with just 2 (or 3) shifts and 1 (or 2) adds</a:t>
            </a:r>
          </a:p>
          <a:p>
            <a:pPr lvl="1"/>
            <a:r>
              <a:rPr lang="en-US" dirty="0" smtClean="0"/>
              <a:t>In hardware, substantial reduction in gate-count for ALF</a:t>
            </a:r>
          </a:p>
          <a:p>
            <a:pPr lvl="1"/>
            <a:r>
              <a:rPr lang="en-US" dirty="0" smtClean="0"/>
              <a:t>In software, lower latency vector shift instructions instead of longer latency multiplication instructions</a:t>
            </a:r>
          </a:p>
          <a:p>
            <a:pPr lvl="2"/>
            <a:r>
              <a:rPr lang="en-US" dirty="0" smtClean="0"/>
              <a:t>Better throughput due to decreased register pressure</a:t>
            </a:r>
          </a:p>
          <a:p>
            <a:pPr lvl="1"/>
            <a:r>
              <a:rPr lang="en-US" dirty="0" smtClean="0"/>
              <a:t>SIMD processing is not affected</a:t>
            </a:r>
          </a:p>
          <a:p>
            <a:pPr lvl="2"/>
            <a:r>
              <a:rPr lang="en-US" dirty="0" smtClean="0"/>
              <a:t>Most processors support a variable shift for each lane of a vector instruction</a:t>
            </a:r>
          </a:p>
          <a:p>
            <a:pPr lvl="2"/>
            <a:r>
              <a:rPr lang="en-US" dirty="0" smtClean="0"/>
              <a:t>For a 4x4 block, the center coefficient multiplication for the 16-output samples can be done in a vector form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Benefits of the proposed method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8705800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227438"/>
            <a:ext cx="8229600" cy="4898727"/>
          </a:xfrm>
        </p:spPr>
        <p:txBody>
          <a:bodyPr/>
          <a:lstStyle/>
          <a:p>
            <a:r>
              <a:rPr lang="en-US" dirty="0" smtClean="0"/>
              <a:t>6 coefficients use 1 shift as in JVET-K0215</a:t>
            </a:r>
          </a:p>
          <a:p>
            <a:r>
              <a:rPr lang="en-US" dirty="0" smtClean="0"/>
              <a:t>6 coefficients use the N set-bits constraint</a:t>
            </a:r>
          </a:p>
          <a:p>
            <a:endParaRPr lang="en-US" dirty="0"/>
          </a:p>
          <a:p>
            <a:r>
              <a:rPr lang="en-US" dirty="0" smtClean="0"/>
              <a:t>Experiments were done with and without re-computation of coefficients</a:t>
            </a:r>
          </a:p>
          <a:p>
            <a:endParaRPr lang="en-US" dirty="0"/>
          </a:p>
          <a:p>
            <a:r>
              <a:rPr lang="en-US" dirty="0" smtClean="0"/>
              <a:t>No changes to how the coefficients are signaled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Combination with JVET-K0215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6037512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914400"/>
            <a:ext cx="8229600" cy="5211766"/>
          </a:xfrm>
        </p:spPr>
        <p:txBody>
          <a:bodyPr/>
          <a:lstStyle/>
          <a:p>
            <a:r>
              <a:rPr lang="en-US" dirty="0" smtClean="0"/>
              <a:t>The tests were performed in VTM-1.0 with the ALF from CE2.4.1.4 from last meeting (that uses adaptive max 7x7 luma filter with 4x4 block size for classification) by enabling ALF on top of VTM-1.0</a:t>
            </a:r>
          </a:p>
          <a:p>
            <a:endParaRPr lang="en-US" dirty="0"/>
          </a:p>
          <a:p>
            <a:r>
              <a:rPr lang="en-US" dirty="0" smtClean="0"/>
              <a:t>Fixed filters were disabled except in the anchor</a:t>
            </a:r>
          </a:p>
          <a:p>
            <a:pPr lvl="1"/>
            <a:r>
              <a:rPr lang="en-US" dirty="0" smtClean="0"/>
              <a:t>Fixed filters were found to offer ~-0.05% BDRATE gain</a:t>
            </a:r>
            <a:endParaRPr lang="en-US" dirty="0"/>
          </a:p>
          <a:p>
            <a:pPr lvl="1"/>
            <a:r>
              <a:rPr lang="en-US" dirty="0" smtClean="0"/>
              <a:t>Test (a): N = 3</a:t>
            </a:r>
          </a:p>
          <a:p>
            <a:pPr lvl="1"/>
            <a:r>
              <a:rPr lang="en-US" dirty="0" smtClean="0"/>
              <a:t>Test (b): N = 2</a:t>
            </a:r>
          </a:p>
          <a:p>
            <a:pPr lvl="1"/>
            <a:r>
              <a:rPr lang="en-US" dirty="0" smtClean="0"/>
              <a:t>Test (c): N = 1</a:t>
            </a:r>
          </a:p>
          <a:p>
            <a:pPr lvl="1"/>
            <a:r>
              <a:rPr lang="en-US" dirty="0" smtClean="0"/>
              <a:t>Test (d): N =3 in combination with JVET-K0215 w/o coefficient re-computation</a:t>
            </a:r>
          </a:p>
          <a:p>
            <a:pPr lvl="1"/>
            <a:r>
              <a:rPr lang="en-US" dirty="0" smtClean="0"/>
              <a:t>Test (e): N=3 in combination with JVET-K0215 with coefficient re-computation</a:t>
            </a:r>
          </a:p>
          <a:p>
            <a:pPr lvl="1"/>
            <a:endParaRPr lang="en-US" dirty="0" smtClean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Test Conditions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8365409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4730353"/>
            <a:ext cx="8229600" cy="1512976"/>
          </a:xfrm>
        </p:spPr>
        <p:txBody>
          <a:bodyPr/>
          <a:lstStyle/>
          <a:p>
            <a:r>
              <a:rPr lang="en-US" dirty="0" smtClean="0"/>
              <a:t>Observations:</a:t>
            </a:r>
          </a:p>
          <a:p>
            <a:pPr lvl="1"/>
            <a:r>
              <a:rPr lang="en-US" dirty="0" smtClean="0"/>
              <a:t>Minimal BDRATE drop with the proposed normative constraint for N=3 and 2</a:t>
            </a:r>
          </a:p>
          <a:p>
            <a:pPr lvl="1"/>
            <a:r>
              <a:rPr lang="en-US" dirty="0" smtClean="0"/>
              <a:t>Even without re-computation on the encoding side, the ALF BD-RATE gains are mostly retained for N=3 and 2</a:t>
            </a:r>
          </a:p>
          <a:p>
            <a:pPr lvl="1"/>
            <a:r>
              <a:rPr lang="en-US" dirty="0" smtClean="0"/>
              <a:t>Going to 1-shift requires re-computations to restrict the BDRATE drops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Test Results</a:t>
            </a:r>
            <a:endParaRPr lang="en-US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11766870"/>
              </p:ext>
            </p:extLst>
          </p:nvPr>
        </p:nvGraphicFramePr>
        <p:xfrm>
          <a:off x="862570" y="1133269"/>
          <a:ext cx="7418860" cy="351699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055914"/>
                <a:gridCol w="1120982"/>
                <a:gridCol w="1120982"/>
                <a:gridCol w="1120982"/>
              </a:tblGrid>
              <a:tr h="495564">
                <a:tc rowSpan="2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 dirty="0">
                          <a:effectLst/>
                        </a:rPr>
                        <a:t>Test-cases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 gridSpan="3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 dirty="0">
                          <a:effectLst/>
                        </a:rPr>
                        <a:t>ALF Tool-ON BD-RATE in </a:t>
                      </a:r>
                      <a:r>
                        <a:rPr lang="en-US" sz="1800" dirty="0" smtClean="0">
                          <a:effectLst/>
                        </a:rPr>
                        <a:t>VTM-1.0 for RA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06634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 dirty="0">
                          <a:solidFill>
                            <a:schemeClr val="tx2"/>
                          </a:solidFill>
                          <a:effectLst/>
                        </a:rPr>
                        <a:t>Y</a:t>
                      </a:r>
                      <a:endParaRPr lang="en-US" sz="1800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>
                          <a:solidFill>
                            <a:schemeClr val="tx2"/>
                          </a:solidFill>
                          <a:effectLst/>
                        </a:rPr>
                        <a:t>U</a:t>
                      </a:r>
                      <a:endParaRPr lang="en-US" sz="1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>
                          <a:solidFill>
                            <a:schemeClr val="tx2"/>
                          </a:solidFill>
                          <a:effectLst/>
                        </a:rPr>
                        <a:t>V</a:t>
                      </a:r>
                      <a:endParaRPr lang="en-US" sz="1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</a:tr>
              <a:tr h="306634">
                <a:tc>
                  <a:txBody>
                    <a:bodyPr/>
                    <a:lstStyle/>
                    <a:p>
                      <a:pPr marL="0" marR="0" algn="l" defTabSz="6858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CE2.4.1.4</a:t>
                      </a:r>
                      <a:r>
                        <a:rPr lang="en-US" sz="1800" b="1" kern="1200" baseline="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from last meeting</a:t>
                      </a:r>
                      <a:endParaRPr lang="en-US" sz="18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defTabSz="6858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 kern="1200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-4.98%</a:t>
                      </a:r>
                      <a:endParaRPr lang="en-US" sz="1800" kern="1200" dirty="0">
                        <a:solidFill>
                          <a:schemeClr val="tx2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defTabSz="6858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 kern="1200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-3.14%</a:t>
                      </a:r>
                      <a:endParaRPr lang="en-US" sz="1800" kern="1200" dirty="0">
                        <a:solidFill>
                          <a:schemeClr val="tx2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defTabSz="6858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 kern="1200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-2.66%</a:t>
                      </a:r>
                      <a:endParaRPr lang="en-US" sz="1800" kern="1200" dirty="0">
                        <a:solidFill>
                          <a:schemeClr val="tx2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b"/>
                </a:tc>
              </a:tr>
              <a:tr h="306634"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 dirty="0" smtClean="0">
                          <a:effectLst/>
                        </a:rPr>
                        <a:t>(a)</a:t>
                      </a:r>
                      <a:r>
                        <a:rPr lang="en-US" sz="1800" baseline="0" dirty="0" smtClean="0">
                          <a:effectLst/>
                        </a:rPr>
                        <a:t> </a:t>
                      </a:r>
                      <a:r>
                        <a:rPr lang="en-US" sz="1800" dirty="0" smtClean="0">
                          <a:effectLst/>
                        </a:rPr>
                        <a:t>3-shifts </a:t>
                      </a:r>
                      <a:r>
                        <a:rPr lang="en-US" sz="1800" dirty="0">
                          <a:effectLst/>
                        </a:rPr>
                        <a:t>for 12-coeffs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 dirty="0">
                          <a:solidFill>
                            <a:schemeClr val="tx2"/>
                          </a:solidFill>
                          <a:effectLst/>
                        </a:rPr>
                        <a:t>-4.84%</a:t>
                      </a:r>
                      <a:endParaRPr lang="en-US" sz="1800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 dirty="0">
                          <a:solidFill>
                            <a:schemeClr val="tx2"/>
                          </a:solidFill>
                          <a:effectLst/>
                        </a:rPr>
                        <a:t>-3.08%</a:t>
                      </a:r>
                      <a:endParaRPr lang="en-US" sz="1800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 dirty="0">
                          <a:solidFill>
                            <a:schemeClr val="tx2"/>
                          </a:solidFill>
                          <a:effectLst/>
                        </a:rPr>
                        <a:t>-2.50%</a:t>
                      </a:r>
                      <a:endParaRPr lang="en-US" sz="1800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</a:tr>
              <a:tr h="306634"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 dirty="0" smtClean="0">
                          <a:effectLst/>
                        </a:rPr>
                        <a:t>(b) 2-shifts </a:t>
                      </a:r>
                      <a:r>
                        <a:rPr lang="en-US" sz="1800" dirty="0">
                          <a:effectLst/>
                        </a:rPr>
                        <a:t>for 12 </a:t>
                      </a:r>
                      <a:r>
                        <a:rPr lang="en-US" sz="1800" dirty="0" err="1">
                          <a:effectLst/>
                        </a:rPr>
                        <a:t>coeffs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 dirty="0">
                          <a:solidFill>
                            <a:schemeClr val="tx2"/>
                          </a:solidFill>
                          <a:effectLst/>
                        </a:rPr>
                        <a:t>-4.72%</a:t>
                      </a:r>
                      <a:endParaRPr lang="en-US" sz="1800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 dirty="0">
                          <a:solidFill>
                            <a:schemeClr val="tx2"/>
                          </a:solidFill>
                          <a:effectLst/>
                        </a:rPr>
                        <a:t>-2.96%</a:t>
                      </a:r>
                      <a:endParaRPr lang="en-US" sz="1800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>
                          <a:solidFill>
                            <a:schemeClr val="tx2"/>
                          </a:solidFill>
                          <a:effectLst/>
                        </a:rPr>
                        <a:t>-2.42%</a:t>
                      </a:r>
                      <a:endParaRPr lang="en-US" sz="1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</a:tr>
              <a:tr h="306634"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 dirty="0" smtClean="0">
                          <a:effectLst/>
                        </a:rPr>
                        <a:t>(c) 1 </a:t>
                      </a:r>
                      <a:r>
                        <a:rPr lang="en-US" sz="1800" dirty="0">
                          <a:effectLst/>
                        </a:rPr>
                        <a:t>shift for 12 </a:t>
                      </a:r>
                      <a:r>
                        <a:rPr lang="en-US" sz="1800" dirty="0" err="1">
                          <a:effectLst/>
                        </a:rPr>
                        <a:t>coeffs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 dirty="0">
                          <a:solidFill>
                            <a:schemeClr val="tx2"/>
                          </a:solidFill>
                          <a:effectLst/>
                        </a:rPr>
                        <a:t>-4.27%</a:t>
                      </a:r>
                      <a:endParaRPr lang="en-US" sz="1800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 dirty="0">
                          <a:solidFill>
                            <a:schemeClr val="tx2"/>
                          </a:solidFill>
                          <a:effectLst/>
                        </a:rPr>
                        <a:t>-2.70%</a:t>
                      </a:r>
                      <a:endParaRPr lang="en-US" sz="1800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>
                          <a:solidFill>
                            <a:schemeClr val="tx2"/>
                          </a:solidFill>
                          <a:effectLst/>
                        </a:rPr>
                        <a:t>-2.26%</a:t>
                      </a:r>
                      <a:endParaRPr lang="en-US" sz="1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</a:tr>
              <a:tr h="743346"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 dirty="0" smtClean="0">
                          <a:effectLst/>
                        </a:rPr>
                        <a:t>(d) 6 </a:t>
                      </a:r>
                      <a:r>
                        <a:rPr lang="en-US" sz="1800" dirty="0">
                          <a:effectLst/>
                        </a:rPr>
                        <a:t>with 1-shift + 6 with 3-shifts (without re-computation between groups)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 dirty="0">
                          <a:solidFill>
                            <a:schemeClr val="tx2"/>
                          </a:solidFill>
                          <a:effectLst/>
                        </a:rPr>
                        <a:t>-4.59%</a:t>
                      </a:r>
                      <a:endParaRPr lang="en-US" sz="1800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 dirty="0">
                          <a:solidFill>
                            <a:schemeClr val="tx2"/>
                          </a:solidFill>
                          <a:effectLst/>
                        </a:rPr>
                        <a:t>-2.83%</a:t>
                      </a:r>
                      <a:endParaRPr lang="en-US" sz="1800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 dirty="0">
                          <a:solidFill>
                            <a:schemeClr val="tx2"/>
                          </a:solidFill>
                          <a:effectLst/>
                        </a:rPr>
                        <a:t>-2.16%</a:t>
                      </a:r>
                      <a:endParaRPr lang="en-US" sz="1800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</a:tr>
              <a:tr h="612221"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 dirty="0" smtClean="0">
                          <a:effectLst/>
                        </a:rPr>
                        <a:t>(e) 6 </a:t>
                      </a:r>
                      <a:r>
                        <a:rPr lang="en-US" sz="1800" dirty="0">
                          <a:effectLst/>
                        </a:rPr>
                        <a:t>with 1-shift + 6 with 3-shifts (with re-computation between groups)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>
                          <a:solidFill>
                            <a:schemeClr val="tx2"/>
                          </a:solidFill>
                          <a:effectLst/>
                        </a:rPr>
                        <a:t>-4.83%</a:t>
                      </a:r>
                      <a:endParaRPr lang="en-US" sz="1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 dirty="0">
                          <a:solidFill>
                            <a:schemeClr val="tx2"/>
                          </a:solidFill>
                          <a:effectLst/>
                        </a:rPr>
                        <a:t>-3.05%</a:t>
                      </a:r>
                      <a:endParaRPr lang="en-US" sz="1800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 dirty="0">
                          <a:solidFill>
                            <a:schemeClr val="tx2"/>
                          </a:solidFill>
                          <a:effectLst/>
                        </a:rPr>
                        <a:t>-2.50%</a:t>
                      </a:r>
                      <a:endParaRPr lang="en-US" sz="1800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6717750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605481" y="1000100"/>
            <a:ext cx="8229600" cy="1859690"/>
          </a:xfrm>
        </p:spPr>
        <p:txBody>
          <a:bodyPr/>
          <a:lstStyle/>
          <a:p>
            <a:r>
              <a:rPr lang="en-US" dirty="0" smtClean="0"/>
              <a:t>Partial results in VTM2.0.1 show slightly lower BDRATE drops, as ALF in VTM2.0.1 does not have fixed filter and has a lower tool-OFF drop (4.66% against the 4.98% shows earlier in VTM1.0)</a:t>
            </a:r>
          </a:p>
          <a:p>
            <a:endParaRPr lang="en-US" dirty="0"/>
          </a:p>
          <a:p>
            <a:r>
              <a:rPr lang="en-US" dirty="0" smtClean="0"/>
              <a:t>It was also confirmed that the 3-shift and 2-shift drops stay low even when the constraint is applied post-merge on the encoding side</a:t>
            </a:r>
          </a:p>
          <a:p>
            <a:endParaRPr lang="en-US" dirty="0"/>
          </a:p>
          <a:p>
            <a:endParaRPr lang="en-US" dirty="0" smtClean="0"/>
          </a:p>
          <a:p>
            <a:pPr marL="0" indent="0">
              <a:buNone/>
            </a:pPr>
            <a:endParaRPr lang="en-US" dirty="0" smtClean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Partial Test Results in VTM2.0.1</a:t>
            </a:r>
            <a:endParaRPr lang="en-US" dirty="0"/>
          </a:p>
        </p:txBody>
      </p:sp>
      <p:graphicFrame>
        <p:nvGraphicFramePr>
          <p:cNvPr id="5" name="Content Placeholder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31520260"/>
              </p:ext>
            </p:extLst>
          </p:nvPr>
        </p:nvGraphicFramePr>
        <p:xfrm>
          <a:off x="1952049" y="3510163"/>
          <a:ext cx="5321961" cy="259603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86840"/>
                <a:gridCol w="981990"/>
                <a:gridCol w="981990"/>
                <a:gridCol w="981990"/>
                <a:gridCol w="736261"/>
                <a:gridCol w="752890"/>
              </a:tblGrid>
              <a:tr h="285992"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000" dirty="0">
                          <a:effectLst/>
                        </a:rPr>
                        <a:t> 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 smtClean="0">
                          <a:effectLst/>
                        </a:rPr>
                        <a:t>2-shift - Over </a:t>
                      </a:r>
                      <a:r>
                        <a:rPr lang="en-US" sz="1400" dirty="0">
                          <a:effectLst/>
                        </a:rPr>
                        <a:t>VTM </a:t>
                      </a:r>
                      <a:r>
                        <a:rPr lang="en-US" sz="1400" dirty="0" smtClean="0">
                          <a:effectLst/>
                        </a:rPr>
                        <a:t>2.0.1 in RA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85992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tx2"/>
                          </a:solidFill>
                          <a:effectLst/>
                        </a:rPr>
                        <a:t>Y</a:t>
                      </a:r>
                      <a:endParaRPr lang="en-US" sz="2000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2"/>
                          </a:solidFill>
                          <a:effectLst/>
                        </a:rPr>
                        <a:t>U</a:t>
                      </a:r>
                      <a:endParaRPr lang="en-US" sz="20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tx2"/>
                          </a:solidFill>
                          <a:effectLst/>
                        </a:rPr>
                        <a:t>V</a:t>
                      </a:r>
                      <a:endParaRPr lang="en-US" sz="2000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2"/>
                          </a:solidFill>
                          <a:effectLst/>
                        </a:rPr>
                        <a:t>EncT</a:t>
                      </a:r>
                      <a:endParaRPr lang="en-US" sz="20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2"/>
                          </a:solidFill>
                          <a:effectLst/>
                        </a:rPr>
                        <a:t>DecT</a:t>
                      </a:r>
                      <a:endParaRPr lang="en-US" sz="20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274553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</a:rPr>
                        <a:t>Class A1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0.28%</a:t>
                      </a:r>
                      <a:endParaRPr lang="en-US" sz="2000">
                        <a:solidFill>
                          <a:schemeClr val="tx2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0.04%</a:t>
                      </a:r>
                      <a:endParaRPr lang="en-US" sz="2000">
                        <a:solidFill>
                          <a:schemeClr val="tx2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0.04%</a:t>
                      </a:r>
                      <a:endParaRPr lang="en-US" sz="2000">
                        <a:solidFill>
                          <a:schemeClr val="tx2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102%</a:t>
                      </a:r>
                      <a:endParaRPr lang="en-US" sz="2000">
                        <a:solidFill>
                          <a:schemeClr val="tx2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99%</a:t>
                      </a:r>
                      <a:endParaRPr lang="en-US" sz="2000">
                        <a:solidFill>
                          <a:schemeClr val="tx2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</a:tr>
              <a:tr h="274553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</a:rPr>
                        <a:t>Class A2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000" dirty="0">
                        <a:solidFill>
                          <a:schemeClr val="tx2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000" dirty="0">
                        <a:solidFill>
                          <a:schemeClr val="tx2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000" dirty="0">
                        <a:solidFill>
                          <a:schemeClr val="tx2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000" dirty="0">
                        <a:solidFill>
                          <a:schemeClr val="tx2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000" dirty="0">
                        <a:solidFill>
                          <a:schemeClr val="tx2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</a:tr>
              <a:tr h="274553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</a:rPr>
                        <a:t>Class B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0.32%</a:t>
                      </a:r>
                      <a:endParaRPr lang="en-US" sz="2000">
                        <a:solidFill>
                          <a:schemeClr val="tx2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-0.01%</a:t>
                      </a:r>
                      <a:endParaRPr lang="en-US" sz="2000">
                        <a:solidFill>
                          <a:schemeClr val="tx2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-0.07%</a:t>
                      </a:r>
                      <a:endParaRPr lang="en-US" sz="2000">
                        <a:solidFill>
                          <a:schemeClr val="tx2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103%</a:t>
                      </a:r>
                      <a:endParaRPr lang="en-US" sz="2000">
                        <a:solidFill>
                          <a:schemeClr val="tx2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101%</a:t>
                      </a:r>
                      <a:endParaRPr lang="en-US" sz="2000">
                        <a:solidFill>
                          <a:schemeClr val="tx2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</a:tr>
              <a:tr h="274553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</a:rPr>
                        <a:t>Class C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0.17%</a:t>
                      </a:r>
                      <a:endParaRPr lang="en-US" sz="2000">
                        <a:solidFill>
                          <a:schemeClr val="tx2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0.07%</a:t>
                      </a:r>
                      <a:endParaRPr lang="en-US" sz="2000">
                        <a:solidFill>
                          <a:schemeClr val="tx2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0.07%</a:t>
                      </a:r>
                      <a:endParaRPr lang="en-US" sz="2000">
                        <a:solidFill>
                          <a:schemeClr val="tx2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103%</a:t>
                      </a:r>
                      <a:endParaRPr lang="en-US" sz="2000">
                        <a:solidFill>
                          <a:schemeClr val="tx2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104%</a:t>
                      </a:r>
                      <a:endParaRPr lang="en-US" sz="2000">
                        <a:solidFill>
                          <a:schemeClr val="tx2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</a:tr>
              <a:tr h="285992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</a:rPr>
                        <a:t>Class E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 </a:t>
                      </a:r>
                      <a:endParaRPr lang="en-US" sz="2000">
                        <a:solidFill>
                          <a:schemeClr val="tx2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 </a:t>
                      </a:r>
                      <a:endParaRPr lang="en-US" sz="2000">
                        <a:solidFill>
                          <a:schemeClr val="tx2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 </a:t>
                      </a:r>
                      <a:endParaRPr lang="en-US" sz="2000">
                        <a:solidFill>
                          <a:schemeClr val="tx2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 </a:t>
                      </a:r>
                      <a:endParaRPr lang="en-US" sz="2000">
                        <a:solidFill>
                          <a:schemeClr val="tx2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 </a:t>
                      </a:r>
                      <a:endParaRPr lang="en-US" sz="2000">
                        <a:solidFill>
                          <a:schemeClr val="tx2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</a:tr>
              <a:tr h="285992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</a:rPr>
                        <a:t>Overall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000" dirty="0">
                        <a:solidFill>
                          <a:schemeClr val="tx2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000" dirty="0">
                        <a:solidFill>
                          <a:schemeClr val="tx2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000" dirty="0">
                        <a:solidFill>
                          <a:schemeClr val="tx2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000" dirty="0">
                        <a:solidFill>
                          <a:schemeClr val="tx2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000" dirty="0">
                        <a:solidFill>
                          <a:schemeClr val="tx2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</a:tr>
              <a:tr h="285992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effectLst/>
                        </a:rPr>
                        <a:t>Class D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0.12%</a:t>
                      </a:r>
                      <a:endParaRPr lang="en-US" sz="2000">
                        <a:solidFill>
                          <a:schemeClr val="tx2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0.08%</a:t>
                      </a:r>
                      <a:endParaRPr lang="en-US" sz="2000">
                        <a:solidFill>
                          <a:schemeClr val="tx2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-0.13%</a:t>
                      </a:r>
                      <a:endParaRPr lang="en-US" sz="2000">
                        <a:solidFill>
                          <a:schemeClr val="tx2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102%</a:t>
                      </a:r>
                      <a:endParaRPr lang="en-US" sz="2000">
                        <a:solidFill>
                          <a:schemeClr val="tx2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105%</a:t>
                      </a:r>
                      <a:endParaRPr lang="en-US" sz="2000" dirty="0">
                        <a:solidFill>
                          <a:schemeClr val="tx2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557453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202724"/>
            <a:ext cx="8229600" cy="5082746"/>
          </a:xfrm>
        </p:spPr>
        <p:txBody>
          <a:bodyPr/>
          <a:lstStyle/>
          <a:p>
            <a:r>
              <a:rPr lang="en-US" dirty="0" smtClean="0"/>
              <a:t>Proposed normative constraint on the number of set bits in the absolute value of the filte</a:t>
            </a:r>
            <a:r>
              <a:rPr lang="en-US" dirty="0" smtClean="0"/>
              <a:t>r coefficients of all filter sets signaled (except the derived center coefficient)</a:t>
            </a:r>
          </a:p>
          <a:p>
            <a:r>
              <a:rPr lang="en-US" dirty="0" smtClean="0"/>
              <a:t>Reduces the need for ALF to just 1 multiplication per output sample and 12*N shifts and 12*(N-1) additions</a:t>
            </a:r>
          </a:p>
          <a:p>
            <a:r>
              <a:rPr lang="en-US" dirty="0" smtClean="0"/>
              <a:t>The BDRATE impact is minimal and a method exists without any need to re-compute the coefficients on the encoding side</a:t>
            </a:r>
          </a:p>
          <a:p>
            <a:endParaRPr lang="en-US" dirty="0"/>
          </a:p>
          <a:p>
            <a:r>
              <a:rPr lang="en-US" dirty="0" smtClean="0"/>
              <a:t>It is requested that this method be studied in an ALF related core experiment.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Conclusions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54921829"/>
      </p:ext>
    </p:extLst>
  </p:cSld>
  <p:clrMapOvr>
    <a:masterClrMapping/>
  </p:clrMapOvr>
</p:sld>
</file>

<file path=ppt/theme/theme1.xml><?xml version="1.0" encoding="utf-8"?>
<a:theme xmlns:a="http://schemas.openxmlformats.org/drawingml/2006/main" name="Ittiam Template">
  <a:themeElements>
    <a:clrScheme name="Ittiam">
      <a:dk1>
        <a:srgbClr val="FFFFFF"/>
      </a:dk1>
      <a:lt1>
        <a:sysClr val="window" lastClr="FFFFFF"/>
      </a:lt1>
      <a:dk2>
        <a:srgbClr val="1F497D"/>
      </a:dk2>
      <a:lt2>
        <a:srgbClr val="EEECE1"/>
      </a:lt2>
      <a:accent1>
        <a:srgbClr val="C93D2E"/>
      </a:accent1>
      <a:accent2>
        <a:srgbClr val="FFFFFF"/>
      </a:accent2>
      <a:accent3>
        <a:srgbClr val="6F6F6F"/>
      </a:accent3>
      <a:accent4>
        <a:srgbClr val="8064A2"/>
      </a:accent4>
      <a:accent5>
        <a:srgbClr val="4BACC6"/>
      </a:accent5>
      <a:accent6>
        <a:srgbClr val="F79646"/>
      </a:accent6>
      <a:hlink>
        <a:srgbClr val="C93D2E"/>
      </a:hlink>
      <a:folHlink>
        <a:srgbClr val="C93D2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ttiam Template.potx [Read-Only]" id="{97DD4C3A-B432-499C-84B5-4DD1A841A171}" vid="{C3CAFF14-7E63-4A6A-97AE-6A280AB38872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Ittiam-Huawei-FVC-M2-DMVR-improvement-proposal</Template>
  <TotalTime>18670</TotalTime>
  <Words>876</Words>
  <Application>Microsoft Office PowerPoint</Application>
  <PresentationFormat>On-screen Show (4:3)</PresentationFormat>
  <Paragraphs>136</Paragraphs>
  <Slides>9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4" baseType="lpstr">
      <vt:lpstr>Arial</vt:lpstr>
      <vt:lpstr>Calibri</vt:lpstr>
      <vt:lpstr>Times New Roman</vt:lpstr>
      <vt:lpstr>Wingdings</vt:lpstr>
      <vt:lpstr>Ittiam Template</vt:lpstr>
      <vt:lpstr>JVET-L0409   Filtering Coefficients Simplification for filtering complexity reduction in ALF</vt:lpstr>
      <vt:lpstr>Reducing multiplications in ALF</vt:lpstr>
      <vt:lpstr>Proposed method</vt:lpstr>
      <vt:lpstr>Benefits of the proposed method</vt:lpstr>
      <vt:lpstr>Combination with JVET-K0215</vt:lpstr>
      <vt:lpstr>Test Conditions</vt:lpstr>
      <vt:lpstr>Test Results</vt:lpstr>
      <vt:lpstr>Partial Test Results in VTM2.0.1</vt:lpstr>
      <vt:lpstr>Conclusions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2-Stage Design for DMVR/PMMVD</dc:title>
  <dc:creator>Sriram Sethuraman</dc:creator>
  <cp:lastModifiedBy>Sriram Sethuraman</cp:lastModifiedBy>
  <cp:revision>168</cp:revision>
  <dcterms:created xsi:type="dcterms:W3CDTF">2018-06-26T03:17:57Z</dcterms:created>
  <dcterms:modified xsi:type="dcterms:W3CDTF">2018-10-06T06:41:59Z</dcterms:modified>
</cp:coreProperties>
</file>