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434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625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858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381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149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704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207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423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97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61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134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0369B-907A-4157-8694-D53C1A796BD8}" type="datetimeFigureOut">
              <a:rPr lang="zh-CN" altLang="en-US" smtClean="0"/>
              <a:t>2018/10/6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527094-F8F9-4162-83E9-94FC1D8972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401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altLang="zh-CN" sz="5400" b="1" dirty="0"/>
              <a:t>CE1-related: Context modeling of CU split modes</a:t>
            </a:r>
            <a:endParaRPr lang="zh-CN" altLang="en-US" sz="5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170449"/>
            <a:ext cx="9144000" cy="1655762"/>
          </a:xfrm>
        </p:spPr>
        <p:txBody>
          <a:bodyPr/>
          <a:lstStyle/>
          <a:p>
            <a:r>
              <a:rPr lang="en-CA" altLang="zh-CN" dirty="0"/>
              <a:t>Yin </a:t>
            </a:r>
            <a:r>
              <a:rPr lang="en-CA" altLang="zh-CN" dirty="0" smtClean="0"/>
              <a:t>Zhao, </a:t>
            </a:r>
            <a:r>
              <a:rPr lang="en-CA" altLang="zh-CN" dirty="0" err="1" smtClean="0"/>
              <a:t>Haitao</a:t>
            </a:r>
            <a:r>
              <a:rPr lang="en-CA" altLang="zh-CN" dirty="0" smtClean="0"/>
              <a:t> Yang, and Jianle Chen</a:t>
            </a:r>
          </a:p>
          <a:p>
            <a:r>
              <a:rPr lang="en-CA" altLang="zh-CN" smtClean="0"/>
              <a:t>Huawei Technologies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0313773" y="313037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JVET-L0361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5877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45539"/>
            <a:ext cx="10925432" cy="4838786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In Ljubljana meeting, </a:t>
            </a:r>
            <a:r>
              <a:rPr lang="en-CA" altLang="zh-CN" sz="2400" dirty="0" smtClean="0"/>
              <a:t>JVET-K0134 </a:t>
            </a:r>
            <a:r>
              <a:rPr lang="en-US" altLang="zh-CN" sz="2400" dirty="0" smtClean="0"/>
              <a:t>and </a:t>
            </a:r>
            <a:r>
              <a:rPr lang="en-CA" altLang="zh-CN" sz="2400" dirty="0" smtClean="0"/>
              <a:t>JVET-K0362 proposed to modify the context modeling of cu split modes to increase coding efficiency</a:t>
            </a:r>
          </a:p>
          <a:p>
            <a:r>
              <a:rPr lang="en-CA" altLang="zh-CN" sz="2400" dirty="0" smtClean="0"/>
              <a:t>This contribution combines the methods in the two proposals to achieve coding gain</a:t>
            </a:r>
          </a:p>
          <a:p>
            <a:r>
              <a:rPr lang="en-US" altLang="zh-CN" sz="2400" dirty="0" smtClean="0"/>
              <a:t>In VVC, cu split modes are coded with four flags</a:t>
            </a:r>
          </a:p>
          <a:p>
            <a:pPr lvl="1"/>
            <a:r>
              <a:rPr lang="fr-CH" altLang="zh-CN" sz="2000" dirty="0" smtClean="0"/>
              <a:t>qt_split_cu_flag (5 ctx based on qt depth of four neighbors)</a:t>
            </a:r>
          </a:p>
          <a:p>
            <a:pPr lvl="1"/>
            <a:r>
              <a:rPr lang="fr-CH" altLang="zh-CN" sz="2000" dirty="0" smtClean="0"/>
              <a:t>mtt_split_cu_flag (3 ctx based on qt de</a:t>
            </a:r>
            <a:r>
              <a:rPr lang="en-US" altLang="zh-CN" sz="2000" dirty="0" err="1" smtClean="0"/>
              <a:t>pth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and </a:t>
            </a:r>
            <a:r>
              <a:rPr lang="en-US" altLang="zh-CN" sz="2000" dirty="0" err="1" smtClean="0"/>
              <a:t>mtt</a:t>
            </a:r>
            <a:r>
              <a:rPr lang="en-US" altLang="zh-CN" sz="2000" dirty="0" smtClean="0"/>
              <a:t> depth of two neighbors</a:t>
            </a:r>
            <a:r>
              <a:rPr lang="fr-CH" altLang="zh-CN" sz="2000" dirty="0" smtClean="0"/>
              <a:t>)</a:t>
            </a:r>
          </a:p>
          <a:p>
            <a:pPr lvl="1"/>
            <a:r>
              <a:rPr lang="en-CA" altLang="zh-CN" sz="2000" dirty="0" err="1" smtClean="0"/>
              <a:t>mtt_split_cu_horizontal_flag</a:t>
            </a:r>
            <a:r>
              <a:rPr lang="en-CA" altLang="zh-CN" sz="2000" dirty="0" smtClean="0"/>
              <a:t> (3 </a:t>
            </a:r>
            <a:r>
              <a:rPr lang="en-CA" altLang="zh-CN" sz="2000" dirty="0" err="1" smtClean="0"/>
              <a:t>ctx</a:t>
            </a:r>
            <a:r>
              <a:rPr lang="en-CA" altLang="zh-CN" sz="2000" dirty="0" smtClean="0"/>
              <a:t> based on width and height of the current node)</a:t>
            </a:r>
          </a:p>
          <a:p>
            <a:pPr lvl="1"/>
            <a:r>
              <a:rPr lang="en-CA" altLang="zh-CN" sz="2000" dirty="0" err="1" smtClean="0"/>
              <a:t>mtt_split_cu_binary_flag</a:t>
            </a:r>
            <a:r>
              <a:rPr lang="en-CA" altLang="zh-CN" sz="2000" dirty="0" smtClean="0"/>
              <a:t> (6 </a:t>
            </a:r>
            <a:r>
              <a:rPr lang="en-CA" altLang="zh-CN" sz="2000" dirty="0" err="1" smtClean="0"/>
              <a:t>ctx</a:t>
            </a:r>
            <a:r>
              <a:rPr lang="en-CA" altLang="zh-CN" sz="2000" dirty="0" smtClean="0"/>
              <a:t> based on split direction and width and height of the current node)</a:t>
            </a:r>
            <a:endParaRPr lang="zh-CN" altLang="en-US" sz="2000" dirty="0"/>
          </a:p>
        </p:txBody>
      </p:sp>
      <p:sp>
        <p:nvSpPr>
          <p:cNvPr id="5" name="文本框 4"/>
          <p:cNvSpPr txBox="1"/>
          <p:nvPr/>
        </p:nvSpPr>
        <p:spPr>
          <a:xfrm>
            <a:off x="10313773" y="313037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JVET-L0361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859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45539"/>
            <a:ext cx="11246708" cy="4838786"/>
          </a:xfrm>
        </p:spPr>
        <p:txBody>
          <a:bodyPr>
            <a:normAutofit/>
          </a:bodyPr>
          <a:lstStyle/>
          <a:p>
            <a:r>
              <a:rPr lang="fr-CH" altLang="zh-CN" sz="2400" dirty="0" smtClean="0"/>
              <a:t>qt_split_cu_flag (</a:t>
            </a:r>
            <a:r>
              <a:rPr lang="en-CA" altLang="zh-CN" sz="2400" dirty="0"/>
              <a:t>JVET-K0362</a:t>
            </a:r>
            <a:r>
              <a:rPr lang="fr-CH" altLang="zh-CN" sz="2400" dirty="0" smtClean="0"/>
              <a:t>)</a:t>
            </a:r>
          </a:p>
          <a:p>
            <a:pPr lvl="1"/>
            <a:r>
              <a:rPr lang="fr-CH" altLang="zh-CN" sz="2000" dirty="0" smtClean="0"/>
              <a:t>four neighbors context to two neighbors, </a:t>
            </a:r>
            <a:r>
              <a:rPr lang="en-CA" altLang="zh-CN" sz="2000" dirty="0"/>
              <a:t>conditioned on the depth of the current CU</a:t>
            </a:r>
            <a:endParaRPr lang="fr-CH" altLang="zh-CN" sz="2000" dirty="0"/>
          </a:p>
          <a:p>
            <a:pPr marL="457200" lvl="1" indent="0">
              <a:buNone/>
            </a:pPr>
            <a:r>
              <a:rPr lang="fr-CH" altLang="zh-CN" sz="2000" dirty="0" smtClean="0">
                <a:solidFill>
                  <a:srgbClr val="0000FF"/>
                </a:solidFill>
              </a:rPr>
              <a:t>    ctxInc   =  ( (</a:t>
            </a:r>
            <a:r>
              <a:rPr lang="fr-CH" altLang="zh-CN" sz="2000" dirty="0">
                <a:solidFill>
                  <a:srgbClr val="0000FF"/>
                </a:solidFill>
              </a:rPr>
              <a:t>qtDepthC &lt; qtDepthA</a:t>
            </a:r>
            <a:r>
              <a:rPr lang="fr-CH" altLang="zh-CN" sz="2000" dirty="0" smtClean="0">
                <a:solidFill>
                  <a:srgbClr val="0000FF"/>
                </a:solidFill>
              </a:rPr>
              <a:t>) ? 1:0 ) </a:t>
            </a:r>
            <a:r>
              <a:rPr lang="fr-CH" altLang="zh-CN" sz="2000" dirty="0">
                <a:solidFill>
                  <a:srgbClr val="0000FF"/>
                </a:solidFill>
              </a:rPr>
              <a:t>+ </a:t>
            </a:r>
            <a:r>
              <a:rPr lang="fr-CH" altLang="zh-CN" sz="2000" dirty="0" smtClean="0">
                <a:solidFill>
                  <a:srgbClr val="0000FF"/>
                </a:solidFill>
              </a:rPr>
              <a:t>( (</a:t>
            </a:r>
            <a:r>
              <a:rPr lang="fr-CH" altLang="zh-CN" sz="2000" dirty="0">
                <a:solidFill>
                  <a:srgbClr val="0000FF"/>
                </a:solidFill>
              </a:rPr>
              <a:t>qtDepthC &lt; qtDepthL</a:t>
            </a:r>
            <a:r>
              <a:rPr lang="fr-CH" altLang="zh-CN" sz="2000" dirty="0" smtClean="0">
                <a:solidFill>
                  <a:srgbClr val="0000FF"/>
                </a:solidFill>
              </a:rPr>
              <a:t>) ? </a:t>
            </a:r>
            <a:r>
              <a:rPr lang="en-CA" altLang="zh-CN" sz="2000" dirty="0" smtClean="0">
                <a:solidFill>
                  <a:srgbClr val="0000FF"/>
                </a:solidFill>
              </a:rPr>
              <a:t>1:0 )</a:t>
            </a:r>
          </a:p>
          <a:p>
            <a:pPr marL="457200" lvl="1" indent="0">
              <a:buNone/>
            </a:pPr>
            <a:r>
              <a:rPr lang="en-CA" altLang="zh-CN" sz="2000" dirty="0">
                <a:solidFill>
                  <a:srgbClr val="0000FF"/>
                </a:solidFill>
              </a:rPr>
              <a:t> </a:t>
            </a:r>
            <a:r>
              <a:rPr lang="en-CA" altLang="zh-CN" sz="2000" dirty="0" smtClean="0">
                <a:solidFill>
                  <a:srgbClr val="0000FF"/>
                </a:solidFill>
              </a:rPr>
              <a:t>   </a:t>
            </a:r>
            <a:r>
              <a:rPr lang="en-CA" altLang="zh-CN" sz="2000" dirty="0" err="1" smtClean="0">
                <a:solidFill>
                  <a:srgbClr val="0000FF"/>
                </a:solidFill>
              </a:rPr>
              <a:t>ctxInc</a:t>
            </a:r>
            <a:r>
              <a:rPr lang="en-CA" altLang="zh-CN" sz="2000" dirty="0" smtClean="0">
                <a:solidFill>
                  <a:srgbClr val="0000FF"/>
                </a:solidFill>
              </a:rPr>
              <a:t> +=   </a:t>
            </a:r>
            <a:r>
              <a:rPr lang="en-CA" altLang="zh-CN" sz="2000" dirty="0" err="1" smtClean="0">
                <a:solidFill>
                  <a:srgbClr val="0000FF"/>
                </a:solidFill>
              </a:rPr>
              <a:t>qtDepthC</a:t>
            </a:r>
            <a:r>
              <a:rPr lang="en-CA" altLang="zh-CN" sz="2000" smtClean="0">
                <a:solidFill>
                  <a:srgbClr val="0000FF"/>
                </a:solidFill>
              </a:rPr>
              <a:t> </a:t>
            </a:r>
            <a:r>
              <a:rPr lang="en-CA" altLang="zh-CN" sz="2000" smtClean="0">
                <a:solidFill>
                  <a:srgbClr val="0000FF"/>
                </a:solidFill>
              </a:rPr>
              <a:t>&lt; 2</a:t>
            </a:r>
            <a:r>
              <a:rPr lang="en-CA" altLang="zh-CN" sz="2000" dirty="0">
                <a:solidFill>
                  <a:srgbClr val="0000FF"/>
                </a:solidFill>
              </a:rPr>
              <a:t>? 0 : </a:t>
            </a:r>
            <a:r>
              <a:rPr lang="en-CA" altLang="zh-CN" sz="2000" dirty="0" smtClean="0">
                <a:solidFill>
                  <a:srgbClr val="0000FF"/>
                </a:solidFill>
              </a:rPr>
              <a:t>3</a:t>
            </a:r>
            <a:endParaRPr lang="fr-CH" altLang="zh-CN" sz="2000" dirty="0" smtClean="0">
              <a:solidFill>
                <a:srgbClr val="0000FF"/>
              </a:solidFill>
            </a:endParaRPr>
          </a:p>
          <a:p>
            <a:r>
              <a:rPr lang="fr-CH" altLang="zh-CN" sz="2400" dirty="0" smtClean="0"/>
              <a:t>mtt_split_cu_flag (</a:t>
            </a:r>
            <a:r>
              <a:rPr lang="en-CA" altLang="zh-CN" sz="2400" dirty="0"/>
              <a:t>JVET-K0134</a:t>
            </a:r>
            <a:r>
              <a:rPr lang="fr-CH" altLang="zh-CN" sz="2400" dirty="0" smtClean="0"/>
              <a:t>)</a:t>
            </a:r>
          </a:p>
          <a:p>
            <a:pPr lvl="1"/>
            <a:r>
              <a:rPr lang="fr-CH" altLang="zh-CN" sz="2000" dirty="0" smtClean="0"/>
              <a:t>Based on width and height of the current node and those of </a:t>
            </a:r>
            <a:r>
              <a:rPr lang="en-US" altLang="zh-CN" sz="2000" dirty="0" smtClean="0"/>
              <a:t>two </a:t>
            </a:r>
            <a:r>
              <a:rPr lang="fr-CH" altLang="zh-CN" sz="2000" dirty="0" smtClean="0"/>
              <a:t>neighbors</a:t>
            </a:r>
          </a:p>
          <a:p>
            <a:pPr lvl="1"/>
            <a:r>
              <a:rPr lang="fr-CH" altLang="zh-CN" sz="2000" dirty="0" smtClean="0"/>
              <a:t>Further based on the coding tree type, three ctx for chroma tree (</a:t>
            </a:r>
            <a:r>
              <a:rPr lang="fr-CH" altLang="zh-CN" sz="2000" dirty="0" smtClean="0">
                <a:solidFill>
                  <a:srgbClr val="FF0000"/>
                </a:solidFill>
              </a:rPr>
              <a:t>new aspect</a:t>
            </a:r>
            <a:r>
              <a:rPr lang="fr-CH" altLang="zh-CN" sz="2000" dirty="0" smtClean="0"/>
              <a:t>)</a:t>
            </a:r>
            <a:endParaRPr lang="fr-CH" altLang="zh-CN" sz="2000" dirty="0"/>
          </a:p>
          <a:p>
            <a:pPr marL="457200" lvl="1" indent="0" hangingPunct="0">
              <a:buNone/>
            </a:pPr>
            <a:r>
              <a:rPr lang="en-CA" altLang="zh-CN" sz="2000" dirty="0" smtClean="0">
                <a:solidFill>
                  <a:srgbClr val="0000FF"/>
                </a:solidFill>
              </a:rPr>
              <a:t>    </a:t>
            </a:r>
            <a:r>
              <a:rPr lang="en-CA" altLang="zh-CN" sz="2000" dirty="0" err="1" smtClean="0">
                <a:solidFill>
                  <a:srgbClr val="0000FF"/>
                </a:solidFill>
              </a:rPr>
              <a:t>ctxInc</a:t>
            </a:r>
            <a:r>
              <a:rPr lang="en-CA" altLang="zh-CN" sz="2000" dirty="0" smtClean="0">
                <a:solidFill>
                  <a:srgbClr val="0000FF"/>
                </a:solidFill>
              </a:rPr>
              <a:t>   = ( (</a:t>
            </a:r>
            <a:r>
              <a:rPr lang="en-CA" altLang="zh-CN" sz="2000" dirty="0" err="1">
                <a:solidFill>
                  <a:srgbClr val="0000FF"/>
                </a:solidFill>
              </a:rPr>
              <a:t>widthC</a:t>
            </a:r>
            <a:r>
              <a:rPr lang="en-CA" altLang="zh-CN" sz="2000" dirty="0">
                <a:solidFill>
                  <a:srgbClr val="0000FF"/>
                </a:solidFill>
              </a:rPr>
              <a:t> &gt; </a:t>
            </a:r>
            <a:r>
              <a:rPr lang="en-CA" altLang="zh-CN" sz="2000" dirty="0" err="1">
                <a:solidFill>
                  <a:srgbClr val="0000FF"/>
                </a:solidFill>
              </a:rPr>
              <a:t>widthA</a:t>
            </a:r>
            <a:r>
              <a:rPr lang="en-CA" altLang="zh-CN" sz="2000" dirty="0">
                <a:solidFill>
                  <a:srgbClr val="0000FF"/>
                </a:solidFill>
              </a:rPr>
              <a:t>)? </a:t>
            </a:r>
            <a:r>
              <a:rPr lang="en-CA" altLang="zh-CN" sz="2000" dirty="0" smtClean="0">
                <a:solidFill>
                  <a:srgbClr val="0000FF"/>
                </a:solidFill>
              </a:rPr>
              <a:t>1:0 ) </a:t>
            </a:r>
            <a:r>
              <a:rPr lang="en-CA" altLang="zh-CN" sz="2000" dirty="0">
                <a:solidFill>
                  <a:srgbClr val="0000FF"/>
                </a:solidFill>
              </a:rPr>
              <a:t>+ </a:t>
            </a:r>
            <a:r>
              <a:rPr lang="en-CA" altLang="zh-CN" sz="2000" dirty="0" smtClean="0">
                <a:solidFill>
                  <a:srgbClr val="0000FF"/>
                </a:solidFill>
              </a:rPr>
              <a:t>( (</a:t>
            </a:r>
            <a:r>
              <a:rPr lang="en-CA" altLang="zh-CN" sz="2000" dirty="0" err="1">
                <a:solidFill>
                  <a:srgbClr val="0000FF"/>
                </a:solidFill>
              </a:rPr>
              <a:t>heightC</a:t>
            </a:r>
            <a:r>
              <a:rPr lang="en-CA" altLang="zh-CN" sz="2000" dirty="0">
                <a:solidFill>
                  <a:srgbClr val="0000FF"/>
                </a:solidFill>
              </a:rPr>
              <a:t> &gt; </a:t>
            </a:r>
            <a:r>
              <a:rPr lang="en-CA" altLang="zh-CN" sz="2000" dirty="0" err="1" smtClean="0">
                <a:solidFill>
                  <a:srgbClr val="0000FF"/>
                </a:solidFill>
              </a:rPr>
              <a:t>heightL</a:t>
            </a:r>
            <a:r>
              <a:rPr lang="en-CA" altLang="zh-CN" sz="2000" dirty="0" smtClean="0">
                <a:solidFill>
                  <a:srgbClr val="0000FF"/>
                </a:solidFill>
              </a:rPr>
              <a:t>)? 1:0 )</a:t>
            </a:r>
            <a:endParaRPr lang="zh-CN" altLang="zh-CN" sz="2000" dirty="0">
              <a:solidFill>
                <a:srgbClr val="0000FF"/>
              </a:solidFill>
            </a:endParaRPr>
          </a:p>
          <a:p>
            <a:pPr marL="457200" lvl="1" indent="0" hangingPunct="0">
              <a:buNone/>
            </a:pPr>
            <a:r>
              <a:rPr lang="en-US" altLang="zh-CN" sz="2000" dirty="0" smtClean="0">
                <a:solidFill>
                  <a:srgbClr val="0000FF"/>
                </a:solidFill>
              </a:rPr>
              <a:t>    </a:t>
            </a:r>
            <a:r>
              <a:rPr lang="en-US" altLang="zh-CN" sz="2000" dirty="0" err="1" smtClean="0">
                <a:solidFill>
                  <a:srgbClr val="0000FF"/>
                </a:solidFill>
              </a:rPr>
              <a:t>ctxInc</a:t>
            </a:r>
            <a:r>
              <a:rPr lang="en-US" altLang="zh-CN" sz="2000" dirty="0" smtClean="0">
                <a:solidFill>
                  <a:srgbClr val="0000FF"/>
                </a:solidFill>
              </a:rPr>
              <a:t> </a:t>
            </a:r>
            <a:r>
              <a:rPr lang="en-US" altLang="zh-CN" sz="2000" dirty="0">
                <a:solidFill>
                  <a:srgbClr val="0000FF"/>
                </a:solidFill>
              </a:rPr>
              <a:t>+= </a:t>
            </a:r>
            <a:r>
              <a:rPr lang="en-US" altLang="zh-CN" sz="2000" dirty="0" err="1">
                <a:solidFill>
                  <a:srgbClr val="0000FF"/>
                </a:solidFill>
              </a:rPr>
              <a:t>isChromaTree</a:t>
            </a:r>
            <a:r>
              <a:rPr lang="en-US" altLang="zh-CN" sz="2000" dirty="0">
                <a:solidFill>
                  <a:srgbClr val="0000FF"/>
                </a:solidFill>
              </a:rPr>
              <a:t>? 9 : </a:t>
            </a:r>
            <a:r>
              <a:rPr lang="en-US" altLang="zh-CN" sz="2000" dirty="0" smtClean="0">
                <a:solidFill>
                  <a:srgbClr val="0000FF"/>
                </a:solidFill>
              </a:rPr>
              <a:t>( </a:t>
            </a:r>
            <a:r>
              <a:rPr lang="en-CA" altLang="zh-CN" sz="2000" dirty="0" err="1" smtClean="0">
                <a:solidFill>
                  <a:srgbClr val="0000FF"/>
                </a:solidFill>
              </a:rPr>
              <a:t>sizeC</a:t>
            </a:r>
            <a:r>
              <a:rPr lang="en-CA" altLang="zh-CN" sz="2000" dirty="0" smtClean="0">
                <a:solidFill>
                  <a:srgbClr val="0000FF"/>
                </a:solidFill>
              </a:rPr>
              <a:t> </a:t>
            </a:r>
            <a:r>
              <a:rPr lang="en-CA" altLang="zh-CN" sz="2000" dirty="0">
                <a:solidFill>
                  <a:srgbClr val="0000FF"/>
                </a:solidFill>
              </a:rPr>
              <a:t>&gt; th2? 0 : (</a:t>
            </a:r>
            <a:r>
              <a:rPr lang="en-CA" altLang="zh-CN" sz="2000" dirty="0" err="1">
                <a:solidFill>
                  <a:srgbClr val="0000FF"/>
                </a:solidFill>
              </a:rPr>
              <a:t>sizeC</a:t>
            </a:r>
            <a:r>
              <a:rPr lang="en-CA" altLang="zh-CN" sz="2000" dirty="0">
                <a:solidFill>
                  <a:srgbClr val="0000FF"/>
                </a:solidFill>
              </a:rPr>
              <a:t> &gt; th1? 3 : 6</a:t>
            </a:r>
            <a:r>
              <a:rPr lang="en-US" altLang="zh-CN" sz="2000" dirty="0" smtClean="0">
                <a:solidFill>
                  <a:srgbClr val="0000FF"/>
                </a:solidFill>
              </a:rPr>
              <a:t>) )</a:t>
            </a:r>
          </a:p>
          <a:p>
            <a:pPr marL="457200" lvl="1" indent="0" hangingPunct="0">
              <a:buNone/>
            </a:pPr>
            <a:r>
              <a:rPr lang="en-CA" altLang="zh-CN" sz="2000" dirty="0" smtClean="0">
                <a:solidFill>
                  <a:srgbClr val="0000FF"/>
                </a:solidFill>
              </a:rPr>
              <a:t>    where </a:t>
            </a:r>
            <a:r>
              <a:rPr lang="en-CA" altLang="zh-CN" sz="2000" dirty="0" err="1" smtClean="0">
                <a:solidFill>
                  <a:srgbClr val="0000FF"/>
                </a:solidFill>
              </a:rPr>
              <a:t>sizeC</a:t>
            </a:r>
            <a:r>
              <a:rPr lang="en-CA" altLang="zh-CN" sz="2000" dirty="0" smtClean="0">
                <a:solidFill>
                  <a:srgbClr val="0000FF"/>
                </a:solidFill>
              </a:rPr>
              <a:t> = </a:t>
            </a:r>
            <a:r>
              <a:rPr lang="en-CA" altLang="zh-CN" sz="2000" dirty="0" err="1" smtClean="0">
                <a:solidFill>
                  <a:srgbClr val="0000FF"/>
                </a:solidFill>
              </a:rPr>
              <a:t>widthC</a:t>
            </a:r>
            <a:r>
              <a:rPr lang="en-CA" altLang="zh-CN" sz="2000" dirty="0" smtClean="0">
                <a:solidFill>
                  <a:srgbClr val="0000FF"/>
                </a:solidFill>
              </a:rPr>
              <a:t> *</a:t>
            </a:r>
            <a:r>
              <a:rPr lang="zh-CN" altLang="en-US" sz="2000" dirty="0">
                <a:solidFill>
                  <a:srgbClr val="0000FF"/>
                </a:solidFill>
              </a:rPr>
              <a:t> </a:t>
            </a:r>
            <a:r>
              <a:rPr lang="en-US" altLang="zh-CN" sz="2000" dirty="0" err="1" smtClean="0">
                <a:solidFill>
                  <a:srgbClr val="0000FF"/>
                </a:solidFill>
              </a:rPr>
              <a:t>heightC</a:t>
            </a:r>
            <a:r>
              <a:rPr lang="en-US" altLang="zh-CN" sz="2000" dirty="0" smtClean="0">
                <a:solidFill>
                  <a:srgbClr val="0000FF"/>
                </a:solidFill>
              </a:rPr>
              <a:t>, </a:t>
            </a:r>
          </a:p>
          <a:p>
            <a:pPr marL="457200" lvl="1" indent="0" hangingPunct="0">
              <a:buNone/>
            </a:pPr>
            <a:r>
              <a:rPr lang="en-US" altLang="zh-CN" sz="2000" dirty="0">
                <a:solidFill>
                  <a:srgbClr val="0000FF"/>
                </a:solidFill>
              </a:rPr>
              <a:t> </a:t>
            </a:r>
            <a:r>
              <a:rPr lang="en-US" altLang="zh-CN" sz="2000" dirty="0" smtClean="0">
                <a:solidFill>
                  <a:srgbClr val="0000FF"/>
                </a:solidFill>
              </a:rPr>
              <a:t>                </a:t>
            </a:r>
            <a:r>
              <a:rPr lang="en-CA" altLang="zh-CN" sz="2000" dirty="0" smtClean="0">
                <a:solidFill>
                  <a:srgbClr val="0000FF"/>
                </a:solidFill>
              </a:rPr>
              <a:t>th2 </a:t>
            </a:r>
            <a:r>
              <a:rPr lang="en-CA" altLang="zh-CN" sz="2000" dirty="0">
                <a:solidFill>
                  <a:srgbClr val="0000FF"/>
                </a:solidFill>
              </a:rPr>
              <a:t>= 1024 / 512 / 256 and th1 = 128 / 64 / 64 for </a:t>
            </a:r>
            <a:r>
              <a:rPr lang="en-CA" altLang="zh-CN" sz="2000" dirty="0" err="1">
                <a:solidFill>
                  <a:srgbClr val="0000FF"/>
                </a:solidFill>
              </a:rPr>
              <a:t>maxBTSize</a:t>
            </a:r>
            <a:r>
              <a:rPr lang="en-CA" altLang="zh-CN" sz="2000" dirty="0">
                <a:solidFill>
                  <a:srgbClr val="0000FF"/>
                </a:solidFill>
              </a:rPr>
              <a:t> 128 / 64 / 32 (and below)</a:t>
            </a:r>
            <a:endParaRPr lang="fr-CH" altLang="zh-CN" sz="2000" dirty="0" smtClean="0">
              <a:solidFill>
                <a:srgbClr val="0000FF"/>
              </a:solidFill>
            </a:endParaRPr>
          </a:p>
          <a:p>
            <a:r>
              <a:rPr lang="en-CA" altLang="zh-CN" sz="2400" dirty="0" err="1" smtClean="0"/>
              <a:t>mtt_split_cu_horizontal_flag</a:t>
            </a:r>
            <a:r>
              <a:rPr lang="en-CA" altLang="zh-CN" sz="2400" dirty="0" smtClean="0"/>
              <a:t> (no change)</a:t>
            </a:r>
          </a:p>
          <a:p>
            <a:r>
              <a:rPr lang="en-CA" altLang="zh-CN" sz="2400" dirty="0" err="1" smtClean="0"/>
              <a:t>mtt_split_cu_binary_flag</a:t>
            </a:r>
            <a:r>
              <a:rPr lang="en-CA" altLang="zh-CN" sz="2400" dirty="0" smtClean="0"/>
              <a:t> (reduce from 6 to 1, JVET-K0134, </a:t>
            </a:r>
            <a:r>
              <a:rPr lang="en-CA" altLang="zh-CN" sz="2400" dirty="0"/>
              <a:t>JVET-K0362</a:t>
            </a:r>
            <a:r>
              <a:rPr lang="en-CA" altLang="zh-CN" sz="2400" dirty="0" smtClean="0"/>
              <a:t>)</a:t>
            </a:r>
            <a:endParaRPr lang="zh-CN" altLang="en-US" sz="2400" dirty="0"/>
          </a:p>
        </p:txBody>
      </p:sp>
      <p:sp>
        <p:nvSpPr>
          <p:cNvPr id="7" name="文本框 6"/>
          <p:cNvSpPr txBox="1"/>
          <p:nvPr/>
        </p:nvSpPr>
        <p:spPr>
          <a:xfrm>
            <a:off x="10313773" y="313037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JVET-L0361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885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results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0313773" y="313037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JVET-L0361</a:t>
            </a:r>
            <a:endParaRPr lang="zh-CN" altLang="en-US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706695"/>
              </p:ext>
            </p:extLst>
          </p:nvPr>
        </p:nvGraphicFramePr>
        <p:xfrm>
          <a:off x="61783" y="1899444"/>
          <a:ext cx="11965463" cy="31064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22606"/>
                <a:gridCol w="815546"/>
                <a:gridCol w="948896"/>
                <a:gridCol w="1495683"/>
                <a:gridCol w="1495683"/>
                <a:gridCol w="1495683"/>
                <a:gridCol w="1495683"/>
                <a:gridCol w="1495683"/>
              </a:tblGrid>
              <a:tr h="1809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 err="1" smtClean="0">
                          <a:effectLst/>
                        </a:rPr>
                        <a:t>Num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</a:rPr>
                        <a:t>Ctx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VVC2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Test </a:t>
                      </a:r>
                      <a:r>
                        <a:rPr lang="en-US" sz="1800" dirty="0" smtClean="0">
                          <a:effectLst/>
                        </a:rPr>
                        <a:t>1</a:t>
                      </a: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 smtClean="0">
                          <a:effectLst/>
                        </a:rPr>
                        <a:t>(w/o separate</a:t>
                      </a:r>
                      <a:r>
                        <a:rPr lang="en-US" sz="1800" baseline="0" dirty="0" smtClean="0">
                          <a:effectLst/>
                        </a:rPr>
                        <a:t> </a:t>
                      </a:r>
                      <a:r>
                        <a:rPr lang="en-US" sz="1800" baseline="0" dirty="0" err="1" smtClean="0">
                          <a:effectLst/>
                        </a:rPr>
                        <a:t>ctx</a:t>
                      </a:r>
                      <a:r>
                        <a:rPr lang="en-US" sz="1800" baseline="0" dirty="0" smtClean="0">
                          <a:effectLst/>
                        </a:rPr>
                        <a:t> for </a:t>
                      </a:r>
                      <a:r>
                        <a:rPr lang="en-US" sz="1800" baseline="0" dirty="0" err="1" smtClean="0">
                          <a:effectLst/>
                        </a:rPr>
                        <a:t>chroma</a:t>
                      </a:r>
                      <a:r>
                        <a:rPr lang="en-US" sz="1800" baseline="0" dirty="0" smtClean="0">
                          <a:effectLst/>
                        </a:rPr>
                        <a:t> tree</a:t>
                      </a:r>
                      <a:r>
                        <a:rPr lang="en-US" sz="1800" dirty="0" smtClean="0">
                          <a:effectLst/>
                        </a:rPr>
                        <a:t>)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Test 2</a:t>
                      </a:r>
                      <a:endParaRPr lang="zh-CN" sz="2400" dirty="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dirty="0" smtClean="0">
                          <a:effectLst/>
                        </a:rPr>
                        <a:t>(w/ separate</a:t>
                      </a:r>
                      <a:r>
                        <a:rPr lang="en-US" altLang="zh-CN" sz="1800" baseline="0" dirty="0" smtClean="0">
                          <a:effectLst/>
                        </a:rPr>
                        <a:t> </a:t>
                      </a:r>
                      <a:r>
                        <a:rPr lang="en-US" altLang="zh-CN" sz="1800" baseline="0" dirty="0" err="1" smtClean="0">
                          <a:effectLst/>
                        </a:rPr>
                        <a:t>ctx</a:t>
                      </a:r>
                      <a:r>
                        <a:rPr lang="en-US" altLang="zh-CN" sz="1800" baseline="0" dirty="0" smtClean="0">
                          <a:effectLst/>
                        </a:rPr>
                        <a:t> for </a:t>
                      </a:r>
                      <a:r>
                        <a:rPr lang="en-US" altLang="zh-CN" sz="1800" baseline="0" dirty="0" err="1" smtClean="0">
                          <a:effectLst/>
                        </a:rPr>
                        <a:t>chroma</a:t>
                      </a:r>
                      <a:r>
                        <a:rPr lang="en-US" altLang="zh-CN" sz="1800" baseline="0" dirty="0" smtClean="0">
                          <a:effectLst/>
                        </a:rPr>
                        <a:t> tree</a:t>
                      </a:r>
                      <a:r>
                        <a:rPr lang="en-US" altLang="zh-CN" sz="1800" dirty="0" smtClean="0">
                          <a:effectLst/>
                        </a:rPr>
                        <a:t>)</a:t>
                      </a:r>
                      <a:endParaRPr lang="zh-CN" alt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  qt_split_cu_flag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5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6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6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  </a:t>
                      </a:r>
                      <a:r>
                        <a:rPr lang="en-US" sz="1800" dirty="0" err="1">
                          <a:effectLst/>
                        </a:rPr>
                        <a:t>mtt_split_cu_flag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3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9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</a:rPr>
                        <a:t>12</a:t>
                      </a:r>
                      <a:endParaRPr lang="zh-CN" sz="2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800">
                          <a:effectLst/>
                        </a:rPr>
                        <a:t>  mtt_split_cu_vertical_flag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3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3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3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800">
                          <a:effectLst/>
                        </a:rPr>
                        <a:t>  mtt_split_cu_binary_flag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6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Total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17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19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22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BD-rate 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effectLst/>
                        </a:rPr>
                        <a:t>　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PSNR-Y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PSNR-U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PSNR-V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PSNR-Y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PSNR-U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PSNR-V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AI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effectLst/>
                        </a:rPr>
                        <a:t>　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0.00%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-0.30%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-0.31%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-0.06%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-0.28%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-0.30%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RA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effectLst/>
                        </a:rPr>
                        <a:t>　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-0.10%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-0.16%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-0.11%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-0.12%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-0.23%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-0.25%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LD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800">
                          <a:effectLst/>
                        </a:rPr>
                        <a:t>　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-0.16%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-0.46%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600">
                          <a:effectLst/>
                        </a:rPr>
                        <a:t>-0.36%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-0.20%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-0.16%</a:t>
                      </a:r>
                      <a:endParaRPr lang="zh-CN" sz="2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-0.45%</a:t>
                      </a:r>
                      <a:endParaRPr lang="zh-CN" sz="2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1114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The proposed method (test 2) brings -0.1%, -0.1%, -0.2%</a:t>
            </a:r>
            <a:r>
              <a:rPr lang="zh-CN" altLang="en-US" sz="2400" dirty="0"/>
              <a:t> </a:t>
            </a:r>
            <a:r>
              <a:rPr lang="en-US" altLang="zh-CN" sz="2400" dirty="0" smtClean="0"/>
              <a:t>gain in AI, RA, LB.</a:t>
            </a:r>
          </a:p>
          <a:p>
            <a:r>
              <a:rPr lang="en-US" altLang="zh-CN" sz="2400" dirty="0" smtClean="0"/>
              <a:t>It is recommended to include the proposed context modeling method in VVC.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pPr marL="0" indent="0">
              <a:buNone/>
            </a:pPr>
            <a:r>
              <a:rPr lang="en-US" altLang="zh-CN" dirty="0" smtClean="0">
                <a:solidFill>
                  <a:srgbClr val="0000FF"/>
                </a:solidFill>
              </a:rPr>
              <a:t>Thanks Samsung for cross-checking the proposal (JVET-L0487).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13773" y="313037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JVET-L0361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09635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474</Words>
  <Application>Microsoft Office PowerPoint</Application>
  <PresentationFormat>宽屏</PresentationFormat>
  <Paragraphs>96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宋体</vt:lpstr>
      <vt:lpstr>Arial</vt:lpstr>
      <vt:lpstr>Calibri</vt:lpstr>
      <vt:lpstr>Calibri Light</vt:lpstr>
      <vt:lpstr>Times New Roman</vt:lpstr>
      <vt:lpstr>Office 主题</vt:lpstr>
      <vt:lpstr>CE1-related: Context modeling of CU split modes</vt:lpstr>
      <vt:lpstr>Introduction</vt:lpstr>
      <vt:lpstr>Proposed method</vt:lpstr>
      <vt:lpstr>Simulation results</vt:lpstr>
      <vt:lpstr>Conclusion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CE10-related: inter prediction sample filtering</dc:title>
  <dc:creator>zhaoyin (Yin)</dc:creator>
  <cp:lastModifiedBy>zhaoyin (Yin)</cp:lastModifiedBy>
  <cp:revision>77</cp:revision>
  <dcterms:created xsi:type="dcterms:W3CDTF">2018-10-06T07:35:35Z</dcterms:created>
  <dcterms:modified xsi:type="dcterms:W3CDTF">2018-10-06T13:08:13Z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(2)PUR60MY7n8ys6MN0Yw+1lzXZHzCj9Ag0nnz3LIpD6wDprJncgTfzJVCdygaIhPvV/Md3+PQ3
XRvJwRwZpdyikcAL/oUmowmvaT4guSGxTuD2I2cHmalU2kB8DyM+WsB7AnticjsWl6AEl/wK
YI3QZwQRkwBvrdQqRPCj/OBYnAasTJ3XRp8H3gM/nxrVlVN8x/EfIgfCWlK92uomR/SbNkAa
n4wU8ADyHyevoHfYfz</vt:lpwstr>
  </property>
  <property fmtid="{D5CDD505-2E9C-101B-9397-08002B2CF9AE}" pid="3" name="_2015_ms_pID_7253431">
    <vt:lpwstr>rC0/YZa0oMzXLFOd16cbrRk8gZuhD0Y23HE1+jt3lm8jKCGpuKs7c3
+ADlw8OzUH+Flq0/HkLaIe6OtGXJF49fDqE+7RUZMl5nxhQHWKIUwVCROuNIAc1pClKCtr8Y
1QjcEeu65VH+C6eodYWtVagMPx2dLdUPOeLLq4BqvH2HSqg5dd8yVzmKeTyHmgqDQSOoT4Ei
BHTCxtS0DqnKEnsZ</vt:lpwstr>
  </property>
</Properties>
</file>